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46"/>
  </p:notesMasterIdLst>
  <p:handoutMasterIdLst>
    <p:handoutMasterId r:id="rId47"/>
  </p:handoutMasterIdLst>
  <p:sldIdLst>
    <p:sldId id="485" r:id="rId2"/>
    <p:sldId id="594" r:id="rId3"/>
    <p:sldId id="691" r:id="rId4"/>
    <p:sldId id="643" r:id="rId5"/>
    <p:sldId id="595" r:id="rId6"/>
    <p:sldId id="692" r:id="rId7"/>
    <p:sldId id="693" r:id="rId8"/>
    <p:sldId id="694" r:id="rId9"/>
    <p:sldId id="695" r:id="rId10"/>
    <p:sldId id="696" r:id="rId11"/>
    <p:sldId id="697" r:id="rId12"/>
    <p:sldId id="698" r:id="rId13"/>
    <p:sldId id="728" r:id="rId14"/>
    <p:sldId id="699" r:id="rId15"/>
    <p:sldId id="700" r:id="rId16"/>
    <p:sldId id="701" r:id="rId17"/>
    <p:sldId id="703" r:id="rId18"/>
    <p:sldId id="702" r:id="rId19"/>
    <p:sldId id="704" r:id="rId20"/>
    <p:sldId id="705" r:id="rId21"/>
    <p:sldId id="706" r:id="rId22"/>
    <p:sldId id="707" r:id="rId23"/>
    <p:sldId id="708" r:id="rId24"/>
    <p:sldId id="709" r:id="rId25"/>
    <p:sldId id="724" r:id="rId26"/>
    <p:sldId id="710" r:id="rId27"/>
    <p:sldId id="718" r:id="rId28"/>
    <p:sldId id="719" r:id="rId29"/>
    <p:sldId id="711" r:id="rId30"/>
    <p:sldId id="712" r:id="rId31"/>
    <p:sldId id="713" r:id="rId32"/>
    <p:sldId id="714" r:id="rId33"/>
    <p:sldId id="715" r:id="rId34"/>
    <p:sldId id="717" r:id="rId35"/>
    <p:sldId id="716" r:id="rId36"/>
    <p:sldId id="725" r:id="rId37"/>
    <p:sldId id="726" r:id="rId38"/>
    <p:sldId id="727" r:id="rId39"/>
    <p:sldId id="729" r:id="rId40"/>
    <p:sldId id="730" r:id="rId41"/>
    <p:sldId id="723" r:id="rId42"/>
    <p:sldId id="720" r:id="rId43"/>
    <p:sldId id="721" r:id="rId44"/>
    <p:sldId id="722" r:id="rId45"/>
  </p:sldIdLst>
  <p:sldSz cx="9144000" cy="6858000" type="screen4x3"/>
  <p:notesSz cx="7099300" cy="10234613"/>
  <p:custDataLst>
    <p:tags r:id="rId48"/>
  </p:custDataLst>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322">
          <p15:clr>
            <a:srgbClr val="A4A3A4"/>
          </p15:clr>
        </p15:guide>
        <p15:guide id="2" pos="235">
          <p15:clr>
            <a:srgbClr val="A4A3A4"/>
          </p15:clr>
        </p15:guide>
        <p15:guide id="3" pos="1932">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F0490F-B2DE-DEF9-FC53-70F0EA25B8E2}" v="249" dt="2026-05-06T08:33:34.3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08" autoAdjust="0"/>
    <p:restoredTop sz="66049" autoAdjust="0"/>
  </p:normalViewPr>
  <p:slideViewPr>
    <p:cSldViewPr snapToGrid="0">
      <p:cViewPr varScale="1">
        <p:scale>
          <a:sx n="73" d="100"/>
          <a:sy n="73" d="100"/>
        </p:scale>
        <p:origin x="-2286" y="-102"/>
      </p:cViewPr>
      <p:guideLst>
        <p:guide orient="horz" pos="3322"/>
        <p:guide pos="235"/>
        <p:guide pos="1932"/>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6" d="100"/>
          <a:sy n="76" d="100"/>
        </p:scale>
        <p:origin x="-3288" y="-108"/>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9106" name="Rectangle 2">
            <a:extLst>
              <a:ext uri="{FF2B5EF4-FFF2-40B4-BE49-F238E27FC236}">
                <a16:creationId xmlns:a16="http://schemas.microsoft.com/office/drawing/2014/main" id="{678EE70C-67C7-B37B-E6E3-9BF57CB63531}"/>
              </a:ext>
            </a:extLst>
          </p:cNvPr>
          <p:cNvSpPr>
            <a:spLocks noGrp="1" noChangeArrowheads="1"/>
          </p:cNvSpPr>
          <p:nvPr>
            <p:ph type="hdr" sz="quarter"/>
          </p:nvPr>
        </p:nvSpPr>
        <p:spPr bwMode="auto">
          <a:xfrm>
            <a:off x="0" y="0"/>
            <a:ext cx="3049588"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96" tIns="46697" rIns="93396" bIns="46697" numCol="1" anchor="t" anchorCtr="0" compatLnSpc="1">
            <a:prstTxWarp prst="textNoShape">
              <a:avLst/>
            </a:prstTxWarp>
          </a:bodyPr>
          <a:lstStyle>
            <a:lvl1pPr defTabSz="931863" eaLnBrk="1" hangingPunct="1">
              <a:defRPr sz="1300">
                <a:latin typeface="Arial" charset="0"/>
              </a:defRPr>
            </a:lvl1pPr>
          </a:lstStyle>
          <a:p>
            <a:pPr>
              <a:defRPr/>
            </a:pPr>
            <a:endParaRPr lang="en-GB"/>
          </a:p>
        </p:txBody>
      </p:sp>
      <p:sp>
        <p:nvSpPr>
          <p:cNvPr id="559107" name="Rectangle 3">
            <a:extLst>
              <a:ext uri="{FF2B5EF4-FFF2-40B4-BE49-F238E27FC236}">
                <a16:creationId xmlns:a16="http://schemas.microsoft.com/office/drawing/2014/main" id="{790B21DE-8167-F0A0-306B-8A95BA166DDD}"/>
              </a:ext>
            </a:extLst>
          </p:cNvPr>
          <p:cNvSpPr>
            <a:spLocks noGrp="1" noChangeArrowheads="1"/>
          </p:cNvSpPr>
          <p:nvPr>
            <p:ph type="dt" sz="quarter" idx="1"/>
          </p:nvPr>
        </p:nvSpPr>
        <p:spPr bwMode="auto">
          <a:xfrm>
            <a:off x="3987800" y="0"/>
            <a:ext cx="3128963"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96" tIns="46697" rIns="93396" bIns="46697" numCol="1" anchor="t" anchorCtr="0" compatLnSpc="1">
            <a:prstTxWarp prst="textNoShape">
              <a:avLst/>
            </a:prstTxWarp>
          </a:bodyPr>
          <a:lstStyle>
            <a:lvl1pPr algn="r" defTabSz="931863" eaLnBrk="1" hangingPunct="1">
              <a:defRPr sz="1300">
                <a:latin typeface="Arial" charset="0"/>
              </a:defRPr>
            </a:lvl1pPr>
          </a:lstStyle>
          <a:p>
            <a:pPr>
              <a:defRPr/>
            </a:pPr>
            <a:endParaRPr lang="en-GB"/>
          </a:p>
        </p:txBody>
      </p:sp>
      <p:sp>
        <p:nvSpPr>
          <p:cNvPr id="559108" name="Rectangle 4">
            <a:extLst>
              <a:ext uri="{FF2B5EF4-FFF2-40B4-BE49-F238E27FC236}">
                <a16:creationId xmlns:a16="http://schemas.microsoft.com/office/drawing/2014/main" id="{D648A1F0-4A54-58AE-355D-3F4F0D32A2BB}"/>
              </a:ext>
            </a:extLst>
          </p:cNvPr>
          <p:cNvSpPr>
            <a:spLocks noGrp="1" noChangeArrowheads="1"/>
          </p:cNvSpPr>
          <p:nvPr>
            <p:ph type="ftr" sz="quarter" idx="2"/>
          </p:nvPr>
        </p:nvSpPr>
        <p:spPr bwMode="auto">
          <a:xfrm>
            <a:off x="0" y="9701213"/>
            <a:ext cx="3049588"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96" tIns="46697" rIns="93396" bIns="46697" numCol="1" anchor="b" anchorCtr="0" compatLnSpc="1">
            <a:prstTxWarp prst="textNoShape">
              <a:avLst/>
            </a:prstTxWarp>
          </a:bodyPr>
          <a:lstStyle>
            <a:lvl1pPr defTabSz="931863" eaLnBrk="1" hangingPunct="1">
              <a:defRPr sz="1300">
                <a:latin typeface="Arial" charset="0"/>
              </a:defRPr>
            </a:lvl1pPr>
          </a:lstStyle>
          <a:p>
            <a:pPr>
              <a:defRPr/>
            </a:pPr>
            <a:endParaRPr lang="en-GB"/>
          </a:p>
        </p:txBody>
      </p:sp>
      <p:sp>
        <p:nvSpPr>
          <p:cNvPr id="559109" name="Rectangle 5">
            <a:extLst>
              <a:ext uri="{FF2B5EF4-FFF2-40B4-BE49-F238E27FC236}">
                <a16:creationId xmlns:a16="http://schemas.microsoft.com/office/drawing/2014/main" id="{277611B5-9BCB-4C2E-A1F0-7AC1548036E5}"/>
              </a:ext>
            </a:extLst>
          </p:cNvPr>
          <p:cNvSpPr>
            <a:spLocks noGrp="1" noChangeArrowheads="1"/>
          </p:cNvSpPr>
          <p:nvPr>
            <p:ph type="sldNum" sz="quarter" idx="3"/>
          </p:nvPr>
        </p:nvSpPr>
        <p:spPr bwMode="auto">
          <a:xfrm>
            <a:off x="3987800" y="9701213"/>
            <a:ext cx="3128963"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96" tIns="46697" rIns="93396" bIns="46697" numCol="1" anchor="b" anchorCtr="0" compatLnSpc="1">
            <a:prstTxWarp prst="textNoShape">
              <a:avLst/>
            </a:prstTxWarp>
          </a:bodyPr>
          <a:lstStyle>
            <a:lvl1pPr algn="r" defTabSz="931863" eaLnBrk="1" hangingPunct="1">
              <a:defRPr sz="1300"/>
            </a:lvl1pPr>
          </a:lstStyle>
          <a:p>
            <a:fld id="{24587924-4A49-4D91-8AC0-3DD90DDD1EF8}" type="slidenum">
              <a:rPr lang="en-GB" altLang="en-US"/>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9D48C5E0-00FE-388C-5270-6DB5B47A31C6}"/>
              </a:ext>
            </a:extLst>
          </p:cNvPr>
          <p:cNvSpPr>
            <a:spLocks noGrp="1" noChangeArrowheads="1"/>
          </p:cNvSpPr>
          <p:nvPr>
            <p:ph type="hdr" sz="quarter"/>
          </p:nvPr>
        </p:nvSpPr>
        <p:spPr bwMode="auto">
          <a:xfrm>
            <a:off x="0" y="0"/>
            <a:ext cx="3074988" cy="51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29" tIns="49516" rIns="99029" bIns="49516" numCol="1" anchor="t" anchorCtr="0" compatLnSpc="1">
            <a:prstTxWarp prst="textNoShape">
              <a:avLst/>
            </a:prstTxWarp>
          </a:bodyPr>
          <a:lstStyle>
            <a:lvl1pPr defTabSz="989013" eaLnBrk="1" hangingPunct="1">
              <a:defRPr sz="1400">
                <a:latin typeface="Arial" charset="0"/>
              </a:defRPr>
            </a:lvl1pPr>
          </a:lstStyle>
          <a:p>
            <a:pPr>
              <a:defRPr/>
            </a:pPr>
            <a:endParaRPr lang="en-GB"/>
          </a:p>
        </p:txBody>
      </p:sp>
      <p:sp>
        <p:nvSpPr>
          <p:cNvPr id="6147" name="Rectangle 3">
            <a:extLst>
              <a:ext uri="{FF2B5EF4-FFF2-40B4-BE49-F238E27FC236}">
                <a16:creationId xmlns:a16="http://schemas.microsoft.com/office/drawing/2014/main" id="{037FDA4D-EE69-ADEC-D5F8-2741DD526145}"/>
              </a:ext>
            </a:extLst>
          </p:cNvPr>
          <p:cNvSpPr>
            <a:spLocks noGrp="1" noChangeArrowheads="1"/>
          </p:cNvSpPr>
          <p:nvPr>
            <p:ph type="dt" idx="1"/>
          </p:nvPr>
        </p:nvSpPr>
        <p:spPr bwMode="auto">
          <a:xfrm>
            <a:off x="4024313" y="0"/>
            <a:ext cx="3074987" cy="512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29" tIns="49516" rIns="99029" bIns="49516" numCol="1" anchor="t" anchorCtr="0" compatLnSpc="1">
            <a:prstTxWarp prst="textNoShape">
              <a:avLst/>
            </a:prstTxWarp>
          </a:bodyPr>
          <a:lstStyle>
            <a:lvl1pPr algn="r" defTabSz="989013" eaLnBrk="1" hangingPunct="1">
              <a:defRPr sz="1400">
                <a:latin typeface="Arial" charset="0"/>
              </a:defRPr>
            </a:lvl1pPr>
          </a:lstStyle>
          <a:p>
            <a:pPr>
              <a:defRPr/>
            </a:pPr>
            <a:endParaRPr lang="en-GB"/>
          </a:p>
        </p:txBody>
      </p:sp>
      <p:sp>
        <p:nvSpPr>
          <p:cNvPr id="50180" name="Rectangle 4">
            <a:extLst>
              <a:ext uri="{FF2B5EF4-FFF2-40B4-BE49-F238E27FC236}">
                <a16:creationId xmlns:a16="http://schemas.microsoft.com/office/drawing/2014/main" id="{9CE0B084-3248-514C-6D37-E3395798A87B}"/>
              </a:ext>
            </a:extLst>
          </p:cNvPr>
          <p:cNvSpPr>
            <a:spLocks noGrp="1" noRot="1" noChangeAspect="1" noChangeArrowheads="1" noTextEdit="1"/>
          </p:cNvSpPr>
          <p:nvPr>
            <p:ph type="sldImg" idx="2"/>
          </p:nvPr>
        </p:nvSpPr>
        <p:spPr bwMode="auto">
          <a:xfrm>
            <a:off x="992188" y="768350"/>
            <a:ext cx="5118100" cy="38385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a:extLst>
              <a:ext uri="{FF2B5EF4-FFF2-40B4-BE49-F238E27FC236}">
                <a16:creationId xmlns:a16="http://schemas.microsoft.com/office/drawing/2014/main" id="{35B9D88C-7838-4FA0-A871-F5E0017A2C68}"/>
              </a:ext>
            </a:extLst>
          </p:cNvPr>
          <p:cNvSpPr>
            <a:spLocks noGrp="1" noChangeArrowheads="1"/>
          </p:cNvSpPr>
          <p:nvPr>
            <p:ph type="body" sz="quarter" idx="3"/>
          </p:nvPr>
        </p:nvSpPr>
        <p:spPr bwMode="auto">
          <a:xfrm>
            <a:off x="947738" y="4860925"/>
            <a:ext cx="520382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29" tIns="49516" rIns="99029" bIns="49516" numCol="1" anchor="t" anchorCtr="0" compatLnSpc="1">
            <a:prstTxWarp prst="textNoShape">
              <a:avLst/>
            </a:prstTxWarp>
          </a:bodyPr>
          <a:lstStyle/>
          <a:p>
            <a:pPr lvl="0"/>
            <a:r>
              <a:rPr lang="en-GB" noProof="0"/>
              <a:t>Klicken Sie, um die Formate des Vorlagentextes zu bearbeiten</a:t>
            </a:r>
          </a:p>
          <a:p>
            <a:pPr lvl="1"/>
            <a:r>
              <a:rPr lang="en-GB" noProof="0"/>
              <a:t>Zweite Ebene</a:t>
            </a:r>
          </a:p>
          <a:p>
            <a:pPr lvl="2"/>
            <a:r>
              <a:rPr lang="en-GB" noProof="0"/>
              <a:t>Dritte Ebene</a:t>
            </a:r>
          </a:p>
          <a:p>
            <a:pPr lvl="3"/>
            <a:r>
              <a:rPr lang="en-GB" noProof="0"/>
              <a:t>Vierte Ebene</a:t>
            </a:r>
          </a:p>
          <a:p>
            <a:pPr lvl="4"/>
            <a:r>
              <a:rPr lang="en-GB" noProof="0"/>
              <a:t>Fünfte Ebene</a:t>
            </a:r>
          </a:p>
        </p:txBody>
      </p:sp>
      <p:sp>
        <p:nvSpPr>
          <p:cNvPr id="6150" name="Rectangle 6">
            <a:extLst>
              <a:ext uri="{FF2B5EF4-FFF2-40B4-BE49-F238E27FC236}">
                <a16:creationId xmlns:a16="http://schemas.microsoft.com/office/drawing/2014/main" id="{0497A753-3A3A-729E-6D70-87410F9AFD20}"/>
              </a:ext>
            </a:extLst>
          </p:cNvPr>
          <p:cNvSpPr>
            <a:spLocks noGrp="1" noChangeArrowheads="1"/>
          </p:cNvSpPr>
          <p:nvPr>
            <p:ph type="ftr" sz="quarter" idx="4"/>
          </p:nvPr>
        </p:nvSpPr>
        <p:spPr bwMode="auto">
          <a:xfrm>
            <a:off x="0" y="9723438"/>
            <a:ext cx="3074988"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29" tIns="49516" rIns="99029" bIns="49516" numCol="1" anchor="b" anchorCtr="0" compatLnSpc="1">
            <a:prstTxWarp prst="textNoShape">
              <a:avLst/>
            </a:prstTxWarp>
          </a:bodyPr>
          <a:lstStyle>
            <a:lvl1pPr defTabSz="989013" eaLnBrk="1" hangingPunct="1">
              <a:defRPr sz="1400">
                <a:latin typeface="Arial" charset="0"/>
              </a:defRPr>
            </a:lvl1pPr>
          </a:lstStyle>
          <a:p>
            <a:pPr>
              <a:defRPr/>
            </a:pPr>
            <a:endParaRPr lang="en-GB"/>
          </a:p>
        </p:txBody>
      </p:sp>
      <p:sp>
        <p:nvSpPr>
          <p:cNvPr id="6151" name="Rectangle 7">
            <a:extLst>
              <a:ext uri="{FF2B5EF4-FFF2-40B4-BE49-F238E27FC236}">
                <a16:creationId xmlns:a16="http://schemas.microsoft.com/office/drawing/2014/main" id="{EE79F25D-C642-88BA-123F-12612BB7756A}"/>
              </a:ext>
            </a:extLst>
          </p:cNvPr>
          <p:cNvSpPr>
            <a:spLocks noGrp="1" noChangeArrowheads="1"/>
          </p:cNvSpPr>
          <p:nvPr>
            <p:ph type="sldNum" sz="quarter" idx="5"/>
          </p:nvPr>
        </p:nvSpPr>
        <p:spPr bwMode="auto">
          <a:xfrm>
            <a:off x="4024313" y="9723438"/>
            <a:ext cx="3074987"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29" tIns="49516" rIns="99029" bIns="49516" numCol="1" anchor="b" anchorCtr="0" compatLnSpc="1">
            <a:prstTxWarp prst="textNoShape">
              <a:avLst/>
            </a:prstTxWarp>
          </a:bodyPr>
          <a:lstStyle>
            <a:lvl1pPr algn="r" defTabSz="989013" eaLnBrk="1" hangingPunct="1">
              <a:defRPr sz="1400"/>
            </a:lvl1pPr>
          </a:lstStyle>
          <a:p>
            <a:fld id="{2B4A36E1-F44A-4507-8DD7-99D281321655}"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just" rtl="0" eaLnBrk="0" fontAlgn="base" hangingPunct="0">
      <a:spcBef>
        <a:spcPct val="30000"/>
      </a:spcBef>
      <a:spcAft>
        <a:spcPct val="0"/>
      </a:spcAft>
      <a:defRPr sz="800" kern="1200">
        <a:solidFill>
          <a:schemeClr val="tx1"/>
        </a:solidFill>
        <a:latin typeface="Times New Roman" pitchFamily="18" charset="0"/>
        <a:ea typeface="+mn-ea"/>
        <a:cs typeface="+mn-cs"/>
      </a:defRPr>
    </a:lvl1pPr>
    <a:lvl2pPr marL="457200" algn="just" rtl="0" eaLnBrk="0" fontAlgn="base" hangingPunct="0">
      <a:spcBef>
        <a:spcPct val="30000"/>
      </a:spcBef>
      <a:spcAft>
        <a:spcPct val="0"/>
      </a:spcAft>
      <a:defRPr sz="800" kern="1200">
        <a:solidFill>
          <a:schemeClr val="tx1"/>
        </a:solidFill>
        <a:latin typeface="Times New Roman" pitchFamily="18" charset="0"/>
        <a:ea typeface="+mn-ea"/>
        <a:cs typeface="+mn-cs"/>
      </a:defRPr>
    </a:lvl2pPr>
    <a:lvl3pPr marL="914400" algn="just" rtl="0" eaLnBrk="0" fontAlgn="base" hangingPunct="0">
      <a:spcBef>
        <a:spcPct val="30000"/>
      </a:spcBef>
      <a:spcAft>
        <a:spcPct val="0"/>
      </a:spcAft>
      <a:defRPr sz="800" kern="1200">
        <a:solidFill>
          <a:schemeClr val="tx1"/>
        </a:solidFill>
        <a:latin typeface="Times New Roman" pitchFamily="18" charset="0"/>
        <a:ea typeface="+mn-ea"/>
        <a:cs typeface="+mn-cs"/>
      </a:defRPr>
    </a:lvl3pPr>
    <a:lvl4pPr marL="1371600" algn="just" rtl="0" eaLnBrk="0" fontAlgn="base" hangingPunct="0">
      <a:spcBef>
        <a:spcPct val="30000"/>
      </a:spcBef>
      <a:spcAft>
        <a:spcPct val="0"/>
      </a:spcAft>
      <a:defRPr sz="800" kern="1200">
        <a:solidFill>
          <a:schemeClr val="tx1"/>
        </a:solidFill>
        <a:latin typeface="Times New Roman" pitchFamily="18" charset="0"/>
        <a:ea typeface="+mn-ea"/>
        <a:cs typeface="+mn-cs"/>
      </a:defRPr>
    </a:lvl4pPr>
    <a:lvl5pPr marL="1828800" algn="just" rtl="0" eaLnBrk="0" fontAlgn="base" hangingPunct="0">
      <a:spcBef>
        <a:spcPct val="30000"/>
      </a:spcBef>
      <a:spcAft>
        <a:spcPct val="0"/>
      </a:spcAft>
      <a:defRPr sz="8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AE0D5170-421E-DAB6-6625-5EF5ED4C2DCE}"/>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4167F7E5-EF35-4B9E-9484-7FBE12A57075}" type="slidenum">
              <a:rPr lang="en-GB" altLang="en-US"/>
              <a:pPr/>
              <a:t>1</a:t>
            </a:fld>
            <a:endParaRPr lang="en-GB" altLang="en-US"/>
          </a:p>
        </p:txBody>
      </p:sp>
      <p:sp>
        <p:nvSpPr>
          <p:cNvPr id="51203" name="Rectangle 1026">
            <a:extLst>
              <a:ext uri="{FF2B5EF4-FFF2-40B4-BE49-F238E27FC236}">
                <a16:creationId xmlns:a16="http://schemas.microsoft.com/office/drawing/2014/main" id="{51181C8A-813A-3A4C-6346-29B79C7427A7}"/>
              </a:ext>
            </a:extLst>
          </p:cNvPr>
          <p:cNvSpPr>
            <a:spLocks noGrp="1" noChangeArrowheads="1"/>
          </p:cNvSpPr>
          <p:nvPr>
            <p:ph type="body" idx="1"/>
          </p:nvPr>
        </p:nvSpPr>
        <p:spPr>
          <a:xfrm>
            <a:off x="257175" y="5465763"/>
            <a:ext cx="6657975" cy="4214812"/>
          </a:xfrm>
          <a:noFill/>
        </p:spPr>
        <p:txBody>
          <a:bodyPr lIns="93692" tIns="46848" rIns="93692" bIns="46848"/>
          <a:lstStyle/>
          <a:p>
            <a:pPr eaLnBrk="1" hangingPunct="1"/>
            <a:endParaRPr lang="en-GB" altLang="en-US"/>
          </a:p>
        </p:txBody>
      </p:sp>
      <p:sp>
        <p:nvSpPr>
          <p:cNvPr id="51204" name="Rectangle 1027">
            <a:extLst>
              <a:ext uri="{FF2B5EF4-FFF2-40B4-BE49-F238E27FC236}">
                <a16:creationId xmlns:a16="http://schemas.microsoft.com/office/drawing/2014/main" id="{088E6B6F-1892-3519-88E1-90BDC01FC2A4}"/>
              </a:ext>
            </a:extLst>
          </p:cNvPr>
          <p:cNvSpPr>
            <a:spLocks noGrp="1" noRot="1" noChangeAspect="1" noChangeArrowheads="1" noTextEdit="1"/>
          </p:cNvSpPr>
          <p:nvPr>
            <p:ph type="sldImg"/>
          </p:nvPr>
        </p:nvSpPr>
        <p:spPr>
          <a:xfrm>
            <a:off x="65088" y="0"/>
            <a:ext cx="6969125" cy="5226050"/>
          </a:xfr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41572C65-2C93-B1B8-4A6D-CA6EFB050D9E}"/>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7F5A162E-CC47-4CE8-8DEE-98A755FC9014}" type="slidenum">
              <a:rPr lang="en-GB" altLang="en-US"/>
              <a:pPr/>
              <a:t>2</a:t>
            </a:fld>
            <a:endParaRPr lang="en-GB" altLang="en-US"/>
          </a:p>
        </p:txBody>
      </p:sp>
      <p:sp>
        <p:nvSpPr>
          <p:cNvPr id="52227" name="Rectangle 2">
            <a:extLst>
              <a:ext uri="{FF2B5EF4-FFF2-40B4-BE49-F238E27FC236}">
                <a16:creationId xmlns:a16="http://schemas.microsoft.com/office/drawing/2014/main" id="{27E2A066-E718-A4AC-82C0-C92A6F5FF1A2}"/>
              </a:ext>
            </a:extLst>
          </p:cNvPr>
          <p:cNvSpPr>
            <a:spLocks noGrp="1" noRot="1" noChangeAspect="1" noChangeArrowheads="1" noTextEdit="1"/>
          </p:cNvSpPr>
          <p:nvPr>
            <p:ph type="sldImg"/>
          </p:nvPr>
        </p:nvSpPr>
        <p:spPr>
          <a:ln/>
        </p:spPr>
      </p:sp>
      <p:sp>
        <p:nvSpPr>
          <p:cNvPr id="52228" name="Rectangle 3">
            <a:extLst>
              <a:ext uri="{FF2B5EF4-FFF2-40B4-BE49-F238E27FC236}">
                <a16:creationId xmlns:a16="http://schemas.microsoft.com/office/drawing/2014/main" id="{88893979-13ED-64C1-0E4D-D0BFB9FC7B64}"/>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1469C703-0F69-3BC4-D3FB-541DCF0249D0}"/>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7E684E80-B55F-44FB-BA19-61D97351D5B7}" type="slidenum">
              <a:rPr lang="en-GB" altLang="en-US"/>
              <a:pPr/>
              <a:t>3</a:t>
            </a:fld>
            <a:endParaRPr lang="en-GB" altLang="en-US"/>
          </a:p>
        </p:txBody>
      </p:sp>
      <p:sp>
        <p:nvSpPr>
          <p:cNvPr id="53251" name="Rectangle 2">
            <a:extLst>
              <a:ext uri="{FF2B5EF4-FFF2-40B4-BE49-F238E27FC236}">
                <a16:creationId xmlns:a16="http://schemas.microsoft.com/office/drawing/2014/main" id="{3170B161-9FE8-8E2F-9F7E-DD8A53B9EB39}"/>
              </a:ext>
            </a:extLst>
          </p:cNvPr>
          <p:cNvSpPr>
            <a:spLocks noGrp="1" noRot="1" noChangeAspect="1" noChangeArrowheads="1" noTextEdit="1"/>
          </p:cNvSpPr>
          <p:nvPr>
            <p:ph type="sldImg"/>
          </p:nvPr>
        </p:nvSpPr>
        <p:spPr>
          <a:ln/>
        </p:spPr>
      </p:sp>
      <p:sp>
        <p:nvSpPr>
          <p:cNvPr id="53252" name="Rectangle 3">
            <a:extLst>
              <a:ext uri="{FF2B5EF4-FFF2-40B4-BE49-F238E27FC236}">
                <a16:creationId xmlns:a16="http://schemas.microsoft.com/office/drawing/2014/main" id="{7D325CDB-C263-D669-1471-DD60E2EC839E}"/>
              </a:ext>
            </a:extLst>
          </p:cNvPr>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4112546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4</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1469C703-0F69-3BC4-D3FB-541DCF0249D0}"/>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7E684E80-B55F-44FB-BA19-61D97351D5B7}" type="slidenum">
              <a:rPr lang="en-GB" altLang="en-US"/>
              <a:pPr/>
              <a:t>5</a:t>
            </a:fld>
            <a:endParaRPr lang="en-GB" altLang="en-US"/>
          </a:p>
        </p:txBody>
      </p:sp>
      <p:sp>
        <p:nvSpPr>
          <p:cNvPr id="53251" name="Rectangle 2">
            <a:extLst>
              <a:ext uri="{FF2B5EF4-FFF2-40B4-BE49-F238E27FC236}">
                <a16:creationId xmlns:a16="http://schemas.microsoft.com/office/drawing/2014/main" id="{3170B161-9FE8-8E2F-9F7E-DD8A53B9EB39}"/>
              </a:ext>
            </a:extLst>
          </p:cNvPr>
          <p:cNvSpPr>
            <a:spLocks noGrp="1" noRot="1" noChangeAspect="1" noChangeArrowheads="1" noTextEdit="1"/>
          </p:cNvSpPr>
          <p:nvPr>
            <p:ph type="sldImg"/>
          </p:nvPr>
        </p:nvSpPr>
        <p:spPr>
          <a:ln/>
        </p:spPr>
      </p:sp>
      <p:sp>
        <p:nvSpPr>
          <p:cNvPr id="53252" name="Rectangle 3">
            <a:extLst>
              <a:ext uri="{FF2B5EF4-FFF2-40B4-BE49-F238E27FC236}">
                <a16:creationId xmlns:a16="http://schemas.microsoft.com/office/drawing/2014/main" id="{7D325CDB-C263-D669-1471-DD60E2EC839E}"/>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6</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1760473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7</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1761647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8</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3800885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1469C703-0F69-3BC4-D3FB-541DCF0249D0}"/>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7E684E80-B55F-44FB-BA19-61D97351D5B7}" type="slidenum">
              <a:rPr lang="en-GB" altLang="en-US"/>
              <a:pPr/>
              <a:t>9</a:t>
            </a:fld>
            <a:endParaRPr lang="en-GB" altLang="en-US"/>
          </a:p>
        </p:txBody>
      </p:sp>
      <p:sp>
        <p:nvSpPr>
          <p:cNvPr id="53251" name="Rectangle 2">
            <a:extLst>
              <a:ext uri="{FF2B5EF4-FFF2-40B4-BE49-F238E27FC236}">
                <a16:creationId xmlns:a16="http://schemas.microsoft.com/office/drawing/2014/main" id="{3170B161-9FE8-8E2F-9F7E-DD8A53B9EB39}"/>
              </a:ext>
            </a:extLst>
          </p:cNvPr>
          <p:cNvSpPr>
            <a:spLocks noGrp="1" noRot="1" noChangeAspect="1" noChangeArrowheads="1" noTextEdit="1"/>
          </p:cNvSpPr>
          <p:nvPr>
            <p:ph type="sldImg"/>
          </p:nvPr>
        </p:nvSpPr>
        <p:spPr>
          <a:ln/>
        </p:spPr>
      </p:sp>
      <p:sp>
        <p:nvSpPr>
          <p:cNvPr id="53252" name="Rectangle 3">
            <a:extLst>
              <a:ext uri="{FF2B5EF4-FFF2-40B4-BE49-F238E27FC236}">
                <a16:creationId xmlns:a16="http://schemas.microsoft.com/office/drawing/2014/main" id="{7D325CDB-C263-D669-1471-DD60E2EC839E}"/>
              </a:ext>
            </a:extLst>
          </p:cNvPr>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254916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10</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1469564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11</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32291872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12</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37018316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1B0BA-EE57-8945-0296-066E866502DF}"/>
            </a:ext>
          </a:extLst>
        </p:cNvPr>
        <p:cNvGrpSpPr/>
        <p:nvPr/>
      </p:nvGrpSpPr>
      <p:grpSpPr>
        <a:xfrm>
          <a:off x="0" y="0"/>
          <a:ext cx="0" cy="0"/>
          <a:chOff x="0" y="0"/>
          <a:chExt cx="0" cy="0"/>
        </a:xfrm>
      </p:grpSpPr>
      <p:sp>
        <p:nvSpPr>
          <p:cNvPr id="54274" name="Rectangle 7">
            <a:extLst>
              <a:ext uri="{FF2B5EF4-FFF2-40B4-BE49-F238E27FC236}">
                <a16:creationId xmlns:a16="http://schemas.microsoft.com/office/drawing/2014/main" id="{64809673-78DF-DAFE-A1EE-FFB5F9FAEAD9}"/>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13</a:t>
            </a:fld>
            <a:endParaRPr lang="en-GB" altLang="en-US"/>
          </a:p>
        </p:txBody>
      </p:sp>
      <p:sp>
        <p:nvSpPr>
          <p:cNvPr id="54275" name="Rectangle 2">
            <a:extLst>
              <a:ext uri="{FF2B5EF4-FFF2-40B4-BE49-F238E27FC236}">
                <a16:creationId xmlns:a16="http://schemas.microsoft.com/office/drawing/2014/main" id="{1539B847-9F17-F07A-3FA1-021E5AE71E63}"/>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EC34C2F2-1CDB-27CD-982B-BDF9004DB839}"/>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14315956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14</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1271050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15</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41421985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16</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19828595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1469C703-0F69-3BC4-D3FB-541DCF0249D0}"/>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7E684E80-B55F-44FB-BA19-61D97351D5B7}" type="slidenum">
              <a:rPr lang="en-GB" altLang="en-US"/>
              <a:pPr/>
              <a:t>17</a:t>
            </a:fld>
            <a:endParaRPr lang="en-GB" altLang="en-US"/>
          </a:p>
        </p:txBody>
      </p:sp>
      <p:sp>
        <p:nvSpPr>
          <p:cNvPr id="53251" name="Rectangle 2">
            <a:extLst>
              <a:ext uri="{FF2B5EF4-FFF2-40B4-BE49-F238E27FC236}">
                <a16:creationId xmlns:a16="http://schemas.microsoft.com/office/drawing/2014/main" id="{3170B161-9FE8-8E2F-9F7E-DD8A53B9EB39}"/>
              </a:ext>
            </a:extLst>
          </p:cNvPr>
          <p:cNvSpPr>
            <a:spLocks noGrp="1" noRot="1" noChangeAspect="1" noChangeArrowheads="1" noTextEdit="1"/>
          </p:cNvSpPr>
          <p:nvPr>
            <p:ph type="sldImg"/>
          </p:nvPr>
        </p:nvSpPr>
        <p:spPr>
          <a:ln/>
        </p:spPr>
      </p:sp>
      <p:sp>
        <p:nvSpPr>
          <p:cNvPr id="53252" name="Rectangle 3">
            <a:extLst>
              <a:ext uri="{FF2B5EF4-FFF2-40B4-BE49-F238E27FC236}">
                <a16:creationId xmlns:a16="http://schemas.microsoft.com/office/drawing/2014/main" id="{7D325CDB-C263-D669-1471-DD60E2EC839E}"/>
              </a:ext>
            </a:extLst>
          </p:cNvPr>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25147192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18</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12844517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19</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41756937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20</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15268505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21</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39262635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22</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12009936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23</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14228904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24</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28603708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72DB3-B903-DED5-88AB-3A92BCA512A6}"/>
            </a:ext>
          </a:extLst>
        </p:cNvPr>
        <p:cNvGrpSpPr/>
        <p:nvPr/>
      </p:nvGrpSpPr>
      <p:grpSpPr>
        <a:xfrm>
          <a:off x="0" y="0"/>
          <a:ext cx="0" cy="0"/>
          <a:chOff x="0" y="0"/>
          <a:chExt cx="0" cy="0"/>
        </a:xfrm>
      </p:grpSpPr>
      <p:sp>
        <p:nvSpPr>
          <p:cNvPr id="54274" name="Rectangle 7">
            <a:extLst>
              <a:ext uri="{FF2B5EF4-FFF2-40B4-BE49-F238E27FC236}">
                <a16:creationId xmlns:a16="http://schemas.microsoft.com/office/drawing/2014/main" id="{172273DD-DD00-2EDE-69C5-E3DA24C9ABD1}"/>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25</a:t>
            </a:fld>
            <a:endParaRPr lang="en-GB" altLang="en-US"/>
          </a:p>
        </p:txBody>
      </p:sp>
      <p:sp>
        <p:nvSpPr>
          <p:cNvPr id="54275" name="Rectangle 2">
            <a:extLst>
              <a:ext uri="{FF2B5EF4-FFF2-40B4-BE49-F238E27FC236}">
                <a16:creationId xmlns:a16="http://schemas.microsoft.com/office/drawing/2014/main" id="{5E543994-BB1F-887B-3F2D-2A6733388422}"/>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128CFEFB-F909-0C62-8F8F-6A1501D253E4}"/>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36327708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26</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18904122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27</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3062357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28</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9243008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1469C703-0F69-3BC4-D3FB-541DCF0249D0}"/>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7E684E80-B55F-44FB-BA19-61D97351D5B7}" type="slidenum">
              <a:rPr lang="en-GB" altLang="en-US"/>
              <a:pPr/>
              <a:t>29</a:t>
            </a:fld>
            <a:endParaRPr lang="en-GB" altLang="en-US"/>
          </a:p>
        </p:txBody>
      </p:sp>
      <p:sp>
        <p:nvSpPr>
          <p:cNvPr id="53251" name="Rectangle 2">
            <a:extLst>
              <a:ext uri="{FF2B5EF4-FFF2-40B4-BE49-F238E27FC236}">
                <a16:creationId xmlns:a16="http://schemas.microsoft.com/office/drawing/2014/main" id="{3170B161-9FE8-8E2F-9F7E-DD8A53B9EB39}"/>
              </a:ext>
            </a:extLst>
          </p:cNvPr>
          <p:cNvSpPr>
            <a:spLocks noGrp="1" noRot="1" noChangeAspect="1" noChangeArrowheads="1" noTextEdit="1"/>
          </p:cNvSpPr>
          <p:nvPr>
            <p:ph type="sldImg"/>
          </p:nvPr>
        </p:nvSpPr>
        <p:spPr>
          <a:ln/>
        </p:spPr>
      </p:sp>
      <p:sp>
        <p:nvSpPr>
          <p:cNvPr id="53252" name="Rectangle 3">
            <a:extLst>
              <a:ext uri="{FF2B5EF4-FFF2-40B4-BE49-F238E27FC236}">
                <a16:creationId xmlns:a16="http://schemas.microsoft.com/office/drawing/2014/main" id="{7D325CDB-C263-D669-1471-DD60E2EC839E}"/>
              </a:ext>
            </a:extLst>
          </p:cNvPr>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4931809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30</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31687968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31</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30165599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32</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37604938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33</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39743101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34</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954121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35</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20827445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EFC81-8CCA-58AA-7337-FFDEDE9D1D84}"/>
            </a:ext>
          </a:extLst>
        </p:cNvPr>
        <p:cNvGrpSpPr/>
        <p:nvPr/>
      </p:nvGrpSpPr>
      <p:grpSpPr>
        <a:xfrm>
          <a:off x="0" y="0"/>
          <a:ext cx="0" cy="0"/>
          <a:chOff x="0" y="0"/>
          <a:chExt cx="0" cy="0"/>
        </a:xfrm>
      </p:grpSpPr>
      <p:sp>
        <p:nvSpPr>
          <p:cNvPr id="53250" name="Rectangle 7">
            <a:extLst>
              <a:ext uri="{FF2B5EF4-FFF2-40B4-BE49-F238E27FC236}">
                <a16:creationId xmlns:a16="http://schemas.microsoft.com/office/drawing/2014/main" id="{98B648AA-2847-9831-10FE-567ED9B96A68}"/>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7E684E80-B55F-44FB-BA19-61D97351D5B7}" type="slidenum">
              <a:rPr lang="en-GB" altLang="en-US"/>
              <a:pPr/>
              <a:t>36</a:t>
            </a:fld>
            <a:endParaRPr lang="en-GB" altLang="en-US"/>
          </a:p>
        </p:txBody>
      </p:sp>
      <p:sp>
        <p:nvSpPr>
          <p:cNvPr id="53251" name="Rectangle 2">
            <a:extLst>
              <a:ext uri="{FF2B5EF4-FFF2-40B4-BE49-F238E27FC236}">
                <a16:creationId xmlns:a16="http://schemas.microsoft.com/office/drawing/2014/main" id="{134508F8-131A-8E47-1217-C84B82CC8116}"/>
              </a:ext>
            </a:extLst>
          </p:cNvPr>
          <p:cNvSpPr>
            <a:spLocks noGrp="1" noRot="1" noChangeAspect="1" noChangeArrowheads="1" noTextEdit="1"/>
          </p:cNvSpPr>
          <p:nvPr>
            <p:ph type="sldImg"/>
          </p:nvPr>
        </p:nvSpPr>
        <p:spPr>
          <a:ln/>
        </p:spPr>
      </p:sp>
      <p:sp>
        <p:nvSpPr>
          <p:cNvPr id="53252" name="Rectangle 3">
            <a:extLst>
              <a:ext uri="{FF2B5EF4-FFF2-40B4-BE49-F238E27FC236}">
                <a16:creationId xmlns:a16="http://schemas.microsoft.com/office/drawing/2014/main" id="{E88D19CE-84A1-E128-80DD-F1184A598BC8}"/>
              </a:ext>
            </a:extLst>
          </p:cNvPr>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531301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8C45F-D21F-AFD4-3248-71907EBAF6EB}"/>
            </a:ext>
          </a:extLst>
        </p:cNvPr>
        <p:cNvGrpSpPr/>
        <p:nvPr/>
      </p:nvGrpSpPr>
      <p:grpSpPr>
        <a:xfrm>
          <a:off x="0" y="0"/>
          <a:ext cx="0" cy="0"/>
          <a:chOff x="0" y="0"/>
          <a:chExt cx="0" cy="0"/>
        </a:xfrm>
      </p:grpSpPr>
      <p:sp>
        <p:nvSpPr>
          <p:cNvPr id="54274" name="Rectangle 7">
            <a:extLst>
              <a:ext uri="{FF2B5EF4-FFF2-40B4-BE49-F238E27FC236}">
                <a16:creationId xmlns:a16="http://schemas.microsoft.com/office/drawing/2014/main" id="{130FF4CE-B804-078A-BAB5-B7AD9E750E42}"/>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37</a:t>
            </a:fld>
            <a:endParaRPr lang="en-GB" altLang="en-US"/>
          </a:p>
        </p:txBody>
      </p:sp>
      <p:sp>
        <p:nvSpPr>
          <p:cNvPr id="54275" name="Rectangle 2">
            <a:extLst>
              <a:ext uri="{FF2B5EF4-FFF2-40B4-BE49-F238E27FC236}">
                <a16:creationId xmlns:a16="http://schemas.microsoft.com/office/drawing/2014/main" id="{16701569-AA70-CE12-3D50-61AFECBB01A5}"/>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498530A0-E4E0-37FC-FB61-05949328A215}"/>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5009905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43325-342E-3ADB-EE21-38FC1D4462EB}"/>
            </a:ext>
          </a:extLst>
        </p:cNvPr>
        <p:cNvGrpSpPr/>
        <p:nvPr/>
      </p:nvGrpSpPr>
      <p:grpSpPr>
        <a:xfrm>
          <a:off x="0" y="0"/>
          <a:ext cx="0" cy="0"/>
          <a:chOff x="0" y="0"/>
          <a:chExt cx="0" cy="0"/>
        </a:xfrm>
      </p:grpSpPr>
      <p:sp>
        <p:nvSpPr>
          <p:cNvPr id="54274" name="Rectangle 7">
            <a:extLst>
              <a:ext uri="{FF2B5EF4-FFF2-40B4-BE49-F238E27FC236}">
                <a16:creationId xmlns:a16="http://schemas.microsoft.com/office/drawing/2014/main" id="{4C070066-06BE-371C-A3D8-81639C0EAD17}"/>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38</a:t>
            </a:fld>
            <a:endParaRPr lang="en-GB" altLang="en-US"/>
          </a:p>
        </p:txBody>
      </p:sp>
      <p:sp>
        <p:nvSpPr>
          <p:cNvPr id="54275" name="Rectangle 2">
            <a:extLst>
              <a:ext uri="{FF2B5EF4-FFF2-40B4-BE49-F238E27FC236}">
                <a16:creationId xmlns:a16="http://schemas.microsoft.com/office/drawing/2014/main" id="{7EB3B732-DFE4-44E0-97CC-F22CA4867B2A}"/>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9C50E059-0793-B453-3252-DE8842E8F9DD}"/>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19202703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9A476-F231-6B8E-EB76-81EA39A3FA43}"/>
            </a:ext>
          </a:extLst>
        </p:cNvPr>
        <p:cNvGrpSpPr/>
        <p:nvPr/>
      </p:nvGrpSpPr>
      <p:grpSpPr>
        <a:xfrm>
          <a:off x="0" y="0"/>
          <a:ext cx="0" cy="0"/>
          <a:chOff x="0" y="0"/>
          <a:chExt cx="0" cy="0"/>
        </a:xfrm>
      </p:grpSpPr>
      <p:sp>
        <p:nvSpPr>
          <p:cNvPr id="54274" name="Rectangle 7">
            <a:extLst>
              <a:ext uri="{FF2B5EF4-FFF2-40B4-BE49-F238E27FC236}">
                <a16:creationId xmlns:a16="http://schemas.microsoft.com/office/drawing/2014/main" id="{98E4C299-9415-2952-0517-0EE158E394D4}"/>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39</a:t>
            </a:fld>
            <a:endParaRPr lang="en-GB" altLang="en-US"/>
          </a:p>
        </p:txBody>
      </p:sp>
      <p:sp>
        <p:nvSpPr>
          <p:cNvPr id="54275" name="Rectangle 2">
            <a:extLst>
              <a:ext uri="{FF2B5EF4-FFF2-40B4-BE49-F238E27FC236}">
                <a16:creationId xmlns:a16="http://schemas.microsoft.com/office/drawing/2014/main" id="{149A8342-8794-6EA2-A894-6C1526C471BC}"/>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9E0B6D9C-E1AC-F010-369B-5CEB38C3855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20432175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E2FE2-92D0-5881-EA33-56231CC27DC4}"/>
            </a:ext>
          </a:extLst>
        </p:cNvPr>
        <p:cNvGrpSpPr/>
        <p:nvPr/>
      </p:nvGrpSpPr>
      <p:grpSpPr>
        <a:xfrm>
          <a:off x="0" y="0"/>
          <a:ext cx="0" cy="0"/>
          <a:chOff x="0" y="0"/>
          <a:chExt cx="0" cy="0"/>
        </a:xfrm>
      </p:grpSpPr>
      <p:sp>
        <p:nvSpPr>
          <p:cNvPr id="54274" name="Rectangle 7">
            <a:extLst>
              <a:ext uri="{FF2B5EF4-FFF2-40B4-BE49-F238E27FC236}">
                <a16:creationId xmlns:a16="http://schemas.microsoft.com/office/drawing/2014/main" id="{368B36B3-B182-E66C-2E8A-811624CC9726}"/>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40</a:t>
            </a:fld>
            <a:endParaRPr lang="en-GB" altLang="en-US"/>
          </a:p>
        </p:txBody>
      </p:sp>
      <p:sp>
        <p:nvSpPr>
          <p:cNvPr id="54275" name="Rectangle 2">
            <a:extLst>
              <a:ext uri="{FF2B5EF4-FFF2-40B4-BE49-F238E27FC236}">
                <a16:creationId xmlns:a16="http://schemas.microsoft.com/office/drawing/2014/main" id="{0E62B980-FE11-9D1F-2CDA-B6193F9D416C}"/>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120D6860-B6F3-16C1-5D57-C6B10011B73D}"/>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2111761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1469C703-0F69-3BC4-D3FB-541DCF0249D0}"/>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7E684E80-B55F-44FB-BA19-61D97351D5B7}" type="slidenum">
              <a:rPr lang="en-GB" altLang="en-US"/>
              <a:pPr/>
              <a:t>41</a:t>
            </a:fld>
            <a:endParaRPr lang="en-GB" altLang="en-US"/>
          </a:p>
        </p:txBody>
      </p:sp>
      <p:sp>
        <p:nvSpPr>
          <p:cNvPr id="53251" name="Rectangle 2">
            <a:extLst>
              <a:ext uri="{FF2B5EF4-FFF2-40B4-BE49-F238E27FC236}">
                <a16:creationId xmlns:a16="http://schemas.microsoft.com/office/drawing/2014/main" id="{3170B161-9FE8-8E2F-9F7E-DD8A53B9EB39}"/>
              </a:ext>
            </a:extLst>
          </p:cNvPr>
          <p:cNvSpPr>
            <a:spLocks noGrp="1" noRot="1" noChangeAspect="1" noChangeArrowheads="1" noTextEdit="1"/>
          </p:cNvSpPr>
          <p:nvPr>
            <p:ph type="sldImg"/>
          </p:nvPr>
        </p:nvSpPr>
        <p:spPr>
          <a:ln/>
        </p:spPr>
      </p:sp>
      <p:sp>
        <p:nvSpPr>
          <p:cNvPr id="53252" name="Rectangle 3">
            <a:extLst>
              <a:ext uri="{FF2B5EF4-FFF2-40B4-BE49-F238E27FC236}">
                <a16:creationId xmlns:a16="http://schemas.microsoft.com/office/drawing/2014/main" id="{7D325CDB-C263-D669-1471-DD60E2EC839E}"/>
              </a:ext>
            </a:extLst>
          </p:cNvPr>
          <p:cNvSpPr>
            <a:spLocks noGrp="1" noChangeArrowheads="1"/>
          </p:cNvSpPr>
          <p:nvPr>
            <p:ph type="body" idx="1"/>
          </p:nvPr>
        </p:nvSpPr>
        <p:spPr>
          <a:noFill/>
        </p:spPr>
        <p:txBody>
          <a:bodyPr/>
          <a:lstStyle/>
          <a:p>
            <a:pPr eaLnBrk="1" hangingPunct="1"/>
            <a:endParaRPr lang="en-US" altLang="en-US"/>
          </a:p>
        </p:txBody>
      </p:sp>
    </p:spTree>
    <p:extLst>
      <p:ext uri="{BB962C8B-B14F-4D97-AF65-F5344CB8AC3E}">
        <p14:creationId xmlns:p14="http://schemas.microsoft.com/office/powerpoint/2010/main" val="16700189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42</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8262459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43</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28529512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308E7129-59F0-18A9-6F27-4B867587A2EF}"/>
              </a:ext>
            </a:extLst>
          </p:cNvPr>
          <p:cNvSpPr>
            <a:spLocks noGrp="1" noChangeArrowheads="1"/>
          </p:cNvSpPr>
          <p:nvPr>
            <p:ph type="sldNum" sz="quarter" idx="5"/>
          </p:nvPr>
        </p:nvSpPr>
        <p:spPr>
          <a:noFill/>
        </p:spPr>
        <p:txBody>
          <a:bodyPr/>
          <a:lstStyle>
            <a:lvl1pPr defTabSz="989013">
              <a:defRPr>
                <a:solidFill>
                  <a:schemeClr val="tx1"/>
                </a:solidFill>
                <a:latin typeface="Arial" panose="020B0604020202020204" pitchFamily="34" charset="0"/>
              </a:defRPr>
            </a:lvl1pPr>
            <a:lvl2pPr marL="742950" indent="-285750" defTabSz="989013">
              <a:defRPr>
                <a:solidFill>
                  <a:schemeClr val="tx1"/>
                </a:solidFill>
                <a:latin typeface="Arial" panose="020B0604020202020204" pitchFamily="34" charset="0"/>
              </a:defRPr>
            </a:lvl2pPr>
            <a:lvl3pPr marL="1143000" indent="-228600" defTabSz="989013">
              <a:defRPr>
                <a:solidFill>
                  <a:schemeClr val="tx1"/>
                </a:solidFill>
                <a:latin typeface="Arial" panose="020B0604020202020204" pitchFamily="34" charset="0"/>
              </a:defRPr>
            </a:lvl3pPr>
            <a:lvl4pPr marL="1600200" indent="-228600" defTabSz="989013">
              <a:defRPr>
                <a:solidFill>
                  <a:schemeClr val="tx1"/>
                </a:solidFill>
                <a:latin typeface="Arial" panose="020B0604020202020204" pitchFamily="34" charset="0"/>
              </a:defRPr>
            </a:lvl4pPr>
            <a:lvl5pPr marL="2057400" indent="-228600" defTabSz="989013">
              <a:defRPr>
                <a:solidFill>
                  <a:schemeClr val="tx1"/>
                </a:solidFill>
                <a:latin typeface="Arial" panose="020B0604020202020204" pitchFamily="34" charset="0"/>
              </a:defRPr>
            </a:lvl5pPr>
            <a:lvl6pPr marL="2514600" indent="-228600" defTabSz="989013" eaLnBrk="0" fontAlgn="base" hangingPunct="0">
              <a:spcBef>
                <a:spcPct val="0"/>
              </a:spcBef>
              <a:spcAft>
                <a:spcPct val="0"/>
              </a:spcAft>
              <a:defRPr>
                <a:solidFill>
                  <a:schemeClr val="tx1"/>
                </a:solidFill>
                <a:latin typeface="Arial" panose="020B0604020202020204" pitchFamily="34" charset="0"/>
              </a:defRPr>
            </a:lvl6pPr>
            <a:lvl7pPr marL="2971800" indent="-228600" defTabSz="989013" eaLnBrk="0" fontAlgn="base" hangingPunct="0">
              <a:spcBef>
                <a:spcPct val="0"/>
              </a:spcBef>
              <a:spcAft>
                <a:spcPct val="0"/>
              </a:spcAft>
              <a:defRPr>
                <a:solidFill>
                  <a:schemeClr val="tx1"/>
                </a:solidFill>
                <a:latin typeface="Arial" panose="020B0604020202020204" pitchFamily="34" charset="0"/>
              </a:defRPr>
            </a:lvl7pPr>
            <a:lvl8pPr marL="3429000" indent="-228600" defTabSz="989013" eaLnBrk="0" fontAlgn="base" hangingPunct="0">
              <a:spcBef>
                <a:spcPct val="0"/>
              </a:spcBef>
              <a:spcAft>
                <a:spcPct val="0"/>
              </a:spcAft>
              <a:defRPr>
                <a:solidFill>
                  <a:schemeClr val="tx1"/>
                </a:solidFill>
                <a:latin typeface="Arial" panose="020B0604020202020204" pitchFamily="34" charset="0"/>
              </a:defRPr>
            </a:lvl8pPr>
            <a:lvl9pPr marL="3886200" indent="-228600" defTabSz="989013" eaLnBrk="0" fontAlgn="base" hangingPunct="0">
              <a:spcBef>
                <a:spcPct val="0"/>
              </a:spcBef>
              <a:spcAft>
                <a:spcPct val="0"/>
              </a:spcAft>
              <a:defRPr>
                <a:solidFill>
                  <a:schemeClr val="tx1"/>
                </a:solidFill>
                <a:latin typeface="Arial" panose="020B0604020202020204" pitchFamily="34" charset="0"/>
              </a:defRPr>
            </a:lvl9pPr>
          </a:lstStyle>
          <a:p>
            <a:fld id="{2680BA18-C367-4204-BD85-EE4C2B93162D}" type="slidenum">
              <a:rPr lang="en-GB" altLang="en-US"/>
              <a:pPr/>
              <a:t>44</a:t>
            </a:fld>
            <a:endParaRPr lang="en-GB" altLang="en-US"/>
          </a:p>
        </p:txBody>
      </p:sp>
      <p:sp>
        <p:nvSpPr>
          <p:cNvPr id="54275" name="Rectangle 2">
            <a:extLst>
              <a:ext uri="{FF2B5EF4-FFF2-40B4-BE49-F238E27FC236}">
                <a16:creationId xmlns:a16="http://schemas.microsoft.com/office/drawing/2014/main" id="{1F9B5FE6-0F75-F876-F493-A0A9B82660FB}"/>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D75BCFF-8005-F4A2-0F79-5789275EAAD1}"/>
              </a:ext>
            </a:extLst>
          </p:cNvPr>
          <p:cNvSpPr>
            <a:spLocks noGrp="1" noChangeArrowheads="1"/>
          </p:cNvSpPr>
          <p:nvPr>
            <p:ph type="body" idx="1"/>
          </p:nvPr>
        </p:nvSpPr>
        <p:spPr>
          <a:noFill/>
        </p:spPr>
        <p:txBody>
          <a:bodyPr/>
          <a:lstStyle/>
          <a:p>
            <a:pPr eaLnBrk="1" hangingPunct="1"/>
            <a:r>
              <a:rPr lang="en-US" altLang="en-US"/>
              <a:t>Design engineers normally use an HDL to define the function and the structure of a design under verification (DUV). Specifying a design in the text format of an HDL, an activity called </a:t>
            </a:r>
            <a:r>
              <a:rPr lang="en-US" altLang="en-US" b="1"/>
              <a:t>design</a:t>
            </a:r>
            <a:r>
              <a:rPr lang="en-US" altLang="en-US" i="1"/>
              <a:t> </a:t>
            </a:r>
            <a:r>
              <a:rPr lang="en-US" altLang="en-US" b="1"/>
              <a:t>entry</a:t>
            </a:r>
            <a:r>
              <a:rPr lang="en-US" altLang="en-US"/>
              <a:t>, allows the engineer to document the DUV unambiguously and later execute it as a model in a simulation engine. The HDL version of the DUV is also the basis for the physical implementation of the design. To better support the simulation task, HDLs have features that go beyond the mere description of the design and include the specification of stimulus and checking components, which form an HDL test bench. When we characterize the typical elements of HDLs as design specification tools in this lecture, using VHDL as prime example.</a:t>
            </a:r>
          </a:p>
          <a:p>
            <a:pPr eaLnBrk="1" hangingPunct="1"/>
            <a:r>
              <a:rPr lang="en-US" altLang="en-US"/>
              <a:t>There are a variety of algorithms available to build simulation engines. Because the simulation engine plays such a crucial role in the center of the simulation-based flow, typical architectures of such engines are discussed in this lecture. It is important that verification engineers understand the characteristics of such tools at their disposal. Electronic design automation (EDA) developers build tools such as simulation engines around different sets of tradeoffs, many of which select between accuracy and speed. The verification team must choose those tools that are most adequate for their given project.</a:t>
            </a:r>
          </a:p>
          <a:p>
            <a:pPr eaLnBrk="1" hangingPunct="1"/>
            <a:r>
              <a:rPr lang="en-US" altLang="en-US"/>
              <a:t>Many simulation engines offer an interactive graphical user interface (GUI), which lets the user apply individual stimulus and check commands manually in between simulation steps of the model. Such interfaces, which support a detailed debug mode, are effective mainly on smaller models or very specific debug situations. When working with larger-sized DUVs, the verification engineer lets the simulation engine save the results of a simulation run to trace files, which capture simulated model states over time. As also shown in the figure, waveform viewer tools let the user browse through these results files in various ways, for example, forward and</a:t>
            </a:r>
            <a:r>
              <a:rPr lang="en-US" altLang="en-US" i="1"/>
              <a:t> </a:t>
            </a:r>
            <a:r>
              <a:rPr lang="en-US" altLang="en-US"/>
              <a:t>backward in simulation time, to inspect and debug the model behavior in detail. </a:t>
            </a:r>
          </a:p>
          <a:p>
            <a:pPr eaLnBrk="1" hangingPunct="1"/>
            <a:r>
              <a:rPr lang="en-US" altLang="en-US"/>
              <a:t>For many verification tasks, the users do not find the test bench features of the HDL sufficient. Therefore, most simulation engines provide open interfaces that support the application of checks and stimuli from a programming or test bench authoring language. </a:t>
            </a:r>
          </a:p>
          <a:p>
            <a:pPr eaLnBrk="1" hangingPunct="1"/>
            <a:r>
              <a:rPr lang="en-US" altLang="en-US"/>
              <a:t>It is already apparent from the figure that many simulation tools present an interactive GUI to the designer. A very common approach is to integrate the different GUI tasks under one single master GUI, which then gives the user the view of a single integrated HDL and verification development environment even if the implementation underneath consists of separate tools.</a:t>
            </a:r>
          </a:p>
          <a:p>
            <a:pPr eaLnBrk="1" hangingPunct="1"/>
            <a:r>
              <a:rPr lang="en-US" altLang="en-US"/>
              <a:t>All major EDA companies offer many of these tools, often integrated into one GUI framework. The benefit of the Institute of Electrical and Electronics Engineers (IEEE) standardization of the HDLs is that many simulation engines are largely interchangeable with each other. The differentiation comes from simulation speed and value-add features such as the integration of the other simulation tasks: coverage, test bench program support, and user-friendliness for debug.</a:t>
            </a:r>
          </a:p>
        </p:txBody>
      </p:sp>
    </p:spTree>
    <p:extLst>
      <p:ext uri="{BB962C8B-B14F-4D97-AF65-F5344CB8AC3E}">
        <p14:creationId xmlns:p14="http://schemas.microsoft.com/office/powerpoint/2010/main" val="18200789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FF4C7063-A23D-9BFD-B126-00869CB39F8E}"/>
              </a:ext>
            </a:extLst>
          </p:cNvPr>
          <p:cNvSpPr>
            <a:spLocks noChangeArrowheads="1"/>
          </p:cNvSpPr>
          <p:nvPr userDrawn="1"/>
        </p:nvSpPr>
        <p:spPr bwMode="auto">
          <a:xfrm>
            <a:off x="0" y="2162175"/>
            <a:ext cx="9144000" cy="2220913"/>
          </a:xfrm>
          <a:prstGeom prst="rect">
            <a:avLst/>
          </a:prstGeom>
          <a:solidFill>
            <a:schemeClr val="bg1">
              <a:alpha val="21960"/>
            </a:schemeClr>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045506" name="Rectangle 2"/>
          <p:cNvSpPr>
            <a:spLocks noGrp="1" noChangeArrowheads="1"/>
          </p:cNvSpPr>
          <p:nvPr>
            <p:ph type="ctrTitle" sz="quarter"/>
          </p:nvPr>
        </p:nvSpPr>
        <p:spPr>
          <a:xfrm>
            <a:off x="3730625" y="2274888"/>
            <a:ext cx="5067300" cy="1143000"/>
          </a:xfrm>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rIns="91440" anchor="b"/>
          <a:lstStyle>
            <a:lvl1pPr>
              <a:defRPr sz="3200"/>
            </a:lvl1pPr>
          </a:lstStyle>
          <a:p>
            <a:pPr lvl="0"/>
            <a:r>
              <a:rPr lang="en-US" noProof="0"/>
              <a:t>Click to edit Master title style</a:t>
            </a:r>
            <a:endParaRPr lang="de-DE" noProof="0"/>
          </a:p>
        </p:txBody>
      </p:sp>
      <p:sp>
        <p:nvSpPr>
          <p:cNvPr id="1045507" name="Rectangle 3"/>
          <p:cNvSpPr>
            <a:spLocks noGrp="1" noChangeArrowheads="1"/>
          </p:cNvSpPr>
          <p:nvPr>
            <p:ph type="subTitle" sz="quarter" idx="1"/>
          </p:nvPr>
        </p:nvSpPr>
        <p:spPr>
          <a:xfrm>
            <a:off x="3730625" y="3586163"/>
            <a:ext cx="5072063" cy="1049337"/>
          </a:xfrm>
        </p:spPr>
        <p:txBody>
          <a:bodyPr lIns="91440" rIns="91440"/>
          <a:lstStyle>
            <a:lvl1pPr marL="0" indent="0">
              <a:buFont typeface="Wingdings" pitchFamily="2" charset="2"/>
              <a:buNone/>
              <a:defRPr sz="2200" b="1">
                <a:solidFill>
                  <a:schemeClr val="folHlink"/>
                </a:solidFill>
              </a:defRPr>
            </a:lvl1pPr>
          </a:lstStyle>
          <a:p>
            <a:pPr lvl="0"/>
            <a:r>
              <a:rPr lang="en-US" noProof="0"/>
              <a:t>Click to edit Master text styles</a:t>
            </a:r>
          </a:p>
        </p:txBody>
      </p:sp>
    </p:spTree>
    <p:extLst>
      <p:ext uri="{BB962C8B-B14F-4D97-AF65-F5344CB8AC3E}">
        <p14:creationId xmlns:p14="http://schemas.microsoft.com/office/powerpoint/2010/main" val="2746733126"/>
      </p:ext>
    </p:extLst>
  </p:cSld>
  <p:clrMapOvr>
    <a:masterClrMapping/>
  </p:clrMapOvr>
  <p:transitio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2BEF4B9A-8FDE-A25E-3B93-7EC73E353CEB}"/>
              </a:ext>
            </a:extLst>
          </p:cNvPr>
          <p:cNvSpPr>
            <a:spLocks noGrp="1" noChangeArrowheads="1"/>
          </p:cNvSpPr>
          <p:nvPr>
            <p:ph type="ftr" sz="quarter" idx="10"/>
          </p:nvPr>
        </p:nvSpPr>
        <p:spPr>
          <a:ln/>
        </p:spPr>
        <p:txBody>
          <a:bodyPr/>
          <a:lstStyle>
            <a:lvl1pPr>
              <a:defRPr/>
            </a:lvl1pPr>
          </a:lstStyle>
          <a:p>
            <a:fld id="{19692ACB-1207-4AB1-8BFB-DCE972128397}" type="slidenum">
              <a:rPr lang="de-DE" altLang="en-US"/>
              <a:pPr/>
              <a:t>‹#›</a:t>
            </a:fld>
            <a:endParaRPr lang="de-DE" altLang="en-US"/>
          </a:p>
        </p:txBody>
      </p:sp>
    </p:spTree>
    <p:extLst>
      <p:ext uri="{BB962C8B-B14F-4D97-AF65-F5344CB8AC3E}">
        <p14:creationId xmlns:p14="http://schemas.microsoft.com/office/powerpoint/2010/main" val="553399334"/>
      </p:ext>
    </p:extLst>
  </p:cSld>
  <p:clrMapOvr>
    <a:masterClrMapping/>
  </p:clrMapOvr>
  <p:transitio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a:extLst>
              <a:ext uri="{FF2B5EF4-FFF2-40B4-BE49-F238E27FC236}">
                <a16:creationId xmlns:a16="http://schemas.microsoft.com/office/drawing/2014/main" id="{23F8E1FC-74ED-1DDA-CAC2-24B4CFC42816}"/>
              </a:ext>
            </a:extLst>
          </p:cNvPr>
          <p:cNvSpPr>
            <a:spLocks noGrp="1" noChangeArrowheads="1"/>
          </p:cNvSpPr>
          <p:nvPr>
            <p:ph type="ftr" sz="quarter" idx="10"/>
          </p:nvPr>
        </p:nvSpPr>
        <p:spPr>
          <a:ln/>
        </p:spPr>
        <p:txBody>
          <a:bodyPr/>
          <a:lstStyle>
            <a:lvl1pPr>
              <a:defRPr/>
            </a:lvl1pPr>
          </a:lstStyle>
          <a:p>
            <a:fld id="{ACC0AEB6-638B-4977-BB5A-28769A60A255}" type="slidenum">
              <a:rPr lang="de-DE" altLang="en-US"/>
              <a:pPr/>
              <a:t>‹#›</a:t>
            </a:fld>
            <a:endParaRPr lang="de-DE" altLang="en-US"/>
          </a:p>
        </p:txBody>
      </p:sp>
    </p:spTree>
    <p:extLst>
      <p:ext uri="{BB962C8B-B14F-4D97-AF65-F5344CB8AC3E}">
        <p14:creationId xmlns:p14="http://schemas.microsoft.com/office/powerpoint/2010/main" val="235340028"/>
      </p:ext>
    </p:extLst>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19088" y="863600"/>
            <a:ext cx="4186237" cy="3825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57725" y="863600"/>
            <a:ext cx="4186238" cy="38258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95D2F8A9-960D-F197-A20A-223A33C24491}"/>
              </a:ext>
            </a:extLst>
          </p:cNvPr>
          <p:cNvSpPr>
            <a:spLocks noGrp="1" noChangeArrowheads="1"/>
          </p:cNvSpPr>
          <p:nvPr>
            <p:ph type="ftr" sz="quarter" idx="10"/>
          </p:nvPr>
        </p:nvSpPr>
        <p:spPr>
          <a:ln/>
        </p:spPr>
        <p:txBody>
          <a:bodyPr/>
          <a:lstStyle>
            <a:lvl1pPr>
              <a:defRPr/>
            </a:lvl1pPr>
          </a:lstStyle>
          <a:p>
            <a:fld id="{6E1CB439-40C0-4AF4-8D10-1F923F548C0A}" type="slidenum">
              <a:rPr lang="de-DE" altLang="en-US"/>
              <a:pPr/>
              <a:t>‹#›</a:t>
            </a:fld>
            <a:endParaRPr lang="de-DE" altLang="en-US"/>
          </a:p>
        </p:txBody>
      </p:sp>
    </p:spTree>
    <p:extLst>
      <p:ext uri="{BB962C8B-B14F-4D97-AF65-F5344CB8AC3E}">
        <p14:creationId xmlns:p14="http://schemas.microsoft.com/office/powerpoint/2010/main" val="4174052659"/>
      </p:ext>
    </p:extLst>
  </p:cSld>
  <p:clrMapOvr>
    <a:masterClrMapping/>
  </p:clrMapOvr>
  <p:transitio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a:extLst>
              <a:ext uri="{FF2B5EF4-FFF2-40B4-BE49-F238E27FC236}">
                <a16:creationId xmlns:a16="http://schemas.microsoft.com/office/drawing/2014/main" id="{2F6B898D-686A-E69D-B409-8CD4D294EC31}"/>
              </a:ext>
            </a:extLst>
          </p:cNvPr>
          <p:cNvSpPr>
            <a:spLocks noGrp="1" noChangeArrowheads="1"/>
          </p:cNvSpPr>
          <p:nvPr>
            <p:ph type="ftr" sz="quarter" idx="10"/>
          </p:nvPr>
        </p:nvSpPr>
        <p:spPr>
          <a:ln/>
        </p:spPr>
        <p:txBody>
          <a:bodyPr/>
          <a:lstStyle>
            <a:lvl1pPr>
              <a:defRPr/>
            </a:lvl1pPr>
          </a:lstStyle>
          <a:p>
            <a:fld id="{04BE4429-BDB2-4F14-8CE8-F79EEAE75465}" type="slidenum">
              <a:rPr lang="de-DE" altLang="en-US"/>
              <a:pPr/>
              <a:t>‹#›</a:t>
            </a:fld>
            <a:endParaRPr lang="de-DE" altLang="en-US"/>
          </a:p>
        </p:txBody>
      </p:sp>
    </p:spTree>
    <p:extLst>
      <p:ext uri="{BB962C8B-B14F-4D97-AF65-F5344CB8AC3E}">
        <p14:creationId xmlns:p14="http://schemas.microsoft.com/office/powerpoint/2010/main" val="3057046547"/>
      </p:ext>
    </p:extLst>
  </p:cSld>
  <p:clrMapOvr>
    <a:masterClrMapping/>
  </p:clrMapOvr>
  <p:transitio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a:extLst>
              <a:ext uri="{FF2B5EF4-FFF2-40B4-BE49-F238E27FC236}">
                <a16:creationId xmlns:a16="http://schemas.microsoft.com/office/drawing/2014/main" id="{DE8EA4BA-97FC-D225-9B04-0994FB704DD0}"/>
              </a:ext>
            </a:extLst>
          </p:cNvPr>
          <p:cNvSpPr>
            <a:spLocks noGrp="1" noChangeArrowheads="1"/>
          </p:cNvSpPr>
          <p:nvPr>
            <p:ph type="ftr" sz="quarter" idx="10"/>
          </p:nvPr>
        </p:nvSpPr>
        <p:spPr>
          <a:ln/>
        </p:spPr>
        <p:txBody>
          <a:bodyPr/>
          <a:lstStyle>
            <a:lvl1pPr>
              <a:defRPr/>
            </a:lvl1pPr>
          </a:lstStyle>
          <a:p>
            <a:fld id="{14B88D40-4277-41B8-B87B-73B2C47DC9E1}" type="slidenum">
              <a:rPr lang="de-DE" altLang="en-US"/>
              <a:pPr/>
              <a:t>‹#›</a:t>
            </a:fld>
            <a:endParaRPr lang="de-DE" altLang="en-US"/>
          </a:p>
        </p:txBody>
      </p:sp>
    </p:spTree>
    <p:extLst>
      <p:ext uri="{BB962C8B-B14F-4D97-AF65-F5344CB8AC3E}">
        <p14:creationId xmlns:p14="http://schemas.microsoft.com/office/powerpoint/2010/main" val="1876825845"/>
      </p:ext>
    </p:extLst>
  </p:cSld>
  <p:clrMapOvr>
    <a:masterClrMapping/>
  </p:clrMapOvr>
  <p:transitio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FABADAC8-01BB-1A8C-1115-226C69D9D436}"/>
              </a:ext>
            </a:extLst>
          </p:cNvPr>
          <p:cNvSpPr>
            <a:spLocks noGrp="1" noChangeArrowheads="1"/>
          </p:cNvSpPr>
          <p:nvPr>
            <p:ph type="ftr" sz="quarter" idx="10"/>
          </p:nvPr>
        </p:nvSpPr>
        <p:spPr>
          <a:ln/>
        </p:spPr>
        <p:txBody>
          <a:bodyPr/>
          <a:lstStyle>
            <a:lvl1pPr>
              <a:defRPr/>
            </a:lvl1pPr>
          </a:lstStyle>
          <a:p>
            <a:fld id="{ED9F7CD0-8EE9-4BFE-9EA3-D5D3A4B92266}" type="slidenum">
              <a:rPr lang="de-DE" altLang="en-US"/>
              <a:pPr/>
              <a:t>‹#›</a:t>
            </a:fld>
            <a:endParaRPr lang="de-DE" altLang="en-US"/>
          </a:p>
        </p:txBody>
      </p:sp>
    </p:spTree>
    <p:extLst>
      <p:ext uri="{BB962C8B-B14F-4D97-AF65-F5344CB8AC3E}">
        <p14:creationId xmlns:p14="http://schemas.microsoft.com/office/powerpoint/2010/main" val="399347228"/>
      </p:ext>
    </p:extLst>
  </p:cSld>
  <p:clrMapOvr>
    <a:masterClrMapping/>
  </p:clrMapOvr>
  <p:transitio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138681AD-FD07-D67B-B87A-4DC728BE1739}"/>
              </a:ext>
            </a:extLst>
          </p:cNvPr>
          <p:cNvSpPr>
            <a:spLocks noGrp="1" noChangeArrowheads="1"/>
          </p:cNvSpPr>
          <p:nvPr>
            <p:ph type="ftr" sz="quarter" idx="10"/>
          </p:nvPr>
        </p:nvSpPr>
        <p:spPr>
          <a:ln/>
        </p:spPr>
        <p:txBody>
          <a:bodyPr/>
          <a:lstStyle>
            <a:lvl1pPr>
              <a:defRPr/>
            </a:lvl1pPr>
          </a:lstStyle>
          <a:p>
            <a:fld id="{B5847E58-4DF0-4004-9633-CF0B7C97B9E4}" type="slidenum">
              <a:rPr lang="de-DE" altLang="en-US"/>
              <a:pPr/>
              <a:t>‹#›</a:t>
            </a:fld>
            <a:endParaRPr lang="de-DE" altLang="en-US"/>
          </a:p>
        </p:txBody>
      </p:sp>
    </p:spTree>
    <p:extLst>
      <p:ext uri="{BB962C8B-B14F-4D97-AF65-F5344CB8AC3E}">
        <p14:creationId xmlns:p14="http://schemas.microsoft.com/office/powerpoint/2010/main" val="3565979925"/>
      </p:ext>
    </p:extLst>
  </p:cSld>
  <p:clrMapOvr>
    <a:masterClrMapping/>
  </p:clrMapOvr>
  <p:transitio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a:extLst>
              <a:ext uri="{FF2B5EF4-FFF2-40B4-BE49-F238E27FC236}">
                <a16:creationId xmlns:a16="http://schemas.microsoft.com/office/drawing/2014/main" id="{6274C493-F172-F7EF-54D1-FC8AAA123B30}"/>
              </a:ext>
            </a:extLst>
          </p:cNvPr>
          <p:cNvSpPr>
            <a:spLocks noGrp="1" noChangeArrowheads="1"/>
          </p:cNvSpPr>
          <p:nvPr>
            <p:ph type="ftr" sz="quarter" idx="10"/>
          </p:nvPr>
        </p:nvSpPr>
        <p:spPr>
          <a:ln/>
        </p:spPr>
        <p:txBody>
          <a:bodyPr/>
          <a:lstStyle>
            <a:lvl1pPr>
              <a:defRPr/>
            </a:lvl1pPr>
          </a:lstStyle>
          <a:p>
            <a:fld id="{67300A77-D9FB-46D3-A963-E9A06CE1FAB2}" type="slidenum">
              <a:rPr lang="de-DE" altLang="en-US"/>
              <a:pPr/>
              <a:t>‹#›</a:t>
            </a:fld>
            <a:endParaRPr lang="de-DE" altLang="en-US"/>
          </a:p>
        </p:txBody>
      </p:sp>
    </p:spTree>
    <p:extLst>
      <p:ext uri="{BB962C8B-B14F-4D97-AF65-F5344CB8AC3E}">
        <p14:creationId xmlns:p14="http://schemas.microsoft.com/office/powerpoint/2010/main" val="4087316921"/>
      </p:ext>
    </p:extLst>
  </p:cSld>
  <p:clrMapOvr>
    <a:masterClrMapping/>
  </p:clrMapOvr>
  <p:transitio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E131DB69-BD1D-C50D-C031-96AFA56632A8}"/>
              </a:ext>
            </a:extLst>
          </p:cNvPr>
          <p:cNvSpPr>
            <a:spLocks noGrp="1" noChangeArrowheads="1"/>
          </p:cNvSpPr>
          <p:nvPr>
            <p:ph type="ftr" sz="quarter" idx="10"/>
          </p:nvPr>
        </p:nvSpPr>
        <p:spPr>
          <a:ln/>
        </p:spPr>
        <p:txBody>
          <a:bodyPr/>
          <a:lstStyle>
            <a:lvl1pPr>
              <a:defRPr/>
            </a:lvl1pPr>
          </a:lstStyle>
          <a:p>
            <a:fld id="{267F0609-D029-4539-95DD-1817FC48D24E}" type="slidenum">
              <a:rPr lang="de-DE" altLang="en-US"/>
              <a:pPr/>
              <a:t>‹#›</a:t>
            </a:fld>
            <a:endParaRPr lang="de-DE" altLang="en-US"/>
          </a:p>
        </p:txBody>
      </p:sp>
    </p:spTree>
    <p:extLst>
      <p:ext uri="{BB962C8B-B14F-4D97-AF65-F5344CB8AC3E}">
        <p14:creationId xmlns:p14="http://schemas.microsoft.com/office/powerpoint/2010/main" val="1397844786"/>
      </p:ext>
    </p:extLst>
  </p:cSld>
  <p:clrMapOvr>
    <a:masterClrMapping/>
  </p:clrMapOvr>
  <p:transitio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11950" y="9525"/>
            <a:ext cx="2132013" cy="46799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14325" y="9525"/>
            <a:ext cx="6245225" cy="46799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a:extLst>
              <a:ext uri="{FF2B5EF4-FFF2-40B4-BE49-F238E27FC236}">
                <a16:creationId xmlns:a16="http://schemas.microsoft.com/office/drawing/2014/main" id="{2A8B9D64-B80C-0E62-11B0-309C22C26590}"/>
              </a:ext>
            </a:extLst>
          </p:cNvPr>
          <p:cNvSpPr>
            <a:spLocks noGrp="1" noChangeArrowheads="1"/>
          </p:cNvSpPr>
          <p:nvPr>
            <p:ph type="ftr" sz="quarter" idx="10"/>
          </p:nvPr>
        </p:nvSpPr>
        <p:spPr>
          <a:ln/>
        </p:spPr>
        <p:txBody>
          <a:bodyPr/>
          <a:lstStyle>
            <a:lvl1pPr>
              <a:defRPr/>
            </a:lvl1pPr>
          </a:lstStyle>
          <a:p>
            <a:fld id="{005C7797-C98D-4EDA-A34D-8ADD00A55112}" type="slidenum">
              <a:rPr lang="de-DE" altLang="en-US"/>
              <a:pPr/>
              <a:t>‹#›</a:t>
            </a:fld>
            <a:endParaRPr lang="de-DE" altLang="en-US"/>
          </a:p>
        </p:txBody>
      </p:sp>
    </p:spTree>
    <p:extLst>
      <p:ext uri="{BB962C8B-B14F-4D97-AF65-F5344CB8AC3E}">
        <p14:creationId xmlns:p14="http://schemas.microsoft.com/office/powerpoint/2010/main" val="2020686562"/>
      </p:ext>
    </p:extLst>
  </p:cSld>
  <p:clrMapOvr>
    <a:masterClrMapping/>
  </p:clrMapOvr>
  <p:transition spd="med">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14325" y="9525"/>
            <a:ext cx="8515350" cy="600075"/>
          </a:xfrm>
        </p:spPr>
        <p:txBody>
          <a:bodyPr/>
          <a:lstStyle/>
          <a:p>
            <a:r>
              <a:rPr lang="en-US"/>
              <a:t>Click to edit Master title style</a:t>
            </a:r>
          </a:p>
        </p:txBody>
      </p:sp>
      <p:sp>
        <p:nvSpPr>
          <p:cNvPr id="3" name="Text Placeholder 2"/>
          <p:cNvSpPr>
            <a:spLocks noGrp="1"/>
          </p:cNvSpPr>
          <p:nvPr>
            <p:ph type="body" sz="half" idx="1"/>
          </p:nvPr>
        </p:nvSpPr>
        <p:spPr>
          <a:xfrm>
            <a:off x="319088" y="863600"/>
            <a:ext cx="4186237" cy="3825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57725" y="863600"/>
            <a:ext cx="4186238" cy="3825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B78C7824-B63C-6096-F664-AECC45892AD1}"/>
              </a:ext>
            </a:extLst>
          </p:cNvPr>
          <p:cNvSpPr>
            <a:spLocks noGrp="1" noChangeArrowheads="1"/>
          </p:cNvSpPr>
          <p:nvPr>
            <p:ph type="ftr" sz="quarter" idx="10"/>
          </p:nvPr>
        </p:nvSpPr>
        <p:spPr>
          <a:ln/>
        </p:spPr>
        <p:txBody>
          <a:bodyPr/>
          <a:lstStyle>
            <a:lvl1pPr>
              <a:defRPr/>
            </a:lvl1pPr>
          </a:lstStyle>
          <a:p>
            <a:fld id="{A7D50817-8B85-4000-A7F8-259F55925036}" type="slidenum">
              <a:rPr lang="de-DE" altLang="en-US"/>
              <a:pPr/>
              <a:t>‹#›</a:t>
            </a:fld>
            <a:endParaRPr lang="de-DE" altLang="en-US"/>
          </a:p>
        </p:txBody>
      </p:sp>
    </p:spTree>
    <p:extLst>
      <p:ext uri="{BB962C8B-B14F-4D97-AF65-F5344CB8AC3E}">
        <p14:creationId xmlns:p14="http://schemas.microsoft.com/office/powerpoint/2010/main" val="502513762"/>
      </p:ext>
    </p:extLst>
  </p:cSld>
  <p:clrMapOvr>
    <a:masterClrMapping/>
  </p:clrMapOvr>
  <p:transition spd="med">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14325" y="9525"/>
            <a:ext cx="8515350" cy="600075"/>
          </a:xfrm>
        </p:spPr>
        <p:txBody>
          <a:bodyPr/>
          <a:lstStyle/>
          <a:p>
            <a:r>
              <a:rPr lang="en-US"/>
              <a:t>Click to edit Master title style</a:t>
            </a:r>
          </a:p>
        </p:txBody>
      </p:sp>
      <p:sp>
        <p:nvSpPr>
          <p:cNvPr id="3" name="Text Placeholder 2"/>
          <p:cNvSpPr>
            <a:spLocks noGrp="1"/>
          </p:cNvSpPr>
          <p:nvPr>
            <p:ph type="body" sz="half" idx="1"/>
          </p:nvPr>
        </p:nvSpPr>
        <p:spPr>
          <a:xfrm>
            <a:off x="319088" y="863600"/>
            <a:ext cx="4186237" cy="3825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57725" y="863600"/>
            <a:ext cx="4186238" cy="1836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57725" y="2852738"/>
            <a:ext cx="4186238" cy="18367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CF9D2767-CFC4-62F1-2261-D486569F48EB}"/>
              </a:ext>
            </a:extLst>
          </p:cNvPr>
          <p:cNvSpPr>
            <a:spLocks noGrp="1" noChangeArrowheads="1"/>
          </p:cNvSpPr>
          <p:nvPr>
            <p:ph type="ftr" sz="quarter" idx="10"/>
          </p:nvPr>
        </p:nvSpPr>
        <p:spPr>
          <a:ln/>
        </p:spPr>
        <p:txBody>
          <a:bodyPr/>
          <a:lstStyle>
            <a:lvl1pPr>
              <a:defRPr/>
            </a:lvl1pPr>
          </a:lstStyle>
          <a:p>
            <a:fld id="{2A99FA16-1D82-4D7A-BE71-88574BCEFE78}" type="slidenum">
              <a:rPr lang="de-DE" altLang="en-US"/>
              <a:pPr/>
              <a:t>‹#›</a:t>
            </a:fld>
            <a:endParaRPr lang="de-DE" altLang="en-US"/>
          </a:p>
        </p:txBody>
      </p:sp>
    </p:spTree>
    <p:extLst>
      <p:ext uri="{BB962C8B-B14F-4D97-AF65-F5344CB8AC3E}">
        <p14:creationId xmlns:p14="http://schemas.microsoft.com/office/powerpoint/2010/main" val="2268641532"/>
      </p:ext>
    </p:extLst>
  </p:cSld>
  <p:clrMapOvr>
    <a:masterClrMapping/>
  </p:clrMapOvr>
  <p:transition spd="med">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314325" y="9525"/>
            <a:ext cx="8515350" cy="600075"/>
          </a:xfrm>
        </p:spPr>
        <p:txBody>
          <a:bodyPr/>
          <a:lstStyle/>
          <a:p>
            <a:r>
              <a:rPr lang="en-US"/>
              <a:t>Click to edit Master title style</a:t>
            </a:r>
          </a:p>
        </p:txBody>
      </p:sp>
      <p:sp>
        <p:nvSpPr>
          <p:cNvPr id="3" name="Text Placeholder 2"/>
          <p:cNvSpPr>
            <a:spLocks noGrp="1"/>
          </p:cNvSpPr>
          <p:nvPr>
            <p:ph type="body" sz="half" idx="1"/>
          </p:nvPr>
        </p:nvSpPr>
        <p:spPr>
          <a:xfrm>
            <a:off x="319088" y="863600"/>
            <a:ext cx="8524875" cy="1836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19088" y="2852738"/>
            <a:ext cx="8524875" cy="18367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a:extLst>
              <a:ext uri="{FF2B5EF4-FFF2-40B4-BE49-F238E27FC236}">
                <a16:creationId xmlns:a16="http://schemas.microsoft.com/office/drawing/2014/main" id="{C25EA40A-D7E1-70BC-7383-8F9634726B73}"/>
              </a:ext>
            </a:extLst>
          </p:cNvPr>
          <p:cNvSpPr>
            <a:spLocks noGrp="1" noChangeArrowheads="1"/>
          </p:cNvSpPr>
          <p:nvPr>
            <p:ph type="ftr" sz="quarter" idx="10"/>
          </p:nvPr>
        </p:nvSpPr>
        <p:spPr>
          <a:ln/>
        </p:spPr>
        <p:txBody>
          <a:bodyPr/>
          <a:lstStyle>
            <a:lvl1pPr>
              <a:defRPr/>
            </a:lvl1pPr>
          </a:lstStyle>
          <a:p>
            <a:fld id="{1E58345E-C8D5-45F8-8D58-E47BD67D168C}" type="slidenum">
              <a:rPr lang="de-DE" altLang="en-US"/>
              <a:pPr/>
              <a:t>‹#›</a:t>
            </a:fld>
            <a:endParaRPr lang="de-DE" altLang="en-US"/>
          </a:p>
        </p:txBody>
      </p:sp>
    </p:spTree>
    <p:extLst>
      <p:ext uri="{BB962C8B-B14F-4D97-AF65-F5344CB8AC3E}">
        <p14:creationId xmlns:p14="http://schemas.microsoft.com/office/powerpoint/2010/main" val="3985372567"/>
      </p:ext>
    </p:extLst>
  </p:cSld>
  <p:clrMapOvr>
    <a:masterClrMapping/>
  </p:clrMapOvr>
  <p:transition spd="med">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BC6E372-B31E-E383-722C-8D96215FE8F1}"/>
              </a:ext>
            </a:extLst>
          </p:cNvPr>
          <p:cNvSpPr>
            <a:spLocks noGrp="1" noChangeArrowheads="1"/>
          </p:cNvSpPr>
          <p:nvPr>
            <p:ph type="title"/>
          </p:nvPr>
        </p:nvSpPr>
        <p:spPr bwMode="auto">
          <a:xfrm>
            <a:off x="314325" y="9525"/>
            <a:ext cx="8515350" cy="600075"/>
          </a:xfrm>
          <a:prstGeom prst="rect">
            <a:avLst/>
          </a:prstGeom>
          <a:noFill/>
          <a:ln>
            <a:noFill/>
          </a:ln>
          <a:effectLst>
            <a:outerShdw dist="35921" dir="2700000" algn="ctr" rotWithShape="0">
              <a:schemeClr val="accent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45720" rIns="0" bIns="45720" numCol="1" anchor="ctr" anchorCtr="0" compatLnSpc="1">
            <a:prstTxWarp prst="textNoShape">
              <a:avLst/>
            </a:prstTxWarp>
          </a:bodyPr>
          <a:lstStyle/>
          <a:p>
            <a:pPr lvl="0"/>
            <a:r>
              <a:rPr lang="en-US" altLang="en-US"/>
              <a:t>Click to edit Master title style</a:t>
            </a:r>
            <a:endParaRPr lang="de-DE" altLang="en-US"/>
          </a:p>
        </p:txBody>
      </p:sp>
      <p:sp>
        <p:nvSpPr>
          <p:cNvPr id="1027" name="Rectangle 3">
            <a:extLst>
              <a:ext uri="{FF2B5EF4-FFF2-40B4-BE49-F238E27FC236}">
                <a16:creationId xmlns:a16="http://schemas.microsoft.com/office/drawing/2014/main" id="{679CAEE4-3928-DC2A-0156-D4A00B71BA10}"/>
              </a:ext>
            </a:extLst>
          </p:cNvPr>
          <p:cNvSpPr>
            <a:spLocks noGrp="1" noChangeArrowheads="1"/>
          </p:cNvSpPr>
          <p:nvPr>
            <p:ph type="body" idx="1"/>
          </p:nvPr>
        </p:nvSpPr>
        <p:spPr bwMode="auto">
          <a:xfrm>
            <a:off x="319088" y="863600"/>
            <a:ext cx="8524875" cy="382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44485" name="Rectangle 5">
            <a:extLst>
              <a:ext uri="{FF2B5EF4-FFF2-40B4-BE49-F238E27FC236}">
                <a16:creationId xmlns:a16="http://schemas.microsoft.com/office/drawing/2014/main" id="{F6F79A38-FB70-A40C-194D-BA9C14FA0B61}"/>
              </a:ext>
            </a:extLst>
          </p:cNvPr>
          <p:cNvSpPr>
            <a:spLocks noGrp="1" noChangeArrowheads="1"/>
          </p:cNvSpPr>
          <p:nvPr>
            <p:ph type="ftr" sz="quarter" idx="3"/>
          </p:nvPr>
        </p:nvSpPr>
        <p:spPr bwMode="auto">
          <a:xfrm>
            <a:off x="4321175" y="6408738"/>
            <a:ext cx="406400" cy="24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solidFill>
                  <a:schemeClr val="bg1"/>
                </a:solidFill>
              </a:defRPr>
            </a:lvl1pPr>
          </a:lstStyle>
          <a:p>
            <a:fld id="{1DF6FDA9-8A94-4F04-AD44-6A1320A8E2E6}" type="slidenum">
              <a:rPr lang="de-DE" altLang="en-US"/>
              <a:pPr/>
              <a:t>‹#›</a:t>
            </a:fld>
            <a:endParaRPr lang="de-DE" altLang="en-US"/>
          </a:p>
        </p:txBody>
      </p:sp>
    </p:spTree>
  </p:cSld>
  <p:clrMap bg1="lt1" tx1="dk1" bg2="lt2" tx2="dk2" accent1="accent1" accent2="accent2" accent3="accent3" accent4="accent4" accent5="accent5" accent6="accent6" hlink="hlink" folHlink="folHlink"/>
  <p:sldLayoutIdLst>
    <p:sldLayoutId id="2147483705"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Lst>
  <p:transition spd="med">
    <p:wipe dir="r"/>
  </p:transition>
  <p:hf sldNum="0" hdr="0" dt="0"/>
  <p:txStyles>
    <p:titleStyle>
      <a:lvl1pPr algn="l" rtl="0" eaLnBrk="0" fontAlgn="base" hangingPunct="0">
        <a:spcBef>
          <a:spcPct val="0"/>
        </a:spcBef>
        <a:spcAft>
          <a:spcPct val="0"/>
        </a:spcAft>
        <a:defRPr sz="2600" b="1">
          <a:solidFill>
            <a:schemeClr val="bg1"/>
          </a:solidFill>
          <a:latin typeface="+mj-lt"/>
          <a:ea typeface="+mj-ea"/>
          <a:cs typeface="+mj-cs"/>
        </a:defRPr>
      </a:lvl1pPr>
      <a:lvl2pPr algn="l" rtl="0" eaLnBrk="0" fontAlgn="base" hangingPunct="0">
        <a:spcBef>
          <a:spcPct val="0"/>
        </a:spcBef>
        <a:spcAft>
          <a:spcPct val="0"/>
        </a:spcAft>
        <a:defRPr sz="2600" b="1">
          <a:solidFill>
            <a:schemeClr val="bg1"/>
          </a:solidFill>
          <a:latin typeface="Arial" charset="0"/>
        </a:defRPr>
      </a:lvl2pPr>
      <a:lvl3pPr algn="l" rtl="0" eaLnBrk="0" fontAlgn="base" hangingPunct="0">
        <a:spcBef>
          <a:spcPct val="0"/>
        </a:spcBef>
        <a:spcAft>
          <a:spcPct val="0"/>
        </a:spcAft>
        <a:defRPr sz="2600" b="1">
          <a:solidFill>
            <a:schemeClr val="bg1"/>
          </a:solidFill>
          <a:latin typeface="Arial" charset="0"/>
        </a:defRPr>
      </a:lvl3pPr>
      <a:lvl4pPr algn="l" rtl="0" eaLnBrk="0" fontAlgn="base" hangingPunct="0">
        <a:spcBef>
          <a:spcPct val="0"/>
        </a:spcBef>
        <a:spcAft>
          <a:spcPct val="0"/>
        </a:spcAft>
        <a:defRPr sz="2600" b="1">
          <a:solidFill>
            <a:schemeClr val="bg1"/>
          </a:solidFill>
          <a:latin typeface="Arial" charset="0"/>
        </a:defRPr>
      </a:lvl4pPr>
      <a:lvl5pPr algn="l" rtl="0" eaLnBrk="0" fontAlgn="base" hangingPunct="0">
        <a:spcBef>
          <a:spcPct val="0"/>
        </a:spcBef>
        <a:spcAft>
          <a:spcPct val="0"/>
        </a:spcAft>
        <a:defRPr sz="2600" b="1">
          <a:solidFill>
            <a:schemeClr val="bg1"/>
          </a:solidFill>
          <a:latin typeface="Arial" charset="0"/>
        </a:defRPr>
      </a:lvl5pPr>
      <a:lvl6pPr marL="457200" algn="l" rtl="0" fontAlgn="base">
        <a:spcBef>
          <a:spcPct val="0"/>
        </a:spcBef>
        <a:spcAft>
          <a:spcPct val="0"/>
        </a:spcAft>
        <a:defRPr sz="2600" b="1">
          <a:solidFill>
            <a:schemeClr val="bg1"/>
          </a:solidFill>
          <a:latin typeface="Arial" charset="0"/>
        </a:defRPr>
      </a:lvl6pPr>
      <a:lvl7pPr marL="914400" algn="l" rtl="0" fontAlgn="base">
        <a:spcBef>
          <a:spcPct val="0"/>
        </a:spcBef>
        <a:spcAft>
          <a:spcPct val="0"/>
        </a:spcAft>
        <a:defRPr sz="2600" b="1">
          <a:solidFill>
            <a:schemeClr val="bg1"/>
          </a:solidFill>
          <a:latin typeface="Arial" charset="0"/>
        </a:defRPr>
      </a:lvl7pPr>
      <a:lvl8pPr marL="1371600" algn="l" rtl="0" fontAlgn="base">
        <a:spcBef>
          <a:spcPct val="0"/>
        </a:spcBef>
        <a:spcAft>
          <a:spcPct val="0"/>
        </a:spcAft>
        <a:defRPr sz="2600" b="1">
          <a:solidFill>
            <a:schemeClr val="bg1"/>
          </a:solidFill>
          <a:latin typeface="Arial" charset="0"/>
        </a:defRPr>
      </a:lvl8pPr>
      <a:lvl9pPr marL="1828800" algn="l" rtl="0" fontAlgn="base">
        <a:spcBef>
          <a:spcPct val="0"/>
        </a:spcBef>
        <a:spcAft>
          <a:spcPct val="0"/>
        </a:spcAft>
        <a:defRPr sz="2600" b="1">
          <a:solidFill>
            <a:schemeClr val="bg1"/>
          </a:solidFill>
          <a:latin typeface="Arial" charset="0"/>
        </a:defRPr>
      </a:lvl9pPr>
    </p:titleStyle>
    <p:bodyStyle>
      <a:lvl1pPr marL="190500" indent="-190500" algn="l" rtl="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mn-lt"/>
          <a:ea typeface="+mn-ea"/>
          <a:cs typeface="+mn-cs"/>
        </a:defRPr>
      </a:lvl1pPr>
      <a:lvl2pPr marL="381000" indent="-188913" algn="l" rtl="0" eaLnBrk="0" fontAlgn="base" hangingPunct="0">
        <a:spcBef>
          <a:spcPct val="20000"/>
        </a:spcBef>
        <a:spcAft>
          <a:spcPct val="0"/>
        </a:spcAft>
        <a:buClr>
          <a:schemeClr val="accent1"/>
        </a:buClr>
        <a:buChar char="-"/>
        <a:defRPr>
          <a:solidFill>
            <a:schemeClr val="tx1"/>
          </a:solidFill>
          <a:latin typeface="+mn-lt"/>
        </a:defRPr>
      </a:lvl2pPr>
      <a:lvl3pPr marL="561975" indent="-179388" algn="l" rtl="0" eaLnBrk="0" fontAlgn="base" hangingPunct="0">
        <a:spcBef>
          <a:spcPct val="20000"/>
        </a:spcBef>
        <a:spcAft>
          <a:spcPct val="0"/>
        </a:spcAft>
        <a:buClr>
          <a:schemeClr val="accent1"/>
        </a:buClr>
        <a:buChar char="-"/>
        <a:defRPr sz="1600">
          <a:solidFill>
            <a:schemeClr val="tx1"/>
          </a:solidFill>
          <a:latin typeface="+mn-lt"/>
        </a:defRPr>
      </a:lvl3pPr>
      <a:lvl4pPr marL="752475" indent="-188913" algn="l" rtl="0" eaLnBrk="0" fontAlgn="base" hangingPunct="0">
        <a:spcBef>
          <a:spcPct val="20000"/>
        </a:spcBef>
        <a:spcAft>
          <a:spcPct val="0"/>
        </a:spcAft>
        <a:buClr>
          <a:schemeClr val="accent1"/>
        </a:buClr>
        <a:buChar char="-"/>
        <a:defRPr sz="1400">
          <a:solidFill>
            <a:schemeClr val="tx1"/>
          </a:solidFill>
          <a:latin typeface="+mn-lt"/>
        </a:defRPr>
      </a:lvl4pPr>
      <a:lvl5pPr marL="962025" indent="-207963" algn="l" rtl="0" eaLnBrk="0" fontAlgn="base" hangingPunct="0">
        <a:spcBef>
          <a:spcPct val="20000"/>
        </a:spcBef>
        <a:spcAft>
          <a:spcPct val="0"/>
        </a:spcAft>
        <a:buClr>
          <a:schemeClr val="accent1"/>
        </a:buClr>
        <a:buFont typeface="Wingdings" panose="05000000000000000000" pitchFamily="2" charset="2"/>
        <a:buChar char="§"/>
        <a:defRPr sz="1200">
          <a:solidFill>
            <a:schemeClr val="tx1"/>
          </a:solidFill>
          <a:latin typeface="+mn-lt"/>
        </a:defRPr>
      </a:lvl5pPr>
      <a:lvl6pPr marL="1419225" indent="-207963" algn="l" rtl="0" fontAlgn="base">
        <a:spcBef>
          <a:spcPct val="20000"/>
        </a:spcBef>
        <a:spcAft>
          <a:spcPct val="0"/>
        </a:spcAft>
        <a:buClr>
          <a:schemeClr val="accent1"/>
        </a:buClr>
        <a:buFont typeface="Wingdings" pitchFamily="2" charset="2"/>
        <a:buChar char="§"/>
        <a:defRPr sz="1200">
          <a:solidFill>
            <a:schemeClr val="tx1"/>
          </a:solidFill>
          <a:latin typeface="+mn-lt"/>
        </a:defRPr>
      </a:lvl6pPr>
      <a:lvl7pPr marL="1876425" indent="-207963" algn="l" rtl="0" fontAlgn="base">
        <a:spcBef>
          <a:spcPct val="20000"/>
        </a:spcBef>
        <a:spcAft>
          <a:spcPct val="0"/>
        </a:spcAft>
        <a:buClr>
          <a:schemeClr val="accent1"/>
        </a:buClr>
        <a:buFont typeface="Wingdings" pitchFamily="2" charset="2"/>
        <a:buChar char="§"/>
        <a:defRPr sz="1200">
          <a:solidFill>
            <a:schemeClr val="tx1"/>
          </a:solidFill>
          <a:latin typeface="+mn-lt"/>
        </a:defRPr>
      </a:lvl7pPr>
      <a:lvl8pPr marL="2333625" indent="-207963" algn="l" rtl="0" fontAlgn="base">
        <a:spcBef>
          <a:spcPct val="20000"/>
        </a:spcBef>
        <a:spcAft>
          <a:spcPct val="0"/>
        </a:spcAft>
        <a:buClr>
          <a:schemeClr val="accent1"/>
        </a:buClr>
        <a:buFont typeface="Wingdings" pitchFamily="2" charset="2"/>
        <a:buChar char="§"/>
        <a:defRPr sz="1200">
          <a:solidFill>
            <a:schemeClr val="tx1"/>
          </a:solidFill>
          <a:latin typeface="+mn-lt"/>
        </a:defRPr>
      </a:lvl8pPr>
      <a:lvl9pPr marL="2790825" indent="-207963" algn="l" rtl="0" fontAlgn="base">
        <a:spcBef>
          <a:spcPct val="20000"/>
        </a:spcBef>
        <a:spcAft>
          <a:spcPct val="0"/>
        </a:spcAft>
        <a:buClr>
          <a:schemeClr val="accent1"/>
        </a:buClr>
        <a:buFont typeface="Wingdings" pitchFamily="2" charset="2"/>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9.jpe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image" Target="../media/image30.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34.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12.xml"/><Relationship Id="rId5" Type="http://schemas.openxmlformats.org/officeDocument/2006/relationships/image" Target="../media/image37.pn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12.xml"/><Relationship Id="rId5" Type="http://schemas.openxmlformats.org/officeDocument/2006/relationships/image" Target="../media/image41.png"/><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3.xml"/><Relationship Id="rId1" Type="http://schemas.openxmlformats.org/officeDocument/2006/relationships/slideLayout" Target="../slideLayouts/slideLayout12.xml"/><Relationship Id="rId4" Type="http://schemas.openxmlformats.org/officeDocument/2006/relationships/image" Target="../media/image47.png"/></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17">
            <a:extLst>
              <a:ext uri="{FF2B5EF4-FFF2-40B4-BE49-F238E27FC236}">
                <a16:creationId xmlns:a16="http://schemas.microsoft.com/office/drawing/2014/main" id="{F5A50FC9-E613-920C-C5FD-FDC26309E7F9}"/>
              </a:ext>
            </a:extLst>
          </p:cNvPr>
          <p:cNvSpPr>
            <a:spLocks noGrp="1" noChangeArrowheads="1"/>
          </p:cNvSpPr>
          <p:nvPr>
            <p:ph type="ctrTitle"/>
          </p:nvPr>
        </p:nvSpPr>
        <p:spPr/>
        <p:txBody>
          <a:bodyPr/>
          <a:lstStyle/>
          <a:p>
            <a:pPr eaLnBrk="1" hangingPunct="1"/>
            <a:r>
              <a:rPr lang="en-US" altLang="en-US"/>
              <a:t>Funkcionalna verifikacija hardvera</a:t>
            </a:r>
            <a:endParaRPr lang="de-DE" altLang="en-US"/>
          </a:p>
        </p:txBody>
      </p:sp>
      <p:sp>
        <p:nvSpPr>
          <p:cNvPr id="3075" name="Rectangle 18">
            <a:extLst>
              <a:ext uri="{FF2B5EF4-FFF2-40B4-BE49-F238E27FC236}">
                <a16:creationId xmlns:a16="http://schemas.microsoft.com/office/drawing/2014/main" id="{A70C9291-50D2-7F72-74BC-1726E0FE5F68}"/>
              </a:ext>
            </a:extLst>
          </p:cNvPr>
          <p:cNvSpPr>
            <a:spLocks noGrp="1" noChangeArrowheads="1"/>
          </p:cNvSpPr>
          <p:nvPr>
            <p:ph type="subTitle" idx="1"/>
          </p:nvPr>
        </p:nvSpPr>
        <p:spPr/>
        <p:txBody>
          <a:bodyPr/>
          <a:lstStyle/>
          <a:p>
            <a:pPr eaLnBrk="1" hangingPunct="1"/>
            <a:r>
              <a:rPr lang="sr-Latn-CS" altLang="en-US" dirty="0"/>
              <a:t>Predavanje </a:t>
            </a:r>
            <a:r>
              <a:rPr lang="en-US" altLang="en-US" dirty="0"/>
              <a:t>IV - </a:t>
            </a:r>
            <a:r>
              <a:rPr lang="en-US" altLang="en-US" dirty="0" err="1"/>
              <a:t>dodatak</a:t>
            </a:r>
            <a:endParaRPr lang="de-DE" altLang="en-US" dirty="0" err="1"/>
          </a:p>
        </p:txBody>
      </p:sp>
    </p:spTree>
  </p:cSld>
  <p:clrMapOvr>
    <a:masterClrMapping/>
  </p:clrMapOvr>
  <p:transition spd="med">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3">
            <a:extLst>
              <a:ext uri="{FF2B5EF4-FFF2-40B4-BE49-F238E27FC236}">
                <a16:creationId xmlns:a16="http://schemas.microsoft.com/office/drawing/2014/main" id="{614F00FE-9999-B742-6DCF-1C367FA34D5B}"/>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6065F44-8AF1-4BDC-BFF1-E68507B50DCB}" type="slidenum">
              <a:rPr lang="de-DE" altLang="en-US">
                <a:solidFill>
                  <a:schemeClr val="bg1"/>
                </a:solidFill>
              </a:rPr>
              <a:pPr/>
              <a:t>2</a:t>
            </a:fld>
            <a:endParaRPr lang="de-DE" altLang="en-US">
              <a:solidFill>
                <a:schemeClr val="bg1"/>
              </a:solidFill>
            </a:endParaRPr>
          </a:p>
        </p:txBody>
      </p:sp>
      <p:sp>
        <p:nvSpPr>
          <p:cNvPr id="4099" name="Rectangle 2">
            <a:extLst>
              <a:ext uri="{FF2B5EF4-FFF2-40B4-BE49-F238E27FC236}">
                <a16:creationId xmlns:a16="http://schemas.microsoft.com/office/drawing/2014/main" id="{33D742A1-5523-B44D-416C-1EEAF2143DE7}"/>
              </a:ext>
            </a:extLst>
          </p:cNvPr>
          <p:cNvSpPr>
            <a:spLocks noGrp="1" noChangeArrowheads="1"/>
          </p:cNvSpPr>
          <p:nvPr>
            <p:ph type="title"/>
          </p:nvPr>
        </p:nvSpPr>
        <p:spPr/>
        <p:txBody>
          <a:bodyPr/>
          <a:lstStyle/>
          <a:p>
            <a:r>
              <a:rPr lang="en-US" dirty="0" err="1">
                <a:solidFill>
                  <a:srgbClr val="FFFFFF"/>
                </a:solidFill>
              </a:rPr>
              <a:t>Sadržaj</a:t>
            </a:r>
            <a:r>
              <a:rPr lang="en-US" dirty="0">
                <a:solidFill>
                  <a:srgbClr val="FFFFFF"/>
                </a:solidFill>
              </a:rPr>
              <a:t> </a:t>
            </a:r>
            <a:r>
              <a:rPr lang="en-US" dirty="0" err="1">
                <a:cs typeface="Arial"/>
              </a:rPr>
              <a:t>predavanja</a:t>
            </a:r>
          </a:p>
        </p:txBody>
      </p:sp>
      <p:sp>
        <p:nvSpPr>
          <p:cNvPr id="4100" name="Rectangle 3">
            <a:extLst>
              <a:ext uri="{FF2B5EF4-FFF2-40B4-BE49-F238E27FC236}">
                <a16:creationId xmlns:a16="http://schemas.microsoft.com/office/drawing/2014/main" id="{AF4F7AEB-9E6F-E87F-F4BF-9DAF5323B815}"/>
              </a:ext>
            </a:extLst>
          </p:cNvPr>
          <p:cNvSpPr>
            <a:spLocks noGrp="1" noChangeArrowheads="1"/>
          </p:cNvSpPr>
          <p:nvPr>
            <p:ph type="body" idx="1"/>
          </p:nvPr>
        </p:nvSpPr>
        <p:spPr/>
        <p:txBody>
          <a:bodyPr/>
          <a:lstStyle/>
          <a:p>
            <a:r>
              <a:rPr lang="en-US" altLang="en-US" dirty="0"/>
              <a:t>System Verilog Assertions (SVA)</a:t>
            </a:r>
          </a:p>
          <a:p>
            <a:pPr lvl="1" indent="-188595"/>
            <a:r>
              <a:rPr lang="en-US" altLang="en-US" sz="1400" dirty="0" err="1">
                <a:cs typeface="Arial"/>
              </a:rPr>
              <a:t>Kratak</a:t>
            </a:r>
            <a:r>
              <a:rPr lang="en-US" altLang="en-US" sz="1400" dirty="0">
                <a:cs typeface="Arial"/>
              </a:rPr>
              <a:t> </a:t>
            </a:r>
            <a:r>
              <a:rPr lang="en-US" altLang="en-US" sz="1400" dirty="0" err="1">
                <a:cs typeface="Arial"/>
              </a:rPr>
              <a:t>uvod</a:t>
            </a:r>
            <a:endParaRPr lang="en-US" altLang="en-US" sz="600" dirty="0" err="1">
              <a:cs typeface="Arial"/>
            </a:endParaRPr>
          </a:p>
          <a:p>
            <a:pPr lvl="1" indent="-188595"/>
            <a:r>
              <a:rPr lang="en-US" sz="1400" dirty="0" err="1">
                <a:cs typeface="Arial"/>
              </a:rPr>
              <a:t>Osnovne</a:t>
            </a:r>
            <a:r>
              <a:rPr lang="en-US" sz="1400" dirty="0">
                <a:cs typeface="Arial"/>
              </a:rPr>
              <a:t> </a:t>
            </a:r>
            <a:r>
              <a:rPr lang="en-US" sz="1400" dirty="0" err="1">
                <a:cs typeface="Arial"/>
              </a:rPr>
              <a:t>logičke</a:t>
            </a:r>
            <a:r>
              <a:rPr lang="en-US" sz="1400" dirty="0">
                <a:cs typeface="Arial"/>
              </a:rPr>
              <a:t> </a:t>
            </a:r>
            <a:r>
              <a:rPr lang="en-US" sz="1400" dirty="0" err="1">
                <a:cs typeface="Arial"/>
              </a:rPr>
              <a:t>tvrdnje</a:t>
            </a:r>
            <a:endParaRPr lang="en-US" dirty="0" err="1"/>
          </a:p>
          <a:p>
            <a:pPr lvl="1" indent="-188595"/>
            <a:r>
              <a:rPr lang="en-US" sz="1400" dirty="0" err="1">
                <a:cs typeface="Arial"/>
              </a:rPr>
              <a:t>Osnovna</a:t>
            </a:r>
            <a:r>
              <a:rPr lang="en-US" sz="1400" dirty="0">
                <a:cs typeface="Arial"/>
              </a:rPr>
              <a:t> </a:t>
            </a:r>
            <a:r>
              <a:rPr lang="en-US" sz="1400" dirty="0" err="1">
                <a:cs typeface="Arial"/>
              </a:rPr>
              <a:t>svojstva</a:t>
            </a:r>
            <a:endParaRPr lang="en-US" dirty="0" err="1"/>
          </a:p>
          <a:p>
            <a:pPr lvl="1" indent="-188595"/>
            <a:r>
              <a:rPr lang="en-US" sz="1400" dirty="0" err="1">
                <a:cs typeface="Arial"/>
              </a:rPr>
              <a:t>Osnovne</a:t>
            </a:r>
            <a:r>
              <a:rPr lang="en-US" sz="1400" dirty="0">
                <a:cs typeface="Arial"/>
              </a:rPr>
              <a:t> </a:t>
            </a:r>
            <a:r>
              <a:rPr lang="en-US" sz="1400" dirty="0" err="1">
                <a:cs typeface="Arial"/>
              </a:rPr>
              <a:t>sekvence</a:t>
            </a:r>
            <a:endParaRPr lang="en-US" dirty="0" err="1"/>
          </a:p>
          <a:p>
            <a:pPr lvl="1" indent="-188595"/>
            <a:r>
              <a:rPr lang="en-US" sz="1400" dirty="0" err="1">
                <a:cs typeface="Arial"/>
              </a:rPr>
              <a:t>Funkcije</a:t>
            </a:r>
            <a:r>
              <a:rPr lang="en-US" sz="1400" dirty="0">
                <a:cs typeface="Arial"/>
              </a:rPr>
              <a:t> </a:t>
            </a:r>
            <a:r>
              <a:rPr lang="en-US" sz="1400" dirty="0" err="1">
                <a:cs typeface="Arial"/>
              </a:rPr>
              <a:t>i</a:t>
            </a:r>
            <a:r>
              <a:rPr lang="en-US" sz="1400" dirty="0">
                <a:cs typeface="Arial"/>
              </a:rPr>
              <a:t> </a:t>
            </a:r>
            <a:r>
              <a:rPr lang="en-US" sz="1400" dirty="0" err="1">
                <a:cs typeface="Arial"/>
              </a:rPr>
              <a:t>taskovi</a:t>
            </a:r>
            <a:r>
              <a:rPr lang="en-US" sz="1400" dirty="0">
                <a:cs typeface="Arial"/>
              </a:rPr>
              <a:t> u </a:t>
            </a:r>
            <a:r>
              <a:rPr lang="en-US" sz="1400" dirty="0" err="1">
                <a:cs typeface="Arial"/>
              </a:rPr>
              <a:t>vezi</a:t>
            </a:r>
            <a:r>
              <a:rPr lang="en-US" sz="1400" dirty="0">
                <a:cs typeface="Arial"/>
              </a:rPr>
              <a:t> </a:t>
            </a:r>
            <a:r>
              <a:rPr lang="en-US" sz="1400" dirty="0" err="1">
                <a:cs typeface="Arial"/>
              </a:rPr>
              <a:t>sa</a:t>
            </a:r>
            <a:r>
              <a:rPr lang="en-US" sz="1400" dirty="0">
                <a:cs typeface="Arial"/>
              </a:rPr>
              <a:t> </a:t>
            </a:r>
            <a:r>
              <a:rPr lang="en-US" sz="1400" dirty="0" err="1">
                <a:cs typeface="Arial"/>
              </a:rPr>
              <a:t>tvrdnjama</a:t>
            </a:r>
            <a:endParaRPr lang="en-US" dirty="0" err="1"/>
          </a:p>
          <a:p>
            <a:pPr lvl="1" indent="-188595"/>
            <a:r>
              <a:rPr lang="en-US" sz="1400" dirty="0" err="1">
                <a:cs typeface="Arial"/>
              </a:rPr>
              <a:t>Parametrizacija</a:t>
            </a:r>
            <a:endParaRPr lang="en-US" dirty="0" err="1"/>
          </a:p>
          <a:p>
            <a:pPr lvl="1" indent="-188595"/>
            <a:endParaRPr lang="en-US" altLang="en-US" sz="1400" dirty="0">
              <a:cs typeface="Arial"/>
            </a:endParaRPr>
          </a:p>
        </p:txBody>
      </p:sp>
    </p:spTree>
  </p:cSld>
  <p:clrMapOvr>
    <a:masterClrMapping/>
  </p:clrMapOvr>
  <p:transition spd="med">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6A7048F-D30B-FA67-CC2A-A66178F08F9B}"/>
              </a:ext>
            </a:extLst>
          </p:cNvPr>
          <p:cNvSpPr>
            <a:spLocks noGrp="1" noChangeArrowheads="1"/>
          </p:cNvSpPr>
          <p:nvPr>
            <p:ph type="ctrTitle"/>
          </p:nvPr>
        </p:nvSpPr>
        <p:spPr/>
        <p:txBody>
          <a:bodyPr/>
          <a:lstStyle/>
          <a:p>
            <a:pPr eaLnBrk="1" hangingPunct="1"/>
            <a:r>
              <a:rPr lang="en-US" altLang="en-US" dirty="0">
                <a:cs typeface="Arial"/>
              </a:rPr>
              <a:t>System Verilog Assertions</a:t>
            </a:r>
          </a:p>
        </p:txBody>
      </p:sp>
      <p:sp>
        <p:nvSpPr>
          <p:cNvPr id="5123" name="Rectangle 4">
            <a:extLst>
              <a:ext uri="{FF2B5EF4-FFF2-40B4-BE49-F238E27FC236}">
                <a16:creationId xmlns:a16="http://schemas.microsoft.com/office/drawing/2014/main" id="{1CE371B9-D038-F8DF-3629-2E30AC4A977E}"/>
              </a:ext>
            </a:extLst>
          </p:cNvPr>
          <p:cNvSpPr>
            <a:spLocks noGrp="1" noChangeArrowheads="1"/>
          </p:cNvSpPr>
          <p:nvPr>
            <p:ph type="subTitle" idx="1"/>
          </p:nvPr>
        </p:nvSpPr>
        <p:spPr/>
        <p:txBody>
          <a:bodyPr/>
          <a:lstStyle/>
          <a:p>
            <a:r>
              <a:rPr lang="en-US" altLang="en-US">
                <a:cs typeface="Arial"/>
              </a:rPr>
              <a:t>Uvod</a:t>
            </a:r>
            <a:endParaRPr lang="en-US" dirty="0"/>
          </a:p>
        </p:txBody>
      </p:sp>
    </p:spTree>
    <p:extLst>
      <p:ext uri="{BB962C8B-B14F-4D97-AF65-F5344CB8AC3E}">
        <p14:creationId xmlns:p14="http://schemas.microsoft.com/office/powerpoint/2010/main" val="2657665424"/>
      </p:ext>
    </p:extLst>
  </p:cSld>
  <p:clrMapOvr>
    <a:masterClrMapping/>
  </p:clrMapOvr>
  <p:transition spd="med">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4</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pPr eaLnBrk="1" hangingPunct="1"/>
            <a:r>
              <a:rPr lang="en-US" altLang="en-US" dirty="0" err="1"/>
              <a:t>Uvod</a:t>
            </a:r>
            <a:endParaRPr lang="en-US" altLang="en-US" dirty="0" err="1">
              <a:cs typeface="Arial"/>
            </a:endParaRPr>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a:xfrm>
            <a:off x="319088" y="918817"/>
            <a:ext cx="3888064" cy="3770658"/>
          </a:xfrm>
        </p:spPr>
        <p:txBody>
          <a:bodyPr/>
          <a:lstStyle/>
          <a:p>
            <a:r>
              <a:rPr lang="en-US" sz="1400" dirty="0" err="1">
                <a:ea typeface="+mn-lt"/>
                <a:cs typeface="+mn-lt"/>
              </a:rPr>
              <a:t>Logička</a:t>
            </a:r>
            <a:r>
              <a:rPr lang="en-US" sz="1400" dirty="0">
                <a:ea typeface="+mn-lt"/>
                <a:cs typeface="+mn-lt"/>
              </a:rPr>
              <a:t> </a:t>
            </a:r>
            <a:r>
              <a:rPr lang="en-US" sz="1400" dirty="0" err="1">
                <a:ea typeface="+mn-lt"/>
                <a:cs typeface="+mn-lt"/>
              </a:rPr>
              <a:t>tvrdnja</a:t>
            </a:r>
            <a:r>
              <a:rPr lang="en-US" sz="1400" dirty="0">
                <a:ea typeface="+mn-lt"/>
                <a:cs typeface="+mn-lt"/>
              </a:rPr>
              <a:t> (assertion) je </a:t>
            </a:r>
            <a:r>
              <a:rPr lang="en-US" sz="1400" dirty="0" err="1">
                <a:ea typeface="+mn-lt"/>
                <a:cs typeface="+mn-lt"/>
              </a:rPr>
              <a:t>provera</a:t>
            </a:r>
            <a:r>
              <a:rPr lang="en-US" sz="1400" dirty="0">
                <a:ea typeface="+mn-lt"/>
                <a:cs typeface="+mn-lt"/>
              </a:rPr>
              <a:t> </a:t>
            </a:r>
            <a:r>
              <a:rPr lang="en-US" sz="1400" dirty="0" err="1">
                <a:ea typeface="+mn-lt"/>
                <a:cs typeface="+mn-lt"/>
              </a:rPr>
              <a:t>specifikacije</a:t>
            </a:r>
            <a:r>
              <a:rPr lang="en-US" sz="1400" dirty="0">
                <a:ea typeface="+mn-lt"/>
                <a:cs typeface="+mn-lt"/>
              </a:rPr>
              <a:t> </a:t>
            </a:r>
            <a:r>
              <a:rPr lang="en-US" sz="1400" dirty="0" err="1">
                <a:ea typeface="+mn-lt"/>
                <a:cs typeface="+mn-lt"/>
              </a:rPr>
              <a:t>dizajna</a:t>
            </a:r>
            <a:r>
              <a:rPr lang="en-US" sz="1400" dirty="0">
                <a:ea typeface="+mn-lt"/>
                <a:cs typeface="+mn-lt"/>
              </a:rPr>
              <a:t> </a:t>
            </a:r>
            <a:r>
              <a:rPr lang="en-US" sz="1400" dirty="0" err="1">
                <a:ea typeface="+mn-lt"/>
                <a:cs typeface="+mn-lt"/>
              </a:rPr>
              <a:t>koju</a:t>
            </a:r>
            <a:r>
              <a:rPr lang="en-US" sz="1400" dirty="0">
                <a:ea typeface="+mn-lt"/>
                <a:cs typeface="+mn-lt"/>
              </a:rPr>
              <a:t> </a:t>
            </a:r>
            <a:r>
              <a:rPr lang="en-US" sz="1400" dirty="0" err="1">
                <a:cs typeface="Arial"/>
              </a:rPr>
              <a:t>želimo</a:t>
            </a:r>
            <a:r>
              <a:rPr lang="en-US" sz="1400" dirty="0">
                <a:cs typeface="Arial"/>
              </a:rPr>
              <a:t> da </a:t>
            </a:r>
            <a:r>
              <a:rPr lang="en-US" sz="1400" dirty="0" err="1">
                <a:ea typeface="+mn-lt"/>
                <a:cs typeface="+mn-lt"/>
              </a:rPr>
              <a:t>nikada</a:t>
            </a:r>
            <a:r>
              <a:rPr lang="en-US" sz="1400" dirty="0">
                <a:ea typeface="+mn-lt"/>
                <a:cs typeface="+mn-lt"/>
              </a:rPr>
              <a:t> ne </a:t>
            </a:r>
            <a:r>
              <a:rPr lang="en-US" sz="1400" dirty="0" err="1">
                <a:ea typeface="+mn-lt"/>
                <a:cs typeface="+mn-lt"/>
              </a:rPr>
              <a:t>prekršimo</a:t>
            </a:r>
            <a:endParaRPr lang="en-US" dirty="0" err="1">
              <a:ea typeface="+mn-lt"/>
              <a:cs typeface="+mn-lt"/>
            </a:endParaRPr>
          </a:p>
          <a:p>
            <a:r>
              <a:rPr lang="en-US" sz="1400" dirty="0" err="1">
                <a:ea typeface="+mn-lt"/>
                <a:cs typeface="+mn-lt"/>
              </a:rPr>
              <a:t>Ukoliko</a:t>
            </a:r>
            <a:r>
              <a:rPr lang="en-US" sz="1400" dirty="0">
                <a:ea typeface="+mn-lt"/>
                <a:cs typeface="+mn-lt"/>
              </a:rPr>
              <a:t> </a:t>
            </a:r>
            <a:r>
              <a:rPr lang="en-US" sz="1400" dirty="0" err="1">
                <a:ea typeface="+mn-lt"/>
                <a:cs typeface="+mn-lt"/>
              </a:rPr>
              <a:t>dođe</a:t>
            </a:r>
            <a:r>
              <a:rPr lang="en-US" sz="1400" dirty="0">
                <a:ea typeface="+mn-lt"/>
                <a:cs typeface="+mn-lt"/>
              </a:rPr>
              <a:t> do </a:t>
            </a:r>
            <a:r>
              <a:rPr lang="en-US" sz="1400" dirty="0" err="1">
                <a:ea typeface="+mn-lt"/>
                <a:cs typeface="+mn-lt"/>
              </a:rPr>
              <a:t>kršenja</a:t>
            </a:r>
            <a:r>
              <a:rPr lang="en-US" sz="1400" dirty="0">
                <a:ea typeface="+mn-lt"/>
                <a:cs typeface="+mn-lt"/>
              </a:rPr>
              <a:t> </a:t>
            </a:r>
            <a:r>
              <a:rPr lang="en-US" sz="1400" dirty="0" err="1">
                <a:ea typeface="+mn-lt"/>
                <a:cs typeface="+mn-lt"/>
              </a:rPr>
              <a:t>specifikacije</a:t>
            </a:r>
            <a:r>
              <a:rPr lang="en-US" sz="1400" dirty="0">
                <a:ea typeface="+mn-lt"/>
                <a:cs typeface="+mn-lt"/>
              </a:rPr>
              <a:t>, </a:t>
            </a:r>
            <a:r>
              <a:rPr lang="en-US" sz="1400" dirty="0" err="1">
                <a:ea typeface="+mn-lt"/>
                <a:cs typeface="+mn-lt"/>
              </a:rPr>
              <a:t>želimo</a:t>
            </a:r>
            <a:r>
              <a:rPr lang="en-US" sz="1400" dirty="0">
                <a:ea typeface="+mn-lt"/>
                <a:cs typeface="+mn-lt"/>
              </a:rPr>
              <a:t> da </a:t>
            </a:r>
            <a:r>
              <a:rPr lang="en-US" sz="1400" dirty="0" err="1">
                <a:ea typeface="+mn-lt"/>
                <a:cs typeface="+mn-lt"/>
              </a:rPr>
              <a:t>vidimo</a:t>
            </a:r>
            <a:r>
              <a:rPr lang="en-US" sz="1400" dirty="0">
                <a:ea typeface="+mn-lt"/>
                <a:cs typeface="+mn-lt"/>
              </a:rPr>
              <a:t> </a:t>
            </a:r>
            <a:r>
              <a:rPr lang="en-US" sz="1400" dirty="0" err="1">
                <a:ea typeface="+mn-lt"/>
                <a:cs typeface="+mn-lt"/>
              </a:rPr>
              <a:t>grešku</a:t>
            </a:r>
            <a:endParaRPr lang="en-US" dirty="0" err="1"/>
          </a:p>
          <a:p>
            <a:r>
              <a:rPr lang="en-US" sz="1400" dirty="0">
                <a:cs typeface="Arial"/>
              </a:rPr>
              <a:t>Primer: Kad god se</a:t>
            </a:r>
            <a:r>
              <a:rPr lang="en-US" sz="1400" dirty="0">
                <a:ea typeface="+mn-lt"/>
                <a:cs typeface="+mn-lt"/>
              </a:rPr>
              <a:t> signal FRAME_ </a:t>
            </a:r>
            <a:r>
              <a:rPr lang="en-US" sz="1400" dirty="0" err="1">
                <a:ea typeface="+mn-lt"/>
                <a:cs typeface="+mn-lt"/>
              </a:rPr>
              <a:t>deaktivira</a:t>
            </a:r>
            <a:r>
              <a:rPr lang="en-US" sz="1400" dirty="0">
                <a:ea typeface="+mn-lt"/>
                <a:cs typeface="+mn-lt"/>
              </a:rPr>
              <a:t> (</a:t>
            </a:r>
            <a:r>
              <a:rPr lang="en-US" sz="1400" dirty="0" err="1">
                <a:ea typeface="+mn-lt"/>
                <a:cs typeface="+mn-lt"/>
              </a:rPr>
              <a:t>postane</a:t>
            </a:r>
            <a:r>
              <a:rPr lang="en-US" sz="1400" dirty="0">
                <a:ea typeface="+mn-lt"/>
                <a:cs typeface="+mn-lt"/>
              </a:rPr>
              <a:t> </a:t>
            </a:r>
            <a:r>
              <a:rPr lang="en-US" sz="1400" dirty="0" err="1">
                <a:ea typeface="+mn-lt"/>
                <a:cs typeface="+mn-lt"/>
              </a:rPr>
              <a:t>visok</a:t>
            </a:r>
            <a:r>
              <a:rPr lang="en-US" sz="1400" dirty="0">
                <a:ea typeface="+mn-lt"/>
                <a:cs typeface="+mn-lt"/>
              </a:rPr>
              <a:t>), </a:t>
            </a:r>
            <a:r>
              <a:rPr lang="en-US" sz="1400" dirty="0" err="1">
                <a:ea typeface="+mn-lt"/>
                <a:cs typeface="+mn-lt"/>
              </a:rPr>
              <a:t>poslednja</a:t>
            </a:r>
            <a:r>
              <a:rPr lang="en-US" sz="1400" dirty="0">
                <a:ea typeface="+mn-lt"/>
                <a:cs typeface="+mn-lt"/>
              </a:rPr>
              <a:t> </a:t>
            </a:r>
            <a:r>
              <a:rPr lang="en-US" sz="1400" dirty="0" err="1">
                <a:ea typeface="+mn-lt"/>
                <a:cs typeface="+mn-lt"/>
              </a:rPr>
              <a:t>faza</a:t>
            </a:r>
            <a:r>
              <a:rPr lang="en-US" sz="1400" dirty="0">
                <a:ea typeface="+mn-lt"/>
                <a:cs typeface="+mn-lt"/>
              </a:rPr>
              <a:t> </a:t>
            </a:r>
            <a:r>
              <a:rPr lang="en-US" sz="1400" dirty="0" err="1">
                <a:ea typeface="+mn-lt"/>
                <a:cs typeface="+mn-lt"/>
              </a:rPr>
              <a:t>podataka</a:t>
            </a:r>
            <a:r>
              <a:rPr lang="en-US" sz="1400" dirty="0">
                <a:ea typeface="+mn-lt"/>
                <a:cs typeface="+mn-lt"/>
              </a:rPr>
              <a:t> (LDP_) mora </a:t>
            </a:r>
            <a:r>
              <a:rPr lang="en-US" sz="1400" dirty="0" err="1">
                <a:ea typeface="+mn-lt"/>
                <a:cs typeface="+mn-lt"/>
              </a:rPr>
              <a:t>biti</a:t>
            </a:r>
            <a:r>
              <a:rPr lang="en-US" sz="1400" dirty="0">
                <a:ea typeface="+mn-lt"/>
                <a:cs typeface="+mn-lt"/>
              </a:rPr>
              <a:t> </a:t>
            </a:r>
            <a:r>
              <a:rPr lang="en-US" sz="1400" dirty="0" err="1">
                <a:ea typeface="+mn-lt"/>
                <a:cs typeface="+mn-lt"/>
              </a:rPr>
              <a:t>aktivirana</a:t>
            </a:r>
            <a:r>
              <a:rPr lang="en-US" sz="1400" dirty="0">
                <a:ea typeface="+mn-lt"/>
                <a:cs typeface="+mn-lt"/>
              </a:rPr>
              <a:t> (</a:t>
            </a:r>
            <a:r>
              <a:rPr lang="en-US" sz="1400" dirty="0" err="1">
                <a:ea typeface="+mn-lt"/>
                <a:cs typeface="+mn-lt"/>
              </a:rPr>
              <a:t>postati</a:t>
            </a:r>
            <a:r>
              <a:rPr lang="en-US" sz="1400" dirty="0">
                <a:ea typeface="+mn-lt"/>
                <a:cs typeface="+mn-lt"/>
              </a:rPr>
              <a:t> </a:t>
            </a:r>
            <a:r>
              <a:rPr lang="en-US" sz="1400" dirty="0" err="1">
                <a:ea typeface="+mn-lt"/>
                <a:cs typeface="+mn-lt"/>
              </a:rPr>
              <a:t>nizak</a:t>
            </a:r>
            <a:r>
              <a:rPr lang="en-US" sz="1400" dirty="0">
                <a:ea typeface="+mn-lt"/>
                <a:cs typeface="+mn-lt"/>
              </a:rPr>
              <a:t>) u </a:t>
            </a:r>
            <a:r>
              <a:rPr lang="en-US" sz="1400" dirty="0" err="1">
                <a:ea typeface="+mn-lt"/>
                <a:cs typeface="+mn-lt"/>
              </a:rPr>
              <a:t>naredna</a:t>
            </a:r>
            <a:r>
              <a:rPr lang="en-US" sz="1400" dirty="0">
                <a:ea typeface="+mn-lt"/>
                <a:cs typeface="+mn-lt"/>
              </a:rPr>
              <a:t> </a:t>
            </a:r>
            <a:r>
              <a:rPr lang="en-US" sz="1400" dirty="0" err="1">
                <a:ea typeface="+mn-lt"/>
                <a:cs typeface="+mn-lt"/>
              </a:rPr>
              <a:t>dva</a:t>
            </a:r>
            <a:r>
              <a:rPr lang="en-US" sz="1400" dirty="0">
                <a:ea typeface="+mn-lt"/>
                <a:cs typeface="+mn-lt"/>
              </a:rPr>
              <a:t> </a:t>
            </a:r>
            <a:r>
              <a:rPr lang="en-US" sz="1400" dirty="0" err="1">
                <a:ea typeface="+mn-lt"/>
                <a:cs typeface="+mn-lt"/>
              </a:rPr>
              <a:t>takta</a:t>
            </a:r>
            <a:endParaRPr lang="en-US" dirty="0" err="1"/>
          </a:p>
          <a:p>
            <a:r>
              <a:rPr lang="en-US" sz="1400" dirty="0">
                <a:ea typeface="+mn-lt"/>
                <a:cs typeface="+mn-lt"/>
              </a:rPr>
              <a:t>SVA je </a:t>
            </a:r>
            <a:r>
              <a:rPr lang="en-US" sz="1400" dirty="0" err="1">
                <a:ea typeface="+mn-lt"/>
                <a:cs typeface="+mn-lt"/>
              </a:rPr>
              <a:t>jezik</a:t>
            </a:r>
            <a:r>
              <a:rPr lang="en-US" sz="1400" dirty="0">
                <a:ea typeface="+mn-lt"/>
                <a:cs typeface="+mn-lt"/>
              </a:rPr>
              <a:t> </a:t>
            </a:r>
            <a:r>
              <a:rPr lang="en-US" sz="1400" dirty="0" err="1">
                <a:ea typeface="+mn-lt"/>
                <a:cs typeface="+mn-lt"/>
              </a:rPr>
              <a:t>dizajniran</a:t>
            </a:r>
            <a:r>
              <a:rPr lang="en-US" sz="1400" dirty="0">
                <a:ea typeface="+mn-lt"/>
                <a:cs typeface="+mn-lt"/>
              </a:rPr>
              <a:t> za </a:t>
            </a:r>
            <a:r>
              <a:rPr lang="en-US" sz="1400" dirty="0" err="1">
                <a:ea typeface="+mn-lt"/>
                <a:cs typeface="+mn-lt"/>
              </a:rPr>
              <a:t>jednostavno</a:t>
            </a:r>
            <a:r>
              <a:rPr lang="en-US" sz="1400" dirty="0">
                <a:ea typeface="+mn-lt"/>
                <a:cs typeface="+mn-lt"/>
              </a:rPr>
              <a:t> </a:t>
            </a:r>
            <a:r>
              <a:rPr lang="en-US" sz="1400" dirty="0" err="1">
                <a:ea typeface="+mn-lt"/>
                <a:cs typeface="+mn-lt"/>
              </a:rPr>
              <a:t>modelovanje</a:t>
            </a:r>
            <a:r>
              <a:rPr lang="en-US" sz="1400" dirty="0">
                <a:ea typeface="+mn-lt"/>
                <a:cs typeface="+mn-lt"/>
              </a:rPr>
              <a:t> </a:t>
            </a:r>
            <a:r>
              <a:rPr lang="en-US" sz="1400" dirty="0" err="1">
                <a:ea typeface="+mn-lt"/>
                <a:cs typeface="+mn-lt"/>
              </a:rPr>
              <a:t>ovakvih</a:t>
            </a:r>
            <a:r>
              <a:rPr lang="en-US" sz="1400" dirty="0">
                <a:ea typeface="+mn-lt"/>
                <a:cs typeface="+mn-lt"/>
              </a:rPr>
              <a:t> </a:t>
            </a:r>
            <a:r>
              <a:rPr lang="en-US" sz="1400" dirty="0" err="1">
                <a:cs typeface="Arial"/>
              </a:rPr>
              <a:t>sekvencijalnih</a:t>
            </a:r>
            <a:r>
              <a:rPr lang="en-US" sz="1400" dirty="0">
                <a:cs typeface="Arial"/>
              </a:rPr>
              <a:t> </a:t>
            </a:r>
            <a:r>
              <a:rPr lang="en-US" sz="1400" dirty="0" err="1">
                <a:ea typeface="+mn-lt"/>
                <a:cs typeface="+mn-lt"/>
              </a:rPr>
              <a:t>vremenskih</a:t>
            </a:r>
            <a:r>
              <a:rPr lang="en-US" sz="1400" dirty="0">
                <a:ea typeface="+mn-lt"/>
                <a:cs typeface="+mn-lt"/>
              </a:rPr>
              <a:t> </a:t>
            </a:r>
            <a:r>
              <a:rPr lang="en-US" sz="1400" dirty="0" err="1">
                <a:ea typeface="+mn-lt"/>
                <a:cs typeface="+mn-lt"/>
              </a:rPr>
              <a:t>provera</a:t>
            </a:r>
            <a:r>
              <a:rPr lang="en-US" sz="1400" dirty="0">
                <a:ea typeface="+mn-lt"/>
                <a:cs typeface="+mn-lt"/>
              </a:rPr>
              <a:t>, </a:t>
            </a:r>
            <a:r>
              <a:rPr lang="en-US" sz="1400" dirty="0" err="1">
                <a:ea typeface="+mn-lt"/>
                <a:cs typeface="+mn-lt"/>
              </a:rPr>
              <a:t>mnogo</a:t>
            </a:r>
            <a:r>
              <a:rPr lang="en-US" sz="1400" dirty="0">
                <a:ea typeface="+mn-lt"/>
                <a:cs typeface="+mn-lt"/>
              </a:rPr>
              <a:t> </a:t>
            </a:r>
            <a:r>
              <a:rPr lang="en-US" sz="1400" dirty="0" err="1">
                <a:ea typeface="+mn-lt"/>
                <a:cs typeface="+mn-lt"/>
              </a:rPr>
              <a:t>lakši</a:t>
            </a:r>
            <a:r>
              <a:rPr lang="en-US" sz="1400" dirty="0">
                <a:ea typeface="+mn-lt"/>
                <a:cs typeface="+mn-lt"/>
              </a:rPr>
              <a:t> za </a:t>
            </a:r>
            <a:r>
              <a:rPr lang="en-US" sz="1400" dirty="0" err="1">
                <a:ea typeface="+mn-lt"/>
                <a:cs typeface="+mn-lt"/>
              </a:rPr>
              <a:t>pisanje</a:t>
            </a:r>
            <a:r>
              <a:rPr lang="en-US" sz="1400" dirty="0">
                <a:ea typeface="+mn-lt"/>
                <a:cs typeface="+mn-lt"/>
              </a:rPr>
              <a:t> </a:t>
            </a:r>
            <a:r>
              <a:rPr lang="en-US" sz="1400" dirty="0" err="1">
                <a:ea typeface="+mn-lt"/>
                <a:cs typeface="+mn-lt"/>
              </a:rPr>
              <a:t>nego</a:t>
            </a:r>
            <a:r>
              <a:rPr lang="en-US" sz="1400" dirty="0">
                <a:ea typeface="+mn-lt"/>
                <a:cs typeface="+mn-lt"/>
              </a:rPr>
              <a:t> u </a:t>
            </a:r>
            <a:r>
              <a:rPr lang="en-US" sz="1400" dirty="0" err="1">
                <a:ea typeface="+mn-lt"/>
                <a:cs typeface="+mn-lt"/>
              </a:rPr>
              <a:t>Verilogu</a:t>
            </a:r>
            <a:r>
              <a:rPr lang="en-US" sz="1400" dirty="0">
                <a:ea typeface="+mn-lt"/>
                <a:cs typeface="+mn-lt"/>
              </a:rPr>
              <a:t> </a:t>
            </a:r>
            <a:r>
              <a:rPr lang="en-US" sz="1400" dirty="0" err="1">
                <a:ea typeface="+mn-lt"/>
                <a:cs typeface="+mn-lt"/>
              </a:rPr>
              <a:t>ili</a:t>
            </a:r>
            <a:r>
              <a:rPr lang="en-US" sz="1400" dirty="0">
                <a:ea typeface="+mn-lt"/>
                <a:cs typeface="+mn-lt"/>
              </a:rPr>
              <a:t> VHDL-u</a:t>
            </a:r>
            <a:endParaRPr lang="en-US" dirty="0"/>
          </a:p>
          <a:p>
            <a:r>
              <a:rPr lang="en-US" sz="1400" dirty="0" err="1">
                <a:cs typeface="Arial"/>
              </a:rPr>
              <a:t>Zašto</a:t>
            </a:r>
            <a:r>
              <a:rPr lang="en-US" sz="1400" dirty="0">
                <a:cs typeface="Arial"/>
              </a:rPr>
              <a:t> SVA? </a:t>
            </a:r>
            <a:r>
              <a:rPr lang="en-US" sz="1400" dirty="0" err="1">
                <a:ea typeface="+mn-lt"/>
                <a:cs typeface="+mn-lt"/>
              </a:rPr>
              <a:t>Lakši</a:t>
            </a:r>
            <a:r>
              <a:rPr lang="en-US" sz="1400" dirty="0">
                <a:ea typeface="+mn-lt"/>
                <a:cs typeface="+mn-lt"/>
              </a:rPr>
              <a:t> </a:t>
            </a:r>
            <a:r>
              <a:rPr lang="en-US" sz="1400" dirty="0" err="1">
                <a:ea typeface="+mn-lt"/>
                <a:cs typeface="+mn-lt"/>
              </a:rPr>
              <a:t>su</a:t>
            </a:r>
            <a:r>
              <a:rPr lang="en-US" sz="1400" dirty="0">
                <a:ea typeface="+mn-lt"/>
                <a:cs typeface="+mn-lt"/>
              </a:rPr>
              <a:t> za </a:t>
            </a:r>
            <a:r>
              <a:rPr lang="en-US" sz="1400" dirty="0" err="1">
                <a:ea typeface="+mn-lt"/>
                <a:cs typeface="+mn-lt"/>
              </a:rPr>
              <a:t>pisanje</a:t>
            </a:r>
            <a:r>
              <a:rPr lang="en-US" sz="1400" dirty="0">
                <a:ea typeface="+mn-lt"/>
                <a:cs typeface="+mn-lt"/>
              </a:rPr>
              <a:t>, </a:t>
            </a:r>
            <a:r>
              <a:rPr lang="en-US" sz="1400" dirty="0" err="1">
                <a:ea typeface="+mn-lt"/>
                <a:cs typeface="+mn-lt"/>
              </a:rPr>
              <a:t>povećavaju</a:t>
            </a:r>
            <a:r>
              <a:rPr lang="en-US" sz="1400" dirty="0">
                <a:ea typeface="+mn-lt"/>
                <a:cs typeface="+mn-lt"/>
              </a:rPr>
              <a:t> </a:t>
            </a:r>
            <a:r>
              <a:rPr lang="en-US" sz="1400" dirty="0" err="1">
                <a:ea typeface="+mn-lt"/>
                <a:cs typeface="+mn-lt"/>
              </a:rPr>
              <a:t>produktivnost</a:t>
            </a:r>
            <a:r>
              <a:rPr lang="en-US" sz="1400" dirty="0">
                <a:ea typeface="+mn-lt"/>
                <a:cs typeface="+mn-lt"/>
              </a:rPr>
              <a:t> </a:t>
            </a:r>
            <a:r>
              <a:rPr lang="en-US" sz="1400" dirty="0" err="1">
                <a:ea typeface="+mn-lt"/>
                <a:cs typeface="+mn-lt"/>
              </a:rPr>
              <a:t>dizajna</a:t>
            </a:r>
            <a:r>
              <a:rPr lang="en-US" sz="1400" dirty="0">
                <a:ea typeface="+mn-lt"/>
                <a:cs typeface="+mn-lt"/>
              </a:rPr>
              <a:t>, </a:t>
            </a:r>
            <a:r>
              <a:rPr lang="en-US" sz="1400" dirty="0" err="1">
                <a:ea typeface="+mn-lt"/>
                <a:cs typeface="+mn-lt"/>
              </a:rPr>
              <a:t>lakši</a:t>
            </a:r>
            <a:r>
              <a:rPr lang="en-US" sz="1400" dirty="0">
                <a:ea typeface="+mn-lt"/>
                <a:cs typeface="+mn-lt"/>
              </a:rPr>
              <a:t> </a:t>
            </a:r>
            <a:r>
              <a:rPr lang="en-US" sz="1400" dirty="0" err="1">
                <a:ea typeface="+mn-lt"/>
                <a:cs typeface="+mn-lt"/>
              </a:rPr>
              <a:t>su</a:t>
            </a:r>
            <a:r>
              <a:rPr lang="en-US" sz="1400" dirty="0">
                <a:ea typeface="+mn-lt"/>
                <a:cs typeface="+mn-lt"/>
              </a:rPr>
              <a:t> za </a:t>
            </a:r>
            <a:r>
              <a:rPr lang="en-US" sz="1400" dirty="0" err="1">
                <a:ea typeface="+mn-lt"/>
                <a:cs typeface="+mn-lt"/>
              </a:rPr>
              <a:t>debagovanje</a:t>
            </a:r>
            <a:r>
              <a:rPr lang="en-US" sz="1400" dirty="0">
                <a:ea typeface="+mn-lt"/>
                <a:cs typeface="+mn-lt"/>
              </a:rPr>
              <a:t>, </a:t>
            </a:r>
            <a:r>
              <a:rPr lang="en-US" sz="1400" dirty="0" err="1">
                <a:ea typeface="+mn-lt"/>
                <a:cs typeface="+mn-lt"/>
              </a:rPr>
              <a:t>omogućavaju</a:t>
            </a:r>
            <a:r>
              <a:rPr lang="en-US" sz="1400" dirty="0">
                <a:ea typeface="+mn-lt"/>
                <a:cs typeface="+mn-lt"/>
              </a:rPr>
              <a:t> </a:t>
            </a:r>
            <a:r>
              <a:rPr lang="en-US" sz="1400" dirty="0" err="1">
                <a:ea typeface="+mn-lt"/>
                <a:cs typeface="+mn-lt"/>
              </a:rPr>
              <a:t>funkcionalnu</a:t>
            </a:r>
            <a:r>
              <a:rPr lang="en-US" sz="1400" dirty="0">
                <a:ea typeface="+mn-lt"/>
                <a:cs typeface="+mn-lt"/>
              </a:rPr>
              <a:t> </a:t>
            </a:r>
            <a:r>
              <a:rPr lang="en-US" sz="1400" dirty="0" err="1">
                <a:ea typeface="+mn-lt"/>
                <a:cs typeface="+mn-lt"/>
              </a:rPr>
              <a:t>pokrivenost</a:t>
            </a:r>
            <a:r>
              <a:rPr lang="en-US" sz="1400" dirty="0">
                <a:ea typeface="+mn-lt"/>
                <a:cs typeface="+mn-lt"/>
              </a:rPr>
              <a:t> </a:t>
            </a:r>
            <a:r>
              <a:rPr lang="en-US" sz="1400" dirty="0" err="1">
                <a:ea typeface="+mn-lt"/>
                <a:cs typeface="+mn-lt"/>
              </a:rPr>
              <a:t>i</a:t>
            </a:r>
            <a:r>
              <a:rPr lang="en-US" sz="1400" dirty="0">
                <a:ea typeface="+mn-lt"/>
                <a:cs typeface="+mn-lt"/>
              </a:rPr>
              <a:t> </a:t>
            </a:r>
            <a:r>
              <a:rPr lang="en-US" sz="1400" dirty="0" err="1">
                <a:ea typeface="+mn-lt"/>
                <a:cs typeface="+mn-lt"/>
              </a:rPr>
              <a:t>bržu</a:t>
            </a:r>
            <a:r>
              <a:rPr lang="en-US" sz="1400" dirty="0">
                <a:ea typeface="+mn-lt"/>
                <a:cs typeface="+mn-lt"/>
              </a:rPr>
              <a:t> </a:t>
            </a:r>
            <a:r>
              <a:rPr lang="en-US" sz="1400" dirty="0" err="1">
                <a:ea typeface="+mn-lt"/>
                <a:cs typeface="+mn-lt"/>
              </a:rPr>
              <a:t>simulaciju</a:t>
            </a:r>
            <a:endParaRPr lang="en-US" dirty="0" err="1"/>
          </a:p>
          <a:p>
            <a:pPr marL="0" indent="0">
              <a:buNone/>
            </a:pPr>
            <a:br>
              <a:rPr lang="en-US" dirty="0"/>
            </a:br>
            <a:endParaRPr lang="en-US" dirty="0">
              <a:cs typeface="Arial"/>
            </a:endParaRPr>
          </a:p>
        </p:txBody>
      </p:sp>
      <p:pic>
        <p:nvPicPr>
          <p:cNvPr id="4" name="Content Placeholder 3" descr="A drawing of a diagram&#10;&#10;Description automatically generated">
            <a:extLst>
              <a:ext uri="{FF2B5EF4-FFF2-40B4-BE49-F238E27FC236}">
                <a16:creationId xmlns:a16="http://schemas.microsoft.com/office/drawing/2014/main" id="{E107F74B-52CF-9002-2AC1-61D4514A3B00}"/>
              </a:ext>
            </a:extLst>
          </p:cNvPr>
          <p:cNvPicPr>
            <a:picLocks noGrp="1" noChangeAspect="1"/>
          </p:cNvPicPr>
          <p:nvPr>
            <p:ph sz="half" idx="2"/>
          </p:nvPr>
        </p:nvPicPr>
        <p:blipFill>
          <a:blip r:embed="rId3"/>
          <a:stretch>
            <a:fillRect/>
          </a:stretch>
        </p:blipFill>
        <p:spPr>
          <a:xfrm>
            <a:off x="4502598" y="1341092"/>
            <a:ext cx="4640055" cy="1888020"/>
          </a:xfrm>
        </p:spPr>
      </p:pic>
      <p:pic>
        <p:nvPicPr>
          <p:cNvPr id="5" name="Picture 4" descr="A white background with black text&#10;&#10;Description automatically generated">
            <a:extLst>
              <a:ext uri="{FF2B5EF4-FFF2-40B4-BE49-F238E27FC236}">
                <a16:creationId xmlns:a16="http://schemas.microsoft.com/office/drawing/2014/main" id="{45F1DBDD-A372-7CBE-CEE7-391CC6D997F2}"/>
              </a:ext>
            </a:extLst>
          </p:cNvPr>
          <p:cNvPicPr>
            <a:picLocks noChangeAspect="1"/>
          </p:cNvPicPr>
          <p:nvPr/>
        </p:nvPicPr>
        <p:blipFill>
          <a:blip r:embed="rId4"/>
          <a:stretch>
            <a:fillRect/>
          </a:stretch>
        </p:blipFill>
        <p:spPr>
          <a:xfrm>
            <a:off x="4472126" y="3583816"/>
            <a:ext cx="4694445" cy="1192282"/>
          </a:xfrm>
          <a:prstGeom prst="rect">
            <a:avLst/>
          </a:prstGeom>
        </p:spPr>
      </p:pic>
    </p:spTree>
  </p:cSld>
  <p:clrMapOvr>
    <a:masterClrMapping/>
  </p:clrMapOvr>
  <p:transition spd="med">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6A7048F-D30B-FA67-CC2A-A66178F08F9B}"/>
              </a:ext>
            </a:extLst>
          </p:cNvPr>
          <p:cNvSpPr>
            <a:spLocks noGrp="1" noChangeArrowheads="1"/>
          </p:cNvSpPr>
          <p:nvPr>
            <p:ph type="ctrTitle"/>
          </p:nvPr>
        </p:nvSpPr>
        <p:spPr/>
        <p:txBody>
          <a:bodyPr/>
          <a:lstStyle/>
          <a:p>
            <a:pPr eaLnBrk="1" hangingPunct="1"/>
            <a:r>
              <a:rPr lang="en-US" altLang="en-US" dirty="0">
                <a:cs typeface="Arial"/>
              </a:rPr>
              <a:t>System Verilog Assertions</a:t>
            </a:r>
          </a:p>
        </p:txBody>
      </p:sp>
      <p:sp>
        <p:nvSpPr>
          <p:cNvPr id="5123" name="Rectangle 4">
            <a:extLst>
              <a:ext uri="{FF2B5EF4-FFF2-40B4-BE49-F238E27FC236}">
                <a16:creationId xmlns:a16="http://schemas.microsoft.com/office/drawing/2014/main" id="{1CE371B9-D038-F8DF-3629-2E30AC4A977E}"/>
              </a:ext>
            </a:extLst>
          </p:cNvPr>
          <p:cNvSpPr>
            <a:spLocks noGrp="1" noChangeArrowheads="1"/>
          </p:cNvSpPr>
          <p:nvPr>
            <p:ph type="subTitle" idx="1"/>
          </p:nvPr>
        </p:nvSpPr>
        <p:spPr/>
        <p:txBody>
          <a:bodyPr/>
          <a:lstStyle/>
          <a:p>
            <a:r>
              <a:rPr lang="en-US" dirty="0" err="1">
                <a:cs typeface="Arial"/>
              </a:rPr>
              <a:t>Osnovne</a:t>
            </a:r>
            <a:r>
              <a:rPr lang="en-US" dirty="0">
                <a:cs typeface="Arial"/>
              </a:rPr>
              <a:t> </a:t>
            </a:r>
            <a:r>
              <a:rPr lang="en-US" dirty="0" err="1">
                <a:cs typeface="Arial"/>
              </a:rPr>
              <a:t>logičke</a:t>
            </a:r>
            <a:r>
              <a:rPr lang="en-US" dirty="0">
                <a:cs typeface="Arial"/>
              </a:rPr>
              <a:t> </a:t>
            </a:r>
            <a:r>
              <a:rPr lang="en-US" dirty="0" err="1">
                <a:cs typeface="Arial"/>
              </a:rPr>
              <a:t>tvrdnje</a:t>
            </a:r>
            <a:endParaRPr lang="en-US" dirty="0" err="1"/>
          </a:p>
          <a:p>
            <a:endParaRPr lang="en-US" altLang="en-US" dirty="0">
              <a:cs typeface="Arial"/>
            </a:endParaRPr>
          </a:p>
        </p:txBody>
      </p:sp>
    </p:spTree>
  </p:cSld>
  <p:clrMapOvr>
    <a:masterClrMapping/>
  </p:clrMapOvr>
  <p:transition spd="med">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6</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r>
              <a:rPr lang="en-US" dirty="0" err="1"/>
              <a:t>Osnovne</a:t>
            </a:r>
            <a:r>
              <a:rPr lang="en-US" dirty="0"/>
              <a:t> </a:t>
            </a:r>
            <a:r>
              <a:rPr lang="en-US" dirty="0" err="1"/>
              <a:t>logičke</a:t>
            </a:r>
            <a:r>
              <a:rPr lang="en-US" dirty="0"/>
              <a:t> </a:t>
            </a:r>
            <a:r>
              <a:rPr lang="en-US" dirty="0" err="1"/>
              <a:t>tvrdnje</a:t>
            </a:r>
            <a:endParaRPr lang="en-US" dirty="0" err="1">
              <a:cs typeface="Arial"/>
            </a:endParaRPr>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a:xfrm>
            <a:off x="319088" y="918817"/>
            <a:ext cx="3888064" cy="3770658"/>
          </a:xfrm>
        </p:spPr>
        <p:txBody>
          <a:bodyPr/>
          <a:lstStyle/>
          <a:p>
            <a:r>
              <a:rPr lang="en-US" sz="1400" dirty="0" err="1">
                <a:ea typeface="+mn-lt"/>
                <a:cs typeface="+mn-lt"/>
              </a:rPr>
              <a:t>Osnovne</a:t>
            </a:r>
            <a:r>
              <a:rPr lang="en-US" sz="1400" dirty="0">
                <a:ea typeface="+mn-lt"/>
                <a:cs typeface="+mn-lt"/>
              </a:rPr>
              <a:t> </a:t>
            </a:r>
            <a:r>
              <a:rPr lang="en-US" sz="1400" dirty="0" err="1">
                <a:ea typeface="+mn-lt"/>
                <a:cs typeface="+mn-lt"/>
              </a:rPr>
              <a:t>logičke</a:t>
            </a:r>
            <a:r>
              <a:rPr lang="en-US" sz="1400" dirty="0">
                <a:ea typeface="+mn-lt"/>
                <a:cs typeface="+mn-lt"/>
              </a:rPr>
              <a:t> </a:t>
            </a:r>
            <a:r>
              <a:rPr lang="en-US" sz="1400" dirty="0" err="1">
                <a:ea typeface="+mn-lt"/>
                <a:cs typeface="+mn-lt"/>
              </a:rPr>
              <a:t>tvrdnje</a:t>
            </a:r>
            <a:r>
              <a:rPr lang="en-US" sz="1400" dirty="0">
                <a:ea typeface="+mn-lt"/>
                <a:cs typeface="+mn-lt"/>
              </a:rPr>
              <a:t> (</a:t>
            </a:r>
            <a:r>
              <a:rPr lang="en-US" sz="1400" i="1" dirty="0">
                <a:ea typeface="+mn-lt"/>
                <a:cs typeface="+mn-lt"/>
              </a:rPr>
              <a:t>Immediate assertions</a:t>
            </a:r>
            <a:r>
              <a:rPr lang="en-US" sz="1400" dirty="0">
                <a:ea typeface="+mn-lt"/>
                <a:cs typeface="+mn-lt"/>
              </a:rPr>
              <a:t>) </a:t>
            </a:r>
            <a:r>
              <a:rPr lang="en-US" sz="1400" dirty="0" err="1">
                <a:ea typeface="+mn-lt"/>
                <a:cs typeface="+mn-lt"/>
              </a:rPr>
              <a:t>su</a:t>
            </a:r>
            <a:r>
              <a:rPr lang="en-US" sz="1400" dirty="0">
                <a:ea typeface="+mn-lt"/>
                <a:cs typeface="+mn-lt"/>
              </a:rPr>
              <a:t> </a:t>
            </a:r>
            <a:r>
              <a:rPr lang="en-US" sz="1400" dirty="0" err="1">
                <a:ea typeface="+mn-lt"/>
                <a:cs typeface="+mn-lt"/>
              </a:rPr>
              <a:t>najjednostavnije</a:t>
            </a:r>
            <a:r>
              <a:rPr lang="en-US" sz="1400" dirty="0">
                <a:ea typeface="+mn-lt"/>
                <a:cs typeface="+mn-lt"/>
              </a:rPr>
              <a:t> </a:t>
            </a:r>
            <a:r>
              <a:rPr lang="en-US" sz="1400" dirty="0" err="1">
                <a:ea typeface="+mn-lt"/>
                <a:cs typeface="+mn-lt"/>
              </a:rPr>
              <a:t>tvrdnje</a:t>
            </a:r>
            <a:r>
              <a:rPr lang="en-US" sz="1400" dirty="0">
                <a:ea typeface="+mn-lt"/>
                <a:cs typeface="+mn-lt"/>
              </a:rPr>
              <a:t>, ne </a:t>
            </a:r>
            <a:r>
              <a:rPr lang="en-US" sz="1400" dirty="0" err="1">
                <a:ea typeface="+mn-lt"/>
                <a:cs typeface="+mn-lt"/>
              </a:rPr>
              <a:t>zavise</a:t>
            </a:r>
            <a:r>
              <a:rPr lang="en-US" sz="1400" dirty="0">
                <a:ea typeface="+mn-lt"/>
                <a:cs typeface="+mn-lt"/>
              </a:rPr>
              <a:t> od </a:t>
            </a:r>
            <a:r>
              <a:rPr lang="en-US" sz="1400" dirty="0" err="1">
                <a:ea typeface="+mn-lt"/>
                <a:cs typeface="+mn-lt"/>
              </a:rPr>
              <a:t>takta</a:t>
            </a:r>
            <a:r>
              <a:rPr lang="en-US" sz="1400" dirty="0">
                <a:ea typeface="+mn-lt"/>
                <a:cs typeface="+mn-lt"/>
              </a:rPr>
              <a:t> </a:t>
            </a:r>
            <a:r>
              <a:rPr lang="en-US" sz="1400" dirty="0" err="1">
                <a:ea typeface="+mn-lt"/>
                <a:cs typeface="+mn-lt"/>
              </a:rPr>
              <a:t>i</a:t>
            </a:r>
            <a:r>
              <a:rPr lang="en-US" sz="1400" dirty="0">
                <a:ea typeface="+mn-lt"/>
                <a:cs typeface="+mn-lt"/>
              </a:rPr>
              <a:t> prate </a:t>
            </a:r>
            <a:r>
              <a:rPr lang="en-US" sz="1400" dirty="0" err="1">
                <a:ea typeface="+mn-lt"/>
                <a:cs typeface="+mn-lt"/>
              </a:rPr>
              <a:t>tok</a:t>
            </a:r>
            <a:r>
              <a:rPr lang="en-US" sz="1400" dirty="0">
                <a:ea typeface="+mn-lt"/>
                <a:cs typeface="+mn-lt"/>
              </a:rPr>
              <a:t> </a:t>
            </a:r>
            <a:r>
              <a:rPr lang="en-US" sz="1400" dirty="0" err="1">
                <a:ea typeface="+mn-lt"/>
                <a:cs typeface="+mn-lt"/>
              </a:rPr>
              <a:t>simulacije</a:t>
            </a:r>
            <a:endParaRPr lang="en-US" dirty="0" err="1">
              <a:ea typeface="+mn-lt"/>
              <a:cs typeface="+mn-lt"/>
            </a:endParaRPr>
          </a:p>
          <a:p>
            <a:r>
              <a:rPr lang="en-US" sz="1400" dirty="0" err="1">
                <a:ea typeface="+mn-lt"/>
                <a:cs typeface="+mn-lt"/>
              </a:rPr>
              <a:t>Mogu</a:t>
            </a:r>
            <a:r>
              <a:rPr lang="en-US" sz="1400" dirty="0">
                <a:ea typeface="+mn-lt"/>
                <a:cs typeface="+mn-lt"/>
              </a:rPr>
              <a:t> se </a:t>
            </a:r>
            <a:r>
              <a:rPr lang="en-US" sz="1400" dirty="0" err="1">
                <a:ea typeface="+mn-lt"/>
                <a:cs typeface="+mn-lt"/>
              </a:rPr>
              <a:t>koristiti</a:t>
            </a:r>
            <a:r>
              <a:rPr lang="en-US" sz="1400" dirty="0">
                <a:ea typeface="+mn-lt"/>
                <a:cs typeface="+mn-lt"/>
              </a:rPr>
              <a:t> </a:t>
            </a:r>
            <a:r>
              <a:rPr lang="en-US" sz="1400" dirty="0" err="1">
                <a:ea typeface="+mn-lt"/>
                <a:cs typeface="+mn-lt"/>
              </a:rPr>
              <a:t>samo</a:t>
            </a:r>
            <a:r>
              <a:rPr lang="en-US" sz="1400" dirty="0">
                <a:ea typeface="+mn-lt"/>
                <a:cs typeface="+mn-lt"/>
              </a:rPr>
              <a:t> u </a:t>
            </a:r>
            <a:r>
              <a:rPr lang="en-US" sz="1400" dirty="0" err="1">
                <a:ea typeface="+mn-lt"/>
                <a:cs typeface="+mn-lt"/>
              </a:rPr>
              <a:t>proceduralnom</a:t>
            </a:r>
            <a:r>
              <a:rPr lang="en-US" sz="1400" dirty="0">
                <a:ea typeface="+mn-lt"/>
                <a:cs typeface="+mn-lt"/>
              </a:rPr>
              <a:t> </a:t>
            </a:r>
            <a:r>
              <a:rPr lang="en-US" sz="1400" dirty="0" err="1">
                <a:ea typeface="+mn-lt"/>
                <a:cs typeface="+mn-lt"/>
              </a:rPr>
              <a:t>kodu</a:t>
            </a:r>
            <a:endParaRPr lang="en-US" dirty="0" err="1"/>
          </a:p>
          <a:p>
            <a:r>
              <a:rPr lang="en-US" sz="1400" dirty="0">
                <a:ea typeface="+mn-lt"/>
                <a:cs typeface="+mn-lt"/>
              </a:rPr>
              <a:t>Primer: </a:t>
            </a:r>
            <a:r>
              <a:rPr lang="en-US" sz="1400" dirty="0" err="1">
                <a:ea typeface="+mn-lt"/>
                <a:cs typeface="+mn-lt"/>
              </a:rPr>
              <a:t>always_comb</a:t>
            </a:r>
            <a:r>
              <a:rPr lang="en-US" sz="1400" dirty="0">
                <a:ea typeface="+mn-lt"/>
                <a:cs typeface="+mn-lt"/>
              </a:rPr>
              <a:t> </a:t>
            </a:r>
            <a:r>
              <a:rPr lang="en-US" sz="1400" dirty="0" err="1">
                <a:ea typeface="+mn-lt"/>
                <a:cs typeface="+mn-lt"/>
              </a:rPr>
              <a:t>procedura</a:t>
            </a:r>
            <a:r>
              <a:rPr lang="en-US" sz="1400" dirty="0">
                <a:ea typeface="+mn-lt"/>
                <a:cs typeface="+mn-lt"/>
              </a:rPr>
              <a:t> se </a:t>
            </a:r>
            <a:r>
              <a:rPr lang="en-US" sz="1400" dirty="0" err="1">
                <a:ea typeface="+mn-lt"/>
                <a:cs typeface="+mn-lt"/>
              </a:rPr>
              <a:t>izvršava</a:t>
            </a:r>
            <a:r>
              <a:rPr lang="en-US" sz="1400" dirty="0">
                <a:ea typeface="+mn-lt"/>
                <a:cs typeface="+mn-lt"/>
              </a:rPr>
              <a:t> u </a:t>
            </a:r>
            <a:r>
              <a:rPr lang="en-US" sz="1400" dirty="0" err="1">
                <a:ea typeface="+mn-lt"/>
                <a:cs typeface="+mn-lt"/>
              </a:rPr>
              <a:t>vremenu</a:t>
            </a:r>
            <a:r>
              <a:rPr lang="en-US" sz="1400" dirty="0">
                <a:ea typeface="+mn-lt"/>
                <a:cs typeface="+mn-lt"/>
              </a:rPr>
              <a:t> 0, </a:t>
            </a:r>
            <a:r>
              <a:rPr lang="en-US" sz="1400" dirty="0" err="1">
                <a:ea typeface="+mn-lt"/>
                <a:cs typeface="+mn-lt"/>
              </a:rPr>
              <a:t>i</a:t>
            </a:r>
            <a:r>
              <a:rPr lang="en-US" sz="1400" dirty="0">
                <a:ea typeface="+mn-lt"/>
                <a:cs typeface="+mn-lt"/>
              </a:rPr>
              <a:t> </a:t>
            </a:r>
            <a:r>
              <a:rPr lang="en-US" sz="1400" dirty="0" err="1">
                <a:ea typeface="+mn-lt"/>
                <a:cs typeface="+mn-lt"/>
              </a:rPr>
              <a:t>tada</a:t>
            </a:r>
            <a:r>
              <a:rPr lang="en-US" sz="1400" dirty="0">
                <a:ea typeface="+mn-lt"/>
                <a:cs typeface="+mn-lt"/>
              </a:rPr>
              <a:t> </a:t>
            </a:r>
            <a:r>
              <a:rPr lang="en-US" sz="1400" dirty="0" err="1">
                <a:ea typeface="+mn-lt"/>
                <a:cs typeface="+mn-lt"/>
              </a:rPr>
              <a:t>su</a:t>
            </a:r>
            <a:r>
              <a:rPr lang="en-US" sz="1400" dirty="0">
                <a:ea typeface="+mn-lt"/>
                <a:cs typeface="+mn-lt"/>
              </a:rPr>
              <a:t> </a:t>
            </a:r>
            <a:r>
              <a:rPr lang="en-US" sz="1400" dirty="0" err="1">
                <a:ea typeface="+mn-lt"/>
                <a:cs typeface="+mn-lt"/>
              </a:rPr>
              <a:t>promenljive</a:t>
            </a:r>
            <a:r>
              <a:rPr lang="en-US" sz="1400" dirty="0">
                <a:ea typeface="+mn-lt"/>
                <a:cs typeface="+mn-lt"/>
              </a:rPr>
              <a:t> a </a:t>
            </a:r>
            <a:r>
              <a:rPr lang="en-US" sz="1400" dirty="0" err="1">
                <a:ea typeface="+mn-lt"/>
                <a:cs typeface="+mn-lt"/>
              </a:rPr>
              <a:t>i</a:t>
            </a:r>
            <a:r>
              <a:rPr lang="en-US" sz="1400" dirty="0">
                <a:ea typeface="+mn-lt"/>
                <a:cs typeface="+mn-lt"/>
              </a:rPr>
              <a:t> b 0, pa </a:t>
            </a:r>
            <a:r>
              <a:rPr lang="en-US" sz="1400" dirty="0" err="1">
                <a:ea typeface="+mn-lt"/>
                <a:cs typeface="+mn-lt"/>
              </a:rPr>
              <a:t>tvrdnja</a:t>
            </a:r>
            <a:r>
              <a:rPr lang="en-US" sz="1400" dirty="0">
                <a:ea typeface="+mn-lt"/>
                <a:cs typeface="+mn-lt"/>
              </a:rPr>
              <a:t> </a:t>
            </a:r>
            <a:r>
              <a:rPr lang="en-US" sz="1400" dirty="0" err="1">
                <a:ea typeface="+mn-lt"/>
                <a:cs typeface="+mn-lt"/>
              </a:rPr>
              <a:t>prolazi</a:t>
            </a:r>
            <a:r>
              <a:rPr lang="en-US" sz="1400" dirty="0">
                <a:ea typeface="+mn-lt"/>
                <a:cs typeface="+mn-lt"/>
              </a:rPr>
              <a:t> </a:t>
            </a:r>
            <a:r>
              <a:rPr lang="en-US" sz="1400" dirty="0" err="1">
                <a:ea typeface="+mn-lt"/>
                <a:cs typeface="+mn-lt"/>
              </a:rPr>
              <a:t>i</a:t>
            </a:r>
            <a:r>
              <a:rPr lang="en-US" sz="1400" dirty="0">
                <a:ea typeface="+mn-lt"/>
                <a:cs typeface="+mn-lt"/>
              </a:rPr>
              <a:t> </a:t>
            </a:r>
            <a:r>
              <a:rPr lang="en-US" sz="1400" dirty="0" err="1">
                <a:ea typeface="+mn-lt"/>
                <a:cs typeface="+mn-lt"/>
              </a:rPr>
              <a:t>povećava</a:t>
            </a:r>
            <a:r>
              <a:rPr lang="en-US" sz="1400" dirty="0">
                <a:ea typeface="+mn-lt"/>
                <a:cs typeface="+mn-lt"/>
              </a:rPr>
              <a:t> </a:t>
            </a:r>
            <a:r>
              <a:rPr lang="en-US" sz="1400" dirty="0" err="1">
                <a:ea typeface="+mn-lt"/>
                <a:cs typeface="+mn-lt"/>
              </a:rPr>
              <a:t>brojač</a:t>
            </a:r>
            <a:r>
              <a:rPr lang="en-US" sz="1400" dirty="0">
                <a:ea typeface="+mn-lt"/>
                <a:cs typeface="+mn-lt"/>
              </a:rPr>
              <a:t> </a:t>
            </a:r>
            <a:r>
              <a:rPr lang="en-US" sz="1400" dirty="0" err="1">
                <a:ea typeface="+mn-lt"/>
                <a:cs typeface="+mn-lt"/>
              </a:rPr>
              <a:t>uspeha</a:t>
            </a:r>
            <a:endParaRPr lang="en-US" dirty="0" err="1"/>
          </a:p>
          <a:p>
            <a:r>
              <a:rPr lang="en-US" sz="1400" dirty="0" err="1">
                <a:ea typeface="+mn-lt"/>
                <a:cs typeface="+mn-lt"/>
              </a:rPr>
              <a:t>Svaki</a:t>
            </a:r>
            <a:r>
              <a:rPr lang="en-US" sz="1400" dirty="0">
                <a:ea typeface="+mn-lt"/>
                <a:cs typeface="+mn-lt"/>
              </a:rPr>
              <a:t> put </a:t>
            </a:r>
            <a:r>
              <a:rPr lang="en-US" sz="1400" dirty="0" err="1">
                <a:ea typeface="+mn-lt"/>
                <a:cs typeface="+mn-lt"/>
              </a:rPr>
              <a:t>kada</a:t>
            </a:r>
            <a:r>
              <a:rPr lang="en-US" sz="1400" dirty="0">
                <a:ea typeface="+mn-lt"/>
                <a:cs typeface="+mn-lt"/>
              </a:rPr>
              <a:t> se </a:t>
            </a:r>
            <a:r>
              <a:rPr lang="en-US" sz="1400" dirty="0" err="1">
                <a:ea typeface="+mn-lt"/>
                <a:cs typeface="+mn-lt"/>
              </a:rPr>
              <a:t>promeni</a:t>
            </a:r>
            <a:r>
              <a:rPr lang="en-US" sz="1400" dirty="0">
                <a:ea typeface="+mn-lt"/>
                <a:cs typeface="+mn-lt"/>
              </a:rPr>
              <a:t> </a:t>
            </a:r>
            <a:r>
              <a:rPr lang="en-US" sz="1400" dirty="0" err="1">
                <a:ea typeface="+mn-lt"/>
                <a:cs typeface="+mn-lt"/>
              </a:rPr>
              <a:t>vrednost</a:t>
            </a:r>
            <a:r>
              <a:rPr lang="en-US" sz="1400" dirty="0">
                <a:ea typeface="+mn-lt"/>
                <a:cs typeface="+mn-lt"/>
              </a:rPr>
              <a:t> a </a:t>
            </a:r>
            <a:r>
              <a:rPr lang="en-US" sz="1400" dirty="0" err="1">
                <a:ea typeface="+mn-lt"/>
                <a:cs typeface="+mn-lt"/>
              </a:rPr>
              <a:t>ili</a:t>
            </a:r>
            <a:r>
              <a:rPr lang="en-US" sz="1400" dirty="0">
                <a:ea typeface="+mn-lt"/>
                <a:cs typeface="+mn-lt"/>
              </a:rPr>
              <a:t> b, </a:t>
            </a:r>
            <a:r>
              <a:rPr lang="en-US" sz="1400" dirty="0" err="1">
                <a:ea typeface="+mn-lt"/>
                <a:cs typeface="+mn-lt"/>
              </a:rPr>
              <a:t>tvrdnja</a:t>
            </a:r>
            <a:r>
              <a:rPr lang="en-US" sz="1400" dirty="0">
                <a:ea typeface="+mn-lt"/>
                <a:cs typeface="+mn-lt"/>
              </a:rPr>
              <a:t> se </a:t>
            </a:r>
            <a:r>
              <a:rPr lang="en-US" sz="1400" dirty="0" err="1">
                <a:ea typeface="+mn-lt"/>
                <a:cs typeface="+mn-lt"/>
              </a:rPr>
              <a:t>ponovo</a:t>
            </a:r>
            <a:r>
              <a:rPr lang="en-US" sz="1400" dirty="0">
                <a:ea typeface="+mn-lt"/>
                <a:cs typeface="+mn-lt"/>
              </a:rPr>
              <a:t> </a:t>
            </a:r>
            <a:r>
              <a:rPr lang="en-US" sz="1400" dirty="0" err="1">
                <a:ea typeface="+mn-lt"/>
                <a:cs typeface="+mn-lt"/>
              </a:rPr>
              <a:t>proverava</a:t>
            </a:r>
            <a:r>
              <a:rPr lang="en-US" sz="1400" dirty="0">
                <a:ea typeface="+mn-lt"/>
                <a:cs typeface="+mn-lt"/>
              </a:rPr>
              <a:t> </a:t>
            </a:r>
            <a:r>
              <a:rPr lang="en-US" sz="1400" dirty="0" err="1">
                <a:ea typeface="+mn-lt"/>
                <a:cs typeface="+mn-lt"/>
              </a:rPr>
              <a:t>i</a:t>
            </a:r>
            <a:r>
              <a:rPr lang="en-US" sz="1400" dirty="0">
                <a:ea typeface="+mn-lt"/>
                <a:cs typeface="+mn-lt"/>
              </a:rPr>
              <a:t> </a:t>
            </a:r>
            <a:r>
              <a:rPr lang="en-US" sz="1400" dirty="0" err="1">
                <a:ea typeface="+mn-lt"/>
                <a:cs typeface="+mn-lt"/>
              </a:rPr>
              <a:t>izvršava</a:t>
            </a:r>
            <a:r>
              <a:rPr lang="en-US" sz="1400" dirty="0">
                <a:ea typeface="+mn-lt"/>
                <a:cs typeface="+mn-lt"/>
              </a:rPr>
              <a:t> </a:t>
            </a:r>
            <a:r>
              <a:rPr lang="en-US" sz="1400" dirty="0" err="1">
                <a:ea typeface="+mn-lt"/>
                <a:cs typeface="+mn-lt"/>
              </a:rPr>
              <a:t>odgovarajuća</a:t>
            </a:r>
            <a:r>
              <a:rPr lang="en-US" sz="1400" dirty="0">
                <a:ea typeface="+mn-lt"/>
                <a:cs typeface="+mn-lt"/>
              </a:rPr>
              <a:t> </a:t>
            </a:r>
            <a:r>
              <a:rPr lang="en-US" sz="1400" dirty="0" err="1">
                <a:ea typeface="+mn-lt"/>
                <a:cs typeface="+mn-lt"/>
              </a:rPr>
              <a:t>akcija</a:t>
            </a:r>
            <a:r>
              <a:rPr lang="en-US" sz="1400" dirty="0">
                <a:ea typeface="+mn-lt"/>
                <a:cs typeface="+mn-lt"/>
              </a:rPr>
              <a:t> (</a:t>
            </a:r>
            <a:r>
              <a:rPr lang="en-US" sz="1400" dirty="0" err="1">
                <a:ea typeface="+mn-lt"/>
                <a:cs typeface="+mn-lt"/>
              </a:rPr>
              <a:t>uspeh</a:t>
            </a:r>
            <a:r>
              <a:rPr lang="en-US" sz="1400" dirty="0">
                <a:ea typeface="+mn-lt"/>
                <a:cs typeface="+mn-lt"/>
              </a:rPr>
              <a:t> </a:t>
            </a:r>
            <a:r>
              <a:rPr lang="en-US" sz="1400" dirty="0" err="1">
                <a:ea typeface="+mn-lt"/>
                <a:cs typeface="+mn-lt"/>
              </a:rPr>
              <a:t>ili</a:t>
            </a:r>
            <a:r>
              <a:rPr lang="en-US" sz="1400" dirty="0">
                <a:ea typeface="+mn-lt"/>
                <a:cs typeface="+mn-lt"/>
              </a:rPr>
              <a:t> </a:t>
            </a:r>
            <a:r>
              <a:rPr lang="en-US" sz="1400" dirty="0" err="1">
                <a:ea typeface="+mn-lt"/>
                <a:cs typeface="+mn-lt"/>
              </a:rPr>
              <a:t>neuspeh</a:t>
            </a:r>
            <a:r>
              <a:rPr lang="en-US" sz="1400" dirty="0">
                <a:ea typeface="+mn-lt"/>
                <a:cs typeface="+mn-lt"/>
              </a:rPr>
              <a:t>)</a:t>
            </a:r>
            <a:endParaRPr lang="en-US" dirty="0"/>
          </a:p>
          <a:p>
            <a:endParaRPr lang="en-US" sz="1400" dirty="0">
              <a:ea typeface="+mn-lt"/>
              <a:cs typeface="+mn-lt"/>
            </a:endParaRPr>
          </a:p>
          <a:p>
            <a:r>
              <a:rPr lang="en-US" sz="1400" dirty="0">
                <a:ea typeface="+mn-lt"/>
                <a:cs typeface="+mn-lt"/>
              </a:rPr>
              <a:t> U </a:t>
            </a:r>
            <a:r>
              <a:rPr lang="en-US" sz="1400" dirty="0" err="1">
                <a:ea typeface="+mn-lt"/>
                <a:cs typeface="+mn-lt"/>
              </a:rPr>
              <a:t>skladu</a:t>
            </a:r>
            <a:r>
              <a:rPr lang="en-US" sz="1400" dirty="0">
                <a:ea typeface="+mn-lt"/>
                <a:cs typeface="+mn-lt"/>
              </a:rPr>
              <a:t> </a:t>
            </a:r>
            <a:r>
              <a:rPr lang="en-US" sz="1400" dirty="0" err="1">
                <a:ea typeface="+mn-lt"/>
                <a:cs typeface="+mn-lt"/>
              </a:rPr>
              <a:t>sa</a:t>
            </a:r>
            <a:r>
              <a:rPr lang="en-US" sz="1400" dirty="0">
                <a:ea typeface="+mn-lt"/>
                <a:cs typeface="+mn-lt"/>
              </a:rPr>
              <a:t> </a:t>
            </a:r>
            <a:r>
              <a:rPr lang="en-US" sz="1400" dirty="0" err="1">
                <a:ea typeface="+mn-lt"/>
                <a:cs typeface="+mn-lt"/>
              </a:rPr>
              <a:t>tim</a:t>
            </a:r>
            <a:r>
              <a:rPr lang="en-US" sz="1400" dirty="0">
                <a:ea typeface="+mn-lt"/>
                <a:cs typeface="+mn-lt"/>
              </a:rPr>
              <a:t>, </a:t>
            </a:r>
            <a:r>
              <a:rPr lang="en-US" sz="1400" dirty="0" err="1">
                <a:ea typeface="+mn-lt"/>
                <a:cs typeface="+mn-lt"/>
              </a:rPr>
              <a:t>tvrdnja</a:t>
            </a:r>
            <a:r>
              <a:rPr lang="en-US" sz="1400" dirty="0">
                <a:ea typeface="+mn-lt"/>
                <a:cs typeface="+mn-lt"/>
              </a:rPr>
              <a:t> </a:t>
            </a:r>
            <a:r>
              <a:rPr lang="en-US" sz="1400" dirty="0" err="1">
                <a:ea typeface="+mn-lt"/>
                <a:cs typeface="+mn-lt"/>
              </a:rPr>
              <a:t>prolazi</a:t>
            </a:r>
            <a:r>
              <a:rPr lang="en-US" sz="1400" dirty="0">
                <a:ea typeface="+mn-lt"/>
                <a:cs typeface="+mn-lt"/>
              </a:rPr>
              <a:t> u </a:t>
            </a:r>
            <a:r>
              <a:rPr lang="en-US" sz="1400" dirty="0" err="1">
                <a:ea typeface="+mn-lt"/>
                <a:cs typeface="+mn-lt"/>
              </a:rPr>
              <a:t>simulacionim</a:t>
            </a:r>
            <a:r>
              <a:rPr lang="en-US" sz="1400" dirty="0">
                <a:ea typeface="+mn-lt"/>
                <a:cs typeface="+mn-lt"/>
              </a:rPr>
              <a:t> </a:t>
            </a:r>
            <a:r>
              <a:rPr lang="en-US" sz="1400" dirty="0" err="1">
                <a:ea typeface="+mn-lt"/>
                <a:cs typeface="+mn-lt"/>
              </a:rPr>
              <a:t>trenucima</a:t>
            </a:r>
            <a:r>
              <a:rPr lang="en-US" sz="1400" dirty="0">
                <a:ea typeface="+mn-lt"/>
                <a:cs typeface="+mn-lt"/>
              </a:rPr>
              <a:t> 50, 150 I 190, </a:t>
            </a:r>
            <a:r>
              <a:rPr lang="en-US" sz="1400" dirty="0" err="1">
                <a:ea typeface="+mn-lt"/>
                <a:cs typeface="+mn-lt"/>
              </a:rPr>
              <a:t>dok</a:t>
            </a:r>
            <a:r>
              <a:rPr lang="en-US" sz="1400" dirty="0">
                <a:ea typeface="+mn-lt"/>
                <a:cs typeface="+mn-lt"/>
              </a:rPr>
              <a:t> </a:t>
            </a:r>
            <a:r>
              <a:rPr lang="en-US" sz="1400" dirty="0" err="1">
                <a:ea typeface="+mn-lt"/>
                <a:cs typeface="+mn-lt"/>
              </a:rPr>
              <a:t>će</a:t>
            </a:r>
            <a:r>
              <a:rPr lang="en-US" sz="1400" dirty="0">
                <a:ea typeface="+mn-lt"/>
                <a:cs typeface="+mn-lt"/>
              </a:rPr>
              <a:t> </a:t>
            </a:r>
            <a:r>
              <a:rPr lang="en-US" sz="1400" dirty="0" err="1">
                <a:ea typeface="+mn-lt"/>
                <a:cs typeface="+mn-lt"/>
              </a:rPr>
              <a:t>biti</a:t>
            </a:r>
            <a:r>
              <a:rPr lang="en-US" sz="1400" dirty="0">
                <a:ea typeface="+mn-lt"/>
                <a:cs typeface="+mn-lt"/>
              </a:rPr>
              <a:t> </a:t>
            </a:r>
            <a:r>
              <a:rPr lang="en-US" sz="1400" dirty="0" err="1">
                <a:ea typeface="+mn-lt"/>
                <a:cs typeface="+mn-lt"/>
              </a:rPr>
              <a:t>neuspešna</a:t>
            </a:r>
            <a:r>
              <a:rPr lang="en-US" sz="1400" dirty="0">
                <a:ea typeface="+mn-lt"/>
                <a:cs typeface="+mn-lt"/>
              </a:rPr>
              <a:t> u </a:t>
            </a:r>
            <a:r>
              <a:rPr lang="en-US" sz="1400" dirty="0" err="1">
                <a:ea typeface="+mn-lt"/>
                <a:cs typeface="+mn-lt"/>
              </a:rPr>
              <a:t>trenutku</a:t>
            </a:r>
            <a:r>
              <a:rPr lang="en-US" sz="1400" dirty="0">
                <a:ea typeface="+mn-lt"/>
                <a:cs typeface="+mn-lt"/>
              </a:rPr>
              <a:t> </a:t>
            </a:r>
            <a:r>
              <a:rPr lang="en-US" sz="1400" dirty="0">
                <a:cs typeface="Arial"/>
              </a:rPr>
              <a:t>90</a:t>
            </a:r>
            <a:endParaRPr lang="en-US" dirty="0"/>
          </a:p>
          <a:p>
            <a:endParaRPr lang="en-US" sz="1400" dirty="0">
              <a:cs typeface="Arial"/>
            </a:endParaRPr>
          </a:p>
        </p:txBody>
      </p:sp>
      <p:pic>
        <p:nvPicPr>
          <p:cNvPr id="6" name="Content Placeholder 5" descr="A white background with black text&#10;&#10;Description automatically generated">
            <a:extLst>
              <a:ext uri="{FF2B5EF4-FFF2-40B4-BE49-F238E27FC236}">
                <a16:creationId xmlns:a16="http://schemas.microsoft.com/office/drawing/2014/main" id="{ADF8BA0E-C895-9CAC-464E-93472130A0F5}"/>
              </a:ext>
            </a:extLst>
          </p:cNvPr>
          <p:cNvPicPr>
            <a:picLocks noGrp="1" noChangeAspect="1"/>
          </p:cNvPicPr>
          <p:nvPr>
            <p:ph sz="half" idx="2"/>
          </p:nvPr>
        </p:nvPicPr>
        <p:blipFill>
          <a:blip r:embed="rId3"/>
          <a:stretch>
            <a:fillRect/>
          </a:stretch>
        </p:blipFill>
        <p:spPr>
          <a:xfrm>
            <a:off x="4447899" y="1715838"/>
            <a:ext cx="4694237" cy="1657571"/>
          </a:xfrm>
        </p:spPr>
      </p:pic>
      <p:pic>
        <p:nvPicPr>
          <p:cNvPr id="7" name="Picture 6" descr="A black line with numbers&#10;&#10;Description automatically generated">
            <a:extLst>
              <a:ext uri="{FF2B5EF4-FFF2-40B4-BE49-F238E27FC236}">
                <a16:creationId xmlns:a16="http://schemas.microsoft.com/office/drawing/2014/main" id="{29333119-F262-A3EA-64A1-611C225765EC}"/>
              </a:ext>
            </a:extLst>
          </p:cNvPr>
          <p:cNvPicPr>
            <a:picLocks noChangeAspect="1"/>
          </p:cNvPicPr>
          <p:nvPr/>
        </p:nvPicPr>
        <p:blipFill>
          <a:blip r:embed="rId4"/>
          <a:stretch>
            <a:fillRect/>
          </a:stretch>
        </p:blipFill>
        <p:spPr>
          <a:xfrm>
            <a:off x="4450521" y="3426130"/>
            <a:ext cx="4693479" cy="1076958"/>
          </a:xfrm>
          <a:prstGeom prst="rect">
            <a:avLst/>
          </a:prstGeom>
        </p:spPr>
      </p:pic>
    </p:spTree>
    <p:extLst>
      <p:ext uri="{BB962C8B-B14F-4D97-AF65-F5344CB8AC3E}">
        <p14:creationId xmlns:p14="http://schemas.microsoft.com/office/powerpoint/2010/main" val="3481402996"/>
      </p:ext>
    </p:extLst>
  </p:cSld>
  <p:clrMapOvr>
    <a:masterClrMapping/>
  </p:clrMapOvr>
  <p:transition spd="med">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7</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r>
              <a:rPr lang="en-US" dirty="0" err="1"/>
              <a:t>Konkurentne</a:t>
            </a:r>
            <a:r>
              <a:rPr lang="en-US" dirty="0"/>
              <a:t> </a:t>
            </a:r>
            <a:r>
              <a:rPr lang="en-US" dirty="0" err="1"/>
              <a:t>tvrdnje</a:t>
            </a:r>
            <a:r>
              <a:rPr lang="en-US" dirty="0"/>
              <a:t> (Concurrent assertions)</a:t>
            </a:r>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a:xfrm>
            <a:off x="319088" y="877813"/>
            <a:ext cx="8521570" cy="3811662"/>
          </a:xfrm>
        </p:spPr>
        <p:txBody>
          <a:bodyPr/>
          <a:lstStyle/>
          <a:p>
            <a:r>
              <a:rPr lang="en-US" sz="1400" dirty="0" err="1">
                <a:ea typeface="+mn-lt"/>
                <a:cs typeface="+mn-lt"/>
              </a:rPr>
              <a:t>Konkurentne</a:t>
            </a:r>
            <a:r>
              <a:rPr lang="en-US" sz="1400" dirty="0">
                <a:ea typeface="+mn-lt"/>
                <a:cs typeface="+mn-lt"/>
              </a:rPr>
              <a:t> </a:t>
            </a:r>
            <a:r>
              <a:rPr lang="en-US" sz="1400" dirty="0" err="1">
                <a:ea typeface="+mn-lt"/>
                <a:cs typeface="+mn-lt"/>
              </a:rPr>
              <a:t>tvrdnje</a:t>
            </a:r>
            <a:r>
              <a:rPr lang="en-US" sz="1400" dirty="0">
                <a:ea typeface="+mn-lt"/>
                <a:cs typeface="+mn-lt"/>
              </a:rPr>
              <a:t> </a:t>
            </a:r>
            <a:r>
              <a:rPr lang="en-US" sz="1400" dirty="0" err="1">
                <a:ea typeface="+mn-lt"/>
                <a:cs typeface="+mn-lt"/>
              </a:rPr>
              <a:t>su</a:t>
            </a:r>
            <a:r>
              <a:rPr lang="en-US" sz="1400" dirty="0">
                <a:ea typeface="+mn-lt"/>
                <a:cs typeface="+mn-lt"/>
              </a:rPr>
              <a:t> </a:t>
            </a:r>
            <a:r>
              <a:rPr lang="en-US" sz="1400" dirty="0" err="1">
                <a:ea typeface="+mn-lt"/>
                <a:cs typeface="+mn-lt"/>
              </a:rPr>
              <a:t>taktovane</a:t>
            </a:r>
            <a:r>
              <a:rPr lang="en-US" sz="1400" dirty="0">
                <a:ea typeface="+mn-lt"/>
                <a:cs typeface="+mn-lt"/>
              </a:rPr>
              <a:t> </a:t>
            </a:r>
            <a:r>
              <a:rPr lang="en-US" sz="1400" dirty="0" err="1">
                <a:ea typeface="+mn-lt"/>
                <a:cs typeface="+mn-lt"/>
              </a:rPr>
              <a:t>i</a:t>
            </a:r>
            <a:r>
              <a:rPr lang="en-US" sz="1400" dirty="0">
                <a:ea typeface="+mn-lt"/>
                <a:cs typeface="+mn-lt"/>
              </a:rPr>
              <a:t> </a:t>
            </a:r>
            <a:r>
              <a:rPr lang="en-US" sz="1400" dirty="0" err="1">
                <a:ea typeface="+mn-lt"/>
                <a:cs typeface="+mn-lt"/>
              </a:rPr>
              <a:t>imaju</a:t>
            </a:r>
            <a:r>
              <a:rPr lang="en-US" sz="1400" dirty="0">
                <a:ea typeface="+mn-lt"/>
                <a:cs typeface="+mn-lt"/>
              </a:rPr>
              <a:t> </a:t>
            </a:r>
            <a:r>
              <a:rPr lang="en-US" sz="1400" dirty="0" err="1">
                <a:ea typeface="+mn-lt"/>
                <a:cs typeface="+mn-lt"/>
              </a:rPr>
              <a:t>opštu</a:t>
            </a:r>
            <a:r>
              <a:rPr lang="en-US" sz="1400" dirty="0">
                <a:ea typeface="+mn-lt"/>
                <a:cs typeface="+mn-lt"/>
              </a:rPr>
              <a:t> </a:t>
            </a:r>
            <a:r>
              <a:rPr lang="en-US" sz="1400" dirty="0" err="1">
                <a:ea typeface="+mn-lt"/>
                <a:cs typeface="+mn-lt"/>
              </a:rPr>
              <a:t>strukturu</a:t>
            </a:r>
            <a:r>
              <a:rPr lang="en-US" sz="1400" dirty="0">
                <a:ea typeface="+mn-lt"/>
                <a:cs typeface="+mn-lt"/>
              </a:rPr>
              <a:t> </a:t>
            </a:r>
          </a:p>
          <a:p>
            <a:pPr marL="0" indent="0">
              <a:buNone/>
            </a:pPr>
            <a:r>
              <a:rPr lang="en-US" sz="1400" b="1" dirty="0" err="1">
                <a:ea typeface="+mn-lt"/>
                <a:cs typeface="+mn-lt"/>
              </a:rPr>
              <a:t>concurrent_assertion_body</a:t>
            </a:r>
            <a:r>
              <a:rPr lang="en-US" sz="1400" b="1" dirty="0">
                <a:ea typeface="+mn-lt"/>
                <a:cs typeface="+mn-lt"/>
              </a:rPr>
              <a:t> ::= [</a:t>
            </a:r>
            <a:r>
              <a:rPr lang="en-US" sz="1400" b="1" dirty="0" err="1">
                <a:ea typeface="+mn-lt"/>
                <a:cs typeface="+mn-lt"/>
              </a:rPr>
              <a:t>clocking_event</a:t>
            </a:r>
            <a:r>
              <a:rPr lang="en-US" sz="1400" b="1" dirty="0">
                <a:ea typeface="+mn-lt"/>
                <a:cs typeface="+mn-lt"/>
              </a:rPr>
              <a:t>] [ disable </a:t>
            </a:r>
            <a:r>
              <a:rPr lang="en-US" sz="1400" b="1" dirty="0" err="1">
                <a:ea typeface="+mn-lt"/>
                <a:cs typeface="+mn-lt"/>
              </a:rPr>
              <a:t>iff</a:t>
            </a:r>
            <a:r>
              <a:rPr lang="en-US" sz="1400" b="1" dirty="0">
                <a:ea typeface="+mn-lt"/>
                <a:cs typeface="+mn-lt"/>
              </a:rPr>
              <a:t> (</a:t>
            </a:r>
            <a:r>
              <a:rPr lang="en-US" sz="1400" b="1" dirty="0" err="1">
                <a:ea typeface="+mn-lt"/>
                <a:cs typeface="+mn-lt"/>
              </a:rPr>
              <a:t>rst</a:t>
            </a:r>
            <a:r>
              <a:rPr lang="en-US" sz="1400" b="1" dirty="0">
                <a:ea typeface="+mn-lt"/>
                <a:cs typeface="+mn-lt"/>
              </a:rPr>
              <a:t>)] property</a:t>
            </a:r>
          </a:p>
          <a:p>
            <a:pPr marL="0" indent="0">
              <a:buNone/>
            </a:pPr>
            <a:endParaRPr lang="en-US" sz="1400" b="1" dirty="0">
              <a:cs typeface="Arial"/>
            </a:endParaRPr>
          </a:p>
          <a:p>
            <a:r>
              <a:rPr lang="en-US" sz="1400">
                <a:cs typeface="Arial"/>
              </a:rPr>
              <a:t>Primer: </a:t>
            </a:r>
          </a:p>
          <a:p>
            <a:pPr marL="0" indent="0">
              <a:buNone/>
            </a:pPr>
            <a:r>
              <a:rPr lang="en-US" sz="1400" b="1" dirty="0">
                <a:ea typeface="+mn-lt"/>
                <a:cs typeface="+mn-lt"/>
              </a:rPr>
              <a:t>a1: assert property (@(posedge </a:t>
            </a:r>
            <a:r>
              <a:rPr lang="en-US" sz="1400" b="1" dirty="0" err="1">
                <a:ea typeface="+mn-lt"/>
                <a:cs typeface="+mn-lt"/>
              </a:rPr>
              <a:t>clk</a:t>
            </a:r>
            <a:r>
              <a:rPr lang="en-US" sz="1400" b="1" dirty="0">
                <a:ea typeface="+mn-lt"/>
                <a:cs typeface="+mn-lt"/>
              </a:rPr>
              <a:t>) disable </a:t>
            </a:r>
            <a:r>
              <a:rPr lang="en-US" sz="1400" b="1" dirty="0" err="1">
                <a:ea typeface="+mn-lt"/>
                <a:cs typeface="+mn-lt"/>
              </a:rPr>
              <a:t>iff</a:t>
            </a:r>
            <a:r>
              <a:rPr lang="en-US" sz="1400" b="1" dirty="0">
                <a:ea typeface="+mn-lt"/>
                <a:cs typeface="+mn-lt"/>
              </a:rPr>
              <a:t> (</a:t>
            </a:r>
            <a:r>
              <a:rPr lang="en-US" sz="1400" b="1" dirty="0" err="1">
                <a:ea typeface="+mn-lt"/>
                <a:cs typeface="+mn-lt"/>
              </a:rPr>
              <a:t>rst</a:t>
            </a:r>
            <a:r>
              <a:rPr lang="en-US" sz="1400" b="1" dirty="0">
                <a:ea typeface="+mn-lt"/>
                <a:cs typeface="+mn-lt"/>
              </a:rPr>
              <a:t>) a |-&gt; </a:t>
            </a:r>
            <a:r>
              <a:rPr lang="en-US" sz="1400" b="1" dirty="0" err="1">
                <a:ea typeface="+mn-lt"/>
                <a:cs typeface="+mn-lt"/>
              </a:rPr>
              <a:t>nexttime</a:t>
            </a:r>
            <a:r>
              <a:rPr lang="en-US" sz="1400" b="1" dirty="0">
                <a:ea typeface="+mn-lt"/>
                <a:cs typeface="+mn-lt"/>
              </a:rPr>
              <a:t>[2] b);</a:t>
            </a:r>
          </a:p>
          <a:p>
            <a:endParaRPr lang="en-US" sz="1400" dirty="0">
              <a:cs typeface="Arial"/>
            </a:endParaRPr>
          </a:p>
          <a:p>
            <a:r>
              <a:rPr lang="en-US" sz="1400" dirty="0" err="1">
                <a:cs typeface="Arial"/>
              </a:rPr>
              <a:t>clocking_event</a:t>
            </a:r>
            <a:r>
              <a:rPr lang="en-US" sz="1400" dirty="0">
                <a:cs typeface="Arial"/>
              </a:rPr>
              <a:t> je </a:t>
            </a:r>
            <a:r>
              <a:rPr lang="en-US" sz="1400" b="1" dirty="0" err="1">
                <a:cs typeface="Arial"/>
              </a:rPr>
              <a:t>posedge</a:t>
            </a:r>
            <a:r>
              <a:rPr lang="en-US" sz="1400" b="1" dirty="0">
                <a:cs typeface="Arial"/>
              </a:rPr>
              <a:t> </a:t>
            </a:r>
            <a:r>
              <a:rPr lang="en-US" sz="1400" b="1" dirty="0" err="1">
                <a:cs typeface="Arial"/>
              </a:rPr>
              <a:t>clk</a:t>
            </a:r>
            <a:r>
              <a:rPr lang="en-US" sz="1400" dirty="0">
                <a:cs typeface="Arial"/>
              </a:rPr>
              <a:t>, </a:t>
            </a:r>
            <a:r>
              <a:rPr lang="en-US" sz="1400" dirty="0" err="1">
                <a:cs typeface="Arial"/>
              </a:rPr>
              <a:t>uslov</a:t>
            </a:r>
            <a:r>
              <a:rPr lang="en-US" sz="1400" dirty="0">
                <a:cs typeface="Arial"/>
              </a:rPr>
              <a:t> za </a:t>
            </a:r>
            <a:r>
              <a:rPr lang="en-US" sz="1400" dirty="0" err="1">
                <a:cs typeface="Arial"/>
              </a:rPr>
              <a:t>deaktivaciju</a:t>
            </a:r>
            <a:r>
              <a:rPr lang="en-US" sz="1400" dirty="0">
                <a:cs typeface="Arial"/>
              </a:rPr>
              <a:t>  </a:t>
            </a:r>
            <a:r>
              <a:rPr lang="en-US" sz="1400" b="1" dirty="0" err="1">
                <a:cs typeface="Arial"/>
              </a:rPr>
              <a:t>rst</a:t>
            </a:r>
            <a:r>
              <a:rPr lang="en-US" sz="1400" dirty="0">
                <a:cs typeface="Arial"/>
              </a:rPr>
              <a:t>, </a:t>
            </a:r>
            <a:r>
              <a:rPr lang="en-US" sz="1400" dirty="0" err="1">
                <a:cs typeface="Arial"/>
              </a:rPr>
              <a:t>dok</a:t>
            </a:r>
            <a:r>
              <a:rPr lang="en-US" sz="1400" dirty="0">
                <a:cs typeface="Arial"/>
              </a:rPr>
              <a:t> je </a:t>
            </a:r>
            <a:r>
              <a:rPr lang="en-US" sz="1400" dirty="0" err="1">
                <a:cs typeface="Arial"/>
              </a:rPr>
              <a:t>svojstvo</a:t>
            </a:r>
            <a:r>
              <a:rPr lang="en-US" sz="1400" dirty="0">
                <a:cs typeface="Arial"/>
              </a:rPr>
              <a:t> (</a:t>
            </a:r>
            <a:r>
              <a:rPr lang="en-US" sz="1400" i="1" dirty="0">
                <a:cs typeface="Arial"/>
              </a:rPr>
              <a:t>property</a:t>
            </a:r>
            <a:r>
              <a:rPr lang="en-US" sz="1400" dirty="0">
                <a:cs typeface="Arial"/>
              </a:rPr>
              <a:t>) </a:t>
            </a:r>
            <a:r>
              <a:rPr lang="en-US" sz="1400" dirty="0" err="1">
                <a:cs typeface="Arial"/>
              </a:rPr>
              <a:t>tvrdnje</a:t>
            </a:r>
            <a:r>
              <a:rPr lang="en-US" sz="1400" dirty="0">
                <a:cs typeface="Arial"/>
              </a:rPr>
              <a:t> </a:t>
            </a:r>
            <a:r>
              <a:rPr lang="en-US" sz="1400" b="1" dirty="0">
                <a:ea typeface="+mn-lt"/>
                <a:cs typeface="+mn-lt"/>
              </a:rPr>
              <a:t>a |-&gt; </a:t>
            </a:r>
            <a:r>
              <a:rPr lang="en-US" sz="1400" b="1" dirty="0" err="1">
                <a:ea typeface="+mn-lt"/>
                <a:cs typeface="+mn-lt"/>
              </a:rPr>
              <a:t>nexttime</a:t>
            </a:r>
            <a:r>
              <a:rPr lang="en-US" sz="1400" b="1" dirty="0">
                <a:ea typeface="+mn-lt"/>
                <a:cs typeface="+mn-lt"/>
              </a:rPr>
              <a:t>[2] b</a:t>
            </a:r>
            <a:endParaRPr lang="en-US"/>
          </a:p>
          <a:p>
            <a:endParaRPr lang="en-US" sz="1400" dirty="0">
              <a:cs typeface="Arial"/>
            </a:endParaRPr>
          </a:p>
          <a:p>
            <a:r>
              <a:rPr lang="en-US" sz="1400" dirty="0" err="1">
                <a:cs typeface="Arial"/>
              </a:rPr>
              <a:t>Mogu</a:t>
            </a:r>
            <a:r>
              <a:rPr lang="en-US" sz="1400" dirty="0">
                <a:cs typeface="Arial"/>
              </a:rPr>
              <a:t> se </a:t>
            </a:r>
            <a:r>
              <a:rPr lang="en-US" sz="1400" dirty="0" err="1">
                <a:cs typeface="Arial"/>
              </a:rPr>
              <a:t>koristiti</a:t>
            </a:r>
            <a:r>
              <a:rPr lang="en-US" sz="1400" dirty="0">
                <a:cs typeface="Arial"/>
              </a:rPr>
              <a:t> u:</a:t>
            </a:r>
            <a:endParaRPr lang="en-US" dirty="0">
              <a:cs typeface="Arial"/>
            </a:endParaRPr>
          </a:p>
          <a:p>
            <a:pPr lvl="1" indent="-188595">
              <a:buFont typeface="Courier New" panose="05000000000000000000" pitchFamily="2" charset="2"/>
              <a:buChar char="o"/>
            </a:pPr>
            <a:r>
              <a:rPr lang="en-US" sz="1200" dirty="0">
                <a:ea typeface="+mn-lt"/>
                <a:cs typeface="+mn-lt"/>
              </a:rPr>
              <a:t>U always procedurama</a:t>
            </a:r>
          </a:p>
          <a:p>
            <a:pPr lvl="1" indent="-188595">
              <a:buFont typeface="Courier New" panose="05000000000000000000" pitchFamily="2" charset="2"/>
              <a:buChar char="o"/>
            </a:pPr>
            <a:r>
              <a:rPr lang="en-US" sz="1200" dirty="0">
                <a:ea typeface="+mn-lt"/>
                <a:cs typeface="+mn-lt"/>
              </a:rPr>
              <a:t>U initial procedurama</a:t>
            </a:r>
          </a:p>
          <a:p>
            <a:pPr lvl="1" indent="-188595">
              <a:buFont typeface="Courier New" panose="05000000000000000000" pitchFamily="2" charset="2"/>
              <a:buChar char="o"/>
            </a:pPr>
            <a:r>
              <a:rPr lang="en-US" sz="1200" dirty="0">
                <a:ea typeface="+mn-lt"/>
                <a:cs typeface="+mn-lt"/>
              </a:rPr>
              <a:t>samostalno (static)—van svake procedure</a:t>
            </a:r>
            <a:endParaRPr lang="en-US" sz="1200" dirty="0">
              <a:cs typeface="Arial"/>
            </a:endParaRPr>
          </a:p>
          <a:p>
            <a:pPr marL="0" indent="0">
              <a:buNone/>
            </a:pPr>
            <a:endParaRPr lang="en-US" sz="1400" dirty="0">
              <a:cs typeface="Arial"/>
            </a:endParaRPr>
          </a:p>
          <a:p>
            <a:endParaRPr lang="en-US" sz="1400" dirty="0">
              <a:cs typeface="Arial"/>
            </a:endParaRPr>
          </a:p>
          <a:p>
            <a:pPr marL="0" indent="0">
              <a:buNone/>
            </a:pPr>
            <a:endParaRPr lang="en-US" sz="1400">
              <a:cs typeface="Arial"/>
            </a:endParaRPr>
          </a:p>
        </p:txBody>
      </p:sp>
    </p:spTree>
    <p:extLst>
      <p:ext uri="{BB962C8B-B14F-4D97-AF65-F5344CB8AC3E}">
        <p14:creationId xmlns:p14="http://schemas.microsoft.com/office/powerpoint/2010/main" val="1075501202"/>
      </p:ext>
    </p:extLst>
  </p:cSld>
  <p:clrMapOvr>
    <a:masterClrMapping/>
  </p:clrMapOvr>
  <p:transition spd="med">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8</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r>
              <a:rPr lang="en-US" dirty="0" err="1"/>
              <a:t>Konkurentne</a:t>
            </a:r>
            <a:r>
              <a:rPr lang="en-US" dirty="0"/>
              <a:t> </a:t>
            </a:r>
            <a:r>
              <a:rPr lang="en-US" dirty="0" err="1"/>
              <a:t>tvrdnje</a:t>
            </a:r>
            <a:endParaRPr lang="en-US" dirty="0" err="1">
              <a:cs typeface="Arial"/>
            </a:endParaRPr>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a:xfrm>
            <a:off x="319088" y="918817"/>
            <a:ext cx="8060568" cy="3770658"/>
          </a:xfrm>
        </p:spPr>
        <p:txBody>
          <a:bodyPr/>
          <a:lstStyle/>
          <a:p>
            <a:r>
              <a:rPr lang="en-US" sz="1400" i="1" dirty="0">
                <a:ea typeface="+mn-lt"/>
                <a:cs typeface="+mn-lt"/>
              </a:rPr>
              <a:t>Initial </a:t>
            </a:r>
            <a:r>
              <a:rPr lang="en-US" sz="1400" dirty="0" err="1">
                <a:ea typeface="+mn-lt"/>
                <a:cs typeface="+mn-lt"/>
              </a:rPr>
              <a:t>procedura</a:t>
            </a:r>
            <a:r>
              <a:rPr lang="en-US" sz="1400" dirty="0">
                <a:ea typeface="+mn-lt"/>
                <a:cs typeface="+mn-lt"/>
              </a:rPr>
              <a:t> </a:t>
            </a:r>
            <a:r>
              <a:rPr lang="en-US" sz="1400" dirty="0" err="1">
                <a:ea typeface="+mn-lt"/>
                <a:cs typeface="+mn-lt"/>
              </a:rPr>
              <a:t>proverava</a:t>
            </a:r>
            <a:r>
              <a:rPr lang="en-US" sz="1400" dirty="0">
                <a:ea typeface="+mn-lt"/>
                <a:cs typeface="+mn-lt"/>
              </a:rPr>
              <a:t> </a:t>
            </a:r>
            <a:r>
              <a:rPr lang="en-US" sz="1400" dirty="0" err="1">
                <a:ea typeface="+mn-lt"/>
                <a:cs typeface="+mn-lt"/>
              </a:rPr>
              <a:t>tvrdnju</a:t>
            </a:r>
            <a:r>
              <a:rPr lang="en-US" sz="1400" dirty="0">
                <a:ea typeface="+mn-lt"/>
                <a:cs typeface="+mn-lt"/>
              </a:rPr>
              <a:t> </a:t>
            </a:r>
            <a:r>
              <a:rPr lang="en-US" sz="1400" dirty="0" err="1">
                <a:ea typeface="+mn-lt"/>
                <a:cs typeface="+mn-lt"/>
              </a:rPr>
              <a:t>samo</a:t>
            </a:r>
            <a:r>
              <a:rPr lang="en-US" sz="1400" dirty="0">
                <a:ea typeface="+mn-lt"/>
                <a:cs typeface="+mn-lt"/>
              </a:rPr>
              <a:t> </a:t>
            </a:r>
            <a:r>
              <a:rPr lang="en-US" sz="1400" dirty="0" err="1">
                <a:ea typeface="+mn-lt"/>
                <a:cs typeface="+mn-lt"/>
              </a:rPr>
              <a:t>jednom</a:t>
            </a:r>
            <a:r>
              <a:rPr lang="en-US" sz="1400" dirty="0">
                <a:ea typeface="+mn-lt"/>
                <a:cs typeface="+mn-lt"/>
              </a:rPr>
              <a:t>, </a:t>
            </a:r>
            <a:r>
              <a:rPr lang="en-US" sz="1400" dirty="0" err="1">
                <a:ea typeface="+mn-lt"/>
                <a:cs typeface="+mn-lt"/>
              </a:rPr>
              <a:t>npr</a:t>
            </a:r>
            <a:r>
              <a:rPr lang="en-US" sz="1400" dirty="0">
                <a:ea typeface="+mn-lt"/>
                <a:cs typeface="+mn-lt"/>
              </a:rPr>
              <a:t>. da je signal </a:t>
            </a:r>
            <a:r>
              <a:rPr lang="en-US" sz="1400" b="1" dirty="0">
                <a:ea typeface="+mn-lt"/>
                <a:cs typeface="+mn-lt"/>
              </a:rPr>
              <a:t>ready </a:t>
            </a:r>
            <a:r>
              <a:rPr lang="en-US" sz="1400" dirty="0" err="1">
                <a:ea typeface="+mn-lt"/>
                <a:cs typeface="+mn-lt"/>
              </a:rPr>
              <a:t>nizak</a:t>
            </a:r>
            <a:r>
              <a:rPr lang="en-US" sz="1400" dirty="0">
                <a:ea typeface="+mn-lt"/>
                <a:cs typeface="+mn-lt"/>
              </a:rPr>
              <a:t> </a:t>
            </a:r>
            <a:r>
              <a:rPr lang="en-US" sz="1400" dirty="0" err="1">
                <a:ea typeface="+mn-lt"/>
                <a:cs typeface="+mn-lt"/>
              </a:rPr>
              <a:t>na</a:t>
            </a:r>
            <a:r>
              <a:rPr lang="en-US" sz="1400" dirty="0">
                <a:ea typeface="+mn-lt"/>
                <a:cs typeface="+mn-lt"/>
              </a:rPr>
              <a:t> </a:t>
            </a:r>
            <a:r>
              <a:rPr lang="en-US" sz="1400" dirty="0" err="1">
                <a:ea typeface="+mn-lt"/>
                <a:cs typeface="+mn-lt"/>
              </a:rPr>
              <a:t>prvom</a:t>
            </a:r>
            <a:r>
              <a:rPr lang="en-US" sz="1400" dirty="0">
                <a:ea typeface="+mn-lt"/>
                <a:cs typeface="+mn-lt"/>
              </a:rPr>
              <a:t> </a:t>
            </a:r>
            <a:r>
              <a:rPr lang="en-US" sz="1400" dirty="0" err="1">
                <a:ea typeface="+mn-lt"/>
                <a:cs typeface="+mn-lt"/>
              </a:rPr>
              <a:t>taktu</a:t>
            </a:r>
          </a:p>
          <a:p>
            <a:endParaRPr lang="en-US" sz="1400" dirty="0">
              <a:ea typeface="+mn-lt"/>
              <a:cs typeface="+mn-lt"/>
            </a:endParaRPr>
          </a:p>
          <a:p>
            <a:r>
              <a:rPr lang="en-US" sz="1400" dirty="0">
                <a:ea typeface="+mn-lt"/>
                <a:cs typeface="+mn-lt"/>
              </a:rPr>
              <a:t>U </a:t>
            </a:r>
            <a:r>
              <a:rPr lang="en-US" sz="1400" dirty="0" err="1">
                <a:ea typeface="+mn-lt"/>
                <a:cs typeface="+mn-lt"/>
              </a:rPr>
              <a:t>ostalim</a:t>
            </a:r>
            <a:r>
              <a:rPr lang="en-US" sz="1400" dirty="0">
                <a:ea typeface="+mn-lt"/>
                <a:cs typeface="+mn-lt"/>
              </a:rPr>
              <a:t> </a:t>
            </a:r>
            <a:r>
              <a:rPr lang="en-US" sz="1400" dirty="0" err="1">
                <a:ea typeface="+mn-lt"/>
                <a:cs typeface="+mn-lt"/>
              </a:rPr>
              <a:t>slučajevima</a:t>
            </a:r>
            <a:r>
              <a:rPr lang="en-US" sz="1400" dirty="0">
                <a:ea typeface="+mn-lt"/>
                <a:cs typeface="+mn-lt"/>
              </a:rPr>
              <a:t> </a:t>
            </a:r>
            <a:r>
              <a:rPr lang="en-US" sz="1400" dirty="0" err="1">
                <a:ea typeface="+mn-lt"/>
                <a:cs typeface="+mn-lt"/>
              </a:rPr>
              <a:t>tvrdnje</a:t>
            </a:r>
            <a:r>
              <a:rPr lang="en-US" sz="1400" dirty="0">
                <a:ea typeface="+mn-lt"/>
                <a:cs typeface="+mn-lt"/>
              </a:rPr>
              <a:t> se prate </a:t>
            </a:r>
            <a:r>
              <a:rPr lang="en-US" sz="1400" dirty="0" err="1">
                <a:ea typeface="+mn-lt"/>
                <a:cs typeface="+mn-lt"/>
              </a:rPr>
              <a:t>konkurentno</a:t>
            </a:r>
            <a:r>
              <a:rPr lang="en-US" sz="1400" dirty="0">
                <a:ea typeface="+mn-lt"/>
                <a:cs typeface="+mn-lt"/>
              </a:rPr>
              <a:t>, </a:t>
            </a:r>
            <a:r>
              <a:rPr lang="en-US" sz="1400" dirty="0" err="1">
                <a:ea typeface="+mn-lt"/>
                <a:cs typeface="+mn-lt"/>
              </a:rPr>
              <a:t>na</a:t>
            </a:r>
            <a:r>
              <a:rPr lang="en-US" sz="1400" dirty="0">
                <a:ea typeface="+mn-lt"/>
                <a:cs typeface="+mn-lt"/>
              </a:rPr>
              <a:t> </a:t>
            </a:r>
            <a:r>
              <a:rPr lang="en-US" sz="1400" dirty="0" err="1">
                <a:ea typeface="+mn-lt"/>
                <a:cs typeface="+mn-lt"/>
              </a:rPr>
              <a:t>svakom</a:t>
            </a:r>
            <a:r>
              <a:rPr lang="en-US" sz="1400" dirty="0">
                <a:ea typeface="+mn-lt"/>
                <a:cs typeface="+mn-lt"/>
              </a:rPr>
              <a:t> </a:t>
            </a:r>
            <a:r>
              <a:rPr lang="en-US" sz="1400" dirty="0" err="1">
                <a:ea typeface="+mn-lt"/>
                <a:cs typeface="+mn-lt"/>
              </a:rPr>
              <a:t>taktu</a:t>
            </a:r>
            <a:endParaRPr lang="en-US">
              <a:ea typeface="+mn-lt"/>
              <a:cs typeface="+mn-lt"/>
            </a:endParaRPr>
          </a:p>
          <a:p>
            <a:endParaRPr lang="en-US" sz="1400" dirty="0">
              <a:ea typeface="+mn-lt"/>
              <a:cs typeface="+mn-lt"/>
            </a:endParaRPr>
          </a:p>
          <a:p>
            <a:r>
              <a:rPr lang="en-US" sz="1400" dirty="0">
                <a:ea typeface="+mn-lt"/>
                <a:cs typeface="+mn-lt"/>
              </a:rPr>
              <a:t>Primer: </a:t>
            </a:r>
            <a:r>
              <a:rPr lang="en-US" sz="1400" dirty="0" err="1">
                <a:ea typeface="+mn-lt"/>
                <a:cs typeface="+mn-lt"/>
              </a:rPr>
              <a:t>tvrdnja</a:t>
            </a:r>
            <a:r>
              <a:rPr lang="en-US" sz="1400" dirty="0">
                <a:ea typeface="+mn-lt"/>
                <a:cs typeface="+mn-lt"/>
              </a:rPr>
              <a:t> a3 </a:t>
            </a:r>
            <a:r>
              <a:rPr lang="en-US" sz="1400" dirty="0" err="1">
                <a:ea typeface="+mn-lt"/>
                <a:cs typeface="+mn-lt"/>
              </a:rPr>
              <a:t>proverava</a:t>
            </a:r>
            <a:r>
              <a:rPr lang="en-US" sz="1400" dirty="0">
                <a:ea typeface="+mn-lt"/>
                <a:cs typeface="+mn-lt"/>
              </a:rPr>
              <a:t> da je signal ok </a:t>
            </a:r>
            <a:r>
              <a:rPr lang="en-US" sz="1400" dirty="0" err="1">
                <a:ea typeface="+mn-lt"/>
                <a:cs typeface="+mn-lt"/>
              </a:rPr>
              <a:t>visok</a:t>
            </a:r>
            <a:r>
              <a:rPr lang="en-US" sz="1400" dirty="0">
                <a:ea typeface="+mn-lt"/>
                <a:cs typeface="+mn-lt"/>
              </a:rPr>
              <a:t> </a:t>
            </a:r>
            <a:r>
              <a:rPr lang="en-US" sz="1400" dirty="0" err="1">
                <a:ea typeface="+mn-lt"/>
                <a:cs typeface="+mn-lt"/>
              </a:rPr>
              <a:t>na</a:t>
            </a:r>
            <a:r>
              <a:rPr lang="en-US" sz="1400" dirty="0">
                <a:ea typeface="+mn-lt"/>
                <a:cs typeface="+mn-lt"/>
              </a:rPr>
              <a:t> </a:t>
            </a:r>
            <a:r>
              <a:rPr lang="en-US" sz="1400" dirty="0" err="1">
                <a:ea typeface="+mn-lt"/>
                <a:cs typeface="+mn-lt"/>
              </a:rPr>
              <a:t>svakom</a:t>
            </a:r>
            <a:r>
              <a:rPr lang="en-US" sz="1400" dirty="0">
                <a:ea typeface="+mn-lt"/>
                <a:cs typeface="+mn-lt"/>
              </a:rPr>
              <a:t> </a:t>
            </a:r>
            <a:r>
              <a:rPr lang="en-US" sz="1400" dirty="0" err="1">
                <a:ea typeface="+mn-lt"/>
                <a:cs typeface="+mn-lt"/>
              </a:rPr>
              <a:t>taktu</a:t>
            </a:r>
            <a:endParaRPr lang="en-US" dirty="0" err="1"/>
          </a:p>
          <a:p>
            <a:endParaRPr lang="en-US" sz="1400" dirty="0">
              <a:ea typeface="+mn-lt"/>
              <a:cs typeface="+mn-lt"/>
            </a:endParaRPr>
          </a:p>
          <a:p>
            <a:r>
              <a:rPr lang="en-US" sz="1400" dirty="0" err="1">
                <a:ea typeface="+mn-lt"/>
                <a:cs typeface="+mn-lt"/>
              </a:rPr>
              <a:t>Takve</a:t>
            </a:r>
            <a:r>
              <a:rPr lang="en-US" sz="1400" dirty="0">
                <a:ea typeface="+mn-lt"/>
                <a:cs typeface="+mn-lt"/>
              </a:rPr>
              <a:t> </a:t>
            </a:r>
            <a:r>
              <a:rPr lang="en-US" sz="1400" dirty="0" err="1">
                <a:ea typeface="+mn-lt"/>
                <a:cs typeface="+mn-lt"/>
              </a:rPr>
              <a:t>tvrdnje</a:t>
            </a:r>
            <a:r>
              <a:rPr lang="en-US" sz="1400" dirty="0">
                <a:ea typeface="+mn-lt"/>
                <a:cs typeface="+mn-lt"/>
              </a:rPr>
              <a:t> </a:t>
            </a:r>
            <a:r>
              <a:rPr lang="en-US" sz="1400" dirty="0" err="1">
                <a:ea typeface="+mn-lt"/>
                <a:cs typeface="+mn-lt"/>
              </a:rPr>
              <a:t>mogu</a:t>
            </a:r>
            <a:r>
              <a:rPr lang="en-US" sz="1400" dirty="0">
                <a:ea typeface="+mn-lt"/>
                <a:cs typeface="+mn-lt"/>
              </a:rPr>
              <a:t> </a:t>
            </a:r>
            <a:r>
              <a:rPr lang="en-US" sz="1400" dirty="0" err="1">
                <a:ea typeface="+mn-lt"/>
                <a:cs typeface="+mn-lt"/>
              </a:rPr>
              <a:t>biti</a:t>
            </a:r>
            <a:r>
              <a:rPr lang="en-US" sz="1400" dirty="0">
                <a:ea typeface="+mn-lt"/>
                <a:cs typeface="+mn-lt"/>
              </a:rPr>
              <a:t> </a:t>
            </a:r>
            <a:r>
              <a:rPr lang="en-US" sz="1400" dirty="0" err="1">
                <a:ea typeface="+mn-lt"/>
                <a:cs typeface="+mn-lt"/>
              </a:rPr>
              <a:t>smeštene</a:t>
            </a:r>
            <a:r>
              <a:rPr lang="en-US" sz="1400" dirty="0">
                <a:ea typeface="+mn-lt"/>
                <a:cs typeface="+mn-lt"/>
              </a:rPr>
              <a:t> u always </a:t>
            </a:r>
            <a:r>
              <a:rPr lang="en-US" sz="1400" dirty="0" err="1">
                <a:ea typeface="+mn-lt"/>
                <a:cs typeface="+mn-lt"/>
              </a:rPr>
              <a:t>proceduru</a:t>
            </a:r>
            <a:endParaRPr lang="en-US" dirty="0" err="1"/>
          </a:p>
          <a:p>
            <a:endParaRPr lang="en-US" sz="1400" dirty="0">
              <a:cs typeface="Arial"/>
            </a:endParaRPr>
          </a:p>
        </p:txBody>
      </p:sp>
      <p:pic>
        <p:nvPicPr>
          <p:cNvPr id="5" name="Content Placeholder 4">
            <a:extLst>
              <a:ext uri="{FF2B5EF4-FFF2-40B4-BE49-F238E27FC236}">
                <a16:creationId xmlns:a16="http://schemas.microsoft.com/office/drawing/2014/main" id="{40FC55D5-CC30-B228-E104-AF5BF5BAFB3D}"/>
              </a:ext>
            </a:extLst>
          </p:cNvPr>
          <p:cNvPicPr>
            <a:picLocks noGrp="1" noChangeAspect="1"/>
          </p:cNvPicPr>
          <p:nvPr>
            <p:ph sz="half" idx="2"/>
          </p:nvPr>
        </p:nvPicPr>
        <p:blipFill>
          <a:blip r:embed="rId3"/>
          <a:stretch>
            <a:fillRect/>
          </a:stretch>
        </p:blipFill>
        <p:spPr>
          <a:xfrm>
            <a:off x="318187" y="4227064"/>
            <a:ext cx="4186238" cy="309051"/>
          </a:xfrm>
        </p:spPr>
      </p:pic>
      <p:pic>
        <p:nvPicPr>
          <p:cNvPr id="8" name="Picture 7" descr="A close up of words&#10;&#10;Description automatically generated">
            <a:extLst>
              <a:ext uri="{FF2B5EF4-FFF2-40B4-BE49-F238E27FC236}">
                <a16:creationId xmlns:a16="http://schemas.microsoft.com/office/drawing/2014/main" id="{3C4EC217-11F6-B88E-C366-82F92B8B4B0D}"/>
              </a:ext>
            </a:extLst>
          </p:cNvPr>
          <p:cNvPicPr>
            <a:picLocks noChangeAspect="1"/>
          </p:cNvPicPr>
          <p:nvPr/>
        </p:nvPicPr>
        <p:blipFill>
          <a:blip r:embed="rId4"/>
          <a:stretch>
            <a:fillRect/>
          </a:stretch>
        </p:blipFill>
        <p:spPr>
          <a:xfrm>
            <a:off x="322673" y="4688817"/>
            <a:ext cx="4358447" cy="1176683"/>
          </a:xfrm>
          <a:prstGeom prst="rect">
            <a:avLst/>
          </a:prstGeom>
        </p:spPr>
      </p:pic>
      <p:pic>
        <p:nvPicPr>
          <p:cNvPr id="2" name="Picture 1">
            <a:extLst>
              <a:ext uri="{FF2B5EF4-FFF2-40B4-BE49-F238E27FC236}">
                <a16:creationId xmlns:a16="http://schemas.microsoft.com/office/drawing/2014/main" id="{0818466D-BE93-AB8E-4D98-5424C7ED6991}"/>
              </a:ext>
            </a:extLst>
          </p:cNvPr>
          <p:cNvPicPr>
            <a:picLocks noChangeAspect="1"/>
          </p:cNvPicPr>
          <p:nvPr/>
        </p:nvPicPr>
        <p:blipFill>
          <a:blip r:embed="rId5"/>
          <a:stretch>
            <a:fillRect/>
          </a:stretch>
        </p:blipFill>
        <p:spPr>
          <a:xfrm>
            <a:off x="319216" y="3427966"/>
            <a:ext cx="7305675" cy="457200"/>
          </a:xfrm>
          <a:prstGeom prst="rect">
            <a:avLst/>
          </a:prstGeom>
        </p:spPr>
      </p:pic>
    </p:spTree>
    <p:extLst>
      <p:ext uri="{BB962C8B-B14F-4D97-AF65-F5344CB8AC3E}">
        <p14:creationId xmlns:p14="http://schemas.microsoft.com/office/powerpoint/2010/main" val="864805181"/>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6A7048F-D30B-FA67-CC2A-A66178F08F9B}"/>
              </a:ext>
            </a:extLst>
          </p:cNvPr>
          <p:cNvSpPr>
            <a:spLocks noGrp="1" noChangeArrowheads="1"/>
          </p:cNvSpPr>
          <p:nvPr>
            <p:ph type="ctrTitle"/>
          </p:nvPr>
        </p:nvSpPr>
        <p:spPr/>
        <p:txBody>
          <a:bodyPr/>
          <a:lstStyle/>
          <a:p>
            <a:pPr eaLnBrk="1" hangingPunct="1"/>
            <a:r>
              <a:rPr lang="en-US" altLang="en-US" dirty="0">
                <a:cs typeface="Arial"/>
              </a:rPr>
              <a:t>System Verilog Assertions</a:t>
            </a:r>
          </a:p>
        </p:txBody>
      </p:sp>
      <p:sp>
        <p:nvSpPr>
          <p:cNvPr id="5123" name="Rectangle 4">
            <a:extLst>
              <a:ext uri="{FF2B5EF4-FFF2-40B4-BE49-F238E27FC236}">
                <a16:creationId xmlns:a16="http://schemas.microsoft.com/office/drawing/2014/main" id="{1CE371B9-D038-F8DF-3629-2E30AC4A977E}"/>
              </a:ext>
            </a:extLst>
          </p:cNvPr>
          <p:cNvSpPr>
            <a:spLocks noGrp="1" noChangeArrowheads="1"/>
          </p:cNvSpPr>
          <p:nvPr>
            <p:ph type="subTitle" idx="1"/>
          </p:nvPr>
        </p:nvSpPr>
        <p:spPr/>
        <p:txBody>
          <a:bodyPr/>
          <a:lstStyle/>
          <a:p>
            <a:r>
              <a:rPr lang="en-US" dirty="0" err="1">
                <a:cs typeface="Arial"/>
              </a:rPr>
              <a:t>Osnovna</a:t>
            </a:r>
            <a:r>
              <a:rPr lang="en-US" dirty="0">
                <a:cs typeface="Arial"/>
              </a:rPr>
              <a:t> </a:t>
            </a:r>
            <a:r>
              <a:rPr lang="en-US" dirty="0" err="1">
                <a:cs typeface="Arial"/>
              </a:rPr>
              <a:t>svojstva</a:t>
            </a:r>
            <a:endParaRPr lang="en-US" dirty="0" err="1"/>
          </a:p>
          <a:p>
            <a:endParaRPr lang="en-US" altLang="en-US" dirty="0">
              <a:cs typeface="Arial"/>
            </a:endParaRPr>
          </a:p>
        </p:txBody>
      </p:sp>
    </p:spTree>
    <p:extLst>
      <p:ext uri="{BB962C8B-B14F-4D97-AF65-F5344CB8AC3E}">
        <p14:creationId xmlns:p14="http://schemas.microsoft.com/office/powerpoint/2010/main" val="3806530601"/>
      </p:ext>
    </p:extLst>
  </p:cSld>
  <p:clrMapOvr>
    <a:masterClrMapping/>
  </p:clrMapOvr>
  <p:transition spd="med">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10</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r>
              <a:rPr lang="en-US" altLang="en-US" dirty="0" err="1"/>
              <a:t>Osnovna</a:t>
            </a:r>
            <a:r>
              <a:rPr lang="en-US" altLang="en-US" dirty="0"/>
              <a:t> </a:t>
            </a:r>
            <a:r>
              <a:rPr lang="en-US" altLang="en-US" dirty="0" err="1"/>
              <a:t>svojstva</a:t>
            </a:r>
            <a:endParaRPr lang="en-US" dirty="0" err="1"/>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a:xfrm>
            <a:off x="319088" y="918817"/>
            <a:ext cx="3888064" cy="3770658"/>
          </a:xfrm>
        </p:spPr>
        <p:txBody>
          <a:bodyPr/>
          <a:lstStyle/>
          <a:p>
            <a:r>
              <a:rPr lang="en-US" sz="1800" dirty="0" err="1">
                <a:ea typeface="+mn-lt"/>
                <a:cs typeface="+mn-lt"/>
              </a:rPr>
              <a:t>Svojstva</a:t>
            </a:r>
            <a:r>
              <a:rPr lang="en-US" sz="1800" dirty="0">
                <a:ea typeface="+mn-lt"/>
                <a:cs typeface="+mn-lt"/>
              </a:rPr>
              <a:t> </a:t>
            </a:r>
            <a:r>
              <a:rPr lang="en-US" sz="1800" dirty="0" err="1">
                <a:ea typeface="+mn-lt"/>
                <a:cs typeface="+mn-lt"/>
              </a:rPr>
              <a:t>imaju</a:t>
            </a:r>
            <a:r>
              <a:rPr lang="en-US" sz="1800" dirty="0">
                <a:ea typeface="+mn-lt"/>
                <a:cs typeface="+mn-lt"/>
              </a:rPr>
              <a:t> </a:t>
            </a:r>
            <a:r>
              <a:rPr lang="en-US" sz="1800" dirty="0" err="1">
                <a:ea typeface="+mn-lt"/>
                <a:cs typeface="+mn-lt"/>
              </a:rPr>
              <a:t>centralnu</a:t>
            </a:r>
            <a:r>
              <a:rPr lang="en-US" sz="1800" dirty="0">
                <a:ea typeface="+mn-lt"/>
                <a:cs typeface="+mn-lt"/>
              </a:rPr>
              <a:t> </a:t>
            </a:r>
            <a:r>
              <a:rPr lang="en-US" sz="1800" dirty="0" err="1">
                <a:ea typeface="+mn-lt"/>
                <a:cs typeface="+mn-lt"/>
              </a:rPr>
              <a:t>ulogu</a:t>
            </a:r>
            <a:r>
              <a:rPr lang="en-US" sz="1800" dirty="0">
                <a:ea typeface="+mn-lt"/>
                <a:cs typeface="+mn-lt"/>
              </a:rPr>
              <a:t> u SVA </a:t>
            </a:r>
            <a:r>
              <a:rPr lang="en-US" sz="1800" dirty="0" err="1">
                <a:ea typeface="+mn-lt"/>
                <a:cs typeface="+mn-lt"/>
              </a:rPr>
              <a:t>jer</a:t>
            </a:r>
            <a:r>
              <a:rPr lang="en-US" sz="1800" dirty="0">
                <a:ea typeface="+mn-lt"/>
                <a:cs typeface="+mn-lt"/>
              </a:rPr>
              <a:t> </a:t>
            </a:r>
            <a:r>
              <a:rPr lang="en-US" sz="1800" dirty="0" err="1">
                <a:ea typeface="+mn-lt"/>
                <a:cs typeface="+mn-lt"/>
              </a:rPr>
              <a:t>čine</a:t>
            </a:r>
            <a:r>
              <a:rPr lang="en-US" sz="1800" dirty="0">
                <a:ea typeface="+mn-lt"/>
                <a:cs typeface="+mn-lt"/>
              </a:rPr>
              <a:t> </a:t>
            </a:r>
            <a:r>
              <a:rPr lang="en-US" sz="1800" dirty="0" err="1">
                <a:ea typeface="+mn-lt"/>
                <a:cs typeface="+mn-lt"/>
              </a:rPr>
              <a:t>jezgro</a:t>
            </a:r>
            <a:r>
              <a:rPr lang="en-US" sz="1800" dirty="0">
                <a:ea typeface="+mn-lt"/>
                <a:cs typeface="+mn-lt"/>
              </a:rPr>
              <a:t> </a:t>
            </a:r>
            <a:r>
              <a:rPr lang="en-US" sz="1800" dirty="0" err="1">
                <a:ea typeface="+mn-lt"/>
                <a:cs typeface="+mn-lt"/>
              </a:rPr>
              <a:t>konkurentnih</a:t>
            </a:r>
            <a:r>
              <a:rPr lang="en-US" sz="1800" dirty="0">
                <a:ea typeface="+mn-lt"/>
                <a:cs typeface="+mn-lt"/>
              </a:rPr>
              <a:t> </a:t>
            </a:r>
            <a:r>
              <a:rPr lang="en-US" sz="1800" dirty="0" err="1">
                <a:ea typeface="+mn-lt"/>
                <a:cs typeface="+mn-lt"/>
              </a:rPr>
              <a:t>tvrdnji</a:t>
            </a:r>
            <a:endParaRPr lang="en-US" dirty="0" err="1"/>
          </a:p>
          <a:p>
            <a:r>
              <a:rPr lang="en-US" sz="1800" dirty="0" err="1">
                <a:ea typeface="+mn-lt"/>
                <a:cs typeface="+mn-lt"/>
              </a:rPr>
              <a:t>Svojstvo</a:t>
            </a:r>
            <a:r>
              <a:rPr lang="en-US" sz="1800" dirty="0">
                <a:ea typeface="+mn-lt"/>
                <a:cs typeface="+mn-lt"/>
              </a:rPr>
              <a:t> je </a:t>
            </a:r>
            <a:r>
              <a:rPr lang="en-US" sz="1800" dirty="0" err="1">
                <a:ea typeface="+mn-lt"/>
                <a:cs typeface="+mn-lt"/>
              </a:rPr>
              <a:t>vremenska</a:t>
            </a:r>
            <a:r>
              <a:rPr lang="en-US" sz="1800" dirty="0">
                <a:ea typeface="+mn-lt"/>
                <a:cs typeface="+mn-lt"/>
              </a:rPr>
              <a:t> formula </a:t>
            </a:r>
            <a:r>
              <a:rPr lang="en-US" sz="1800" dirty="0" err="1">
                <a:ea typeface="+mn-lt"/>
                <a:cs typeface="+mn-lt"/>
              </a:rPr>
              <a:t>koja</a:t>
            </a:r>
            <a:r>
              <a:rPr lang="en-US" sz="1800" dirty="0">
                <a:ea typeface="+mn-lt"/>
                <a:cs typeface="+mn-lt"/>
              </a:rPr>
              <a:t> </a:t>
            </a:r>
            <a:r>
              <a:rPr lang="en-US" sz="1800" dirty="0" err="1">
                <a:ea typeface="+mn-lt"/>
                <a:cs typeface="+mn-lt"/>
              </a:rPr>
              <a:t>može</a:t>
            </a:r>
            <a:r>
              <a:rPr lang="en-US" sz="1800" dirty="0">
                <a:ea typeface="+mn-lt"/>
                <a:cs typeface="+mn-lt"/>
              </a:rPr>
              <a:t> </a:t>
            </a:r>
            <a:r>
              <a:rPr lang="en-US" sz="1800" dirty="0" err="1">
                <a:ea typeface="+mn-lt"/>
                <a:cs typeface="+mn-lt"/>
              </a:rPr>
              <a:t>biti</a:t>
            </a:r>
            <a:r>
              <a:rPr lang="en-US" sz="1800" dirty="0">
                <a:ea typeface="+mn-lt"/>
                <a:cs typeface="+mn-lt"/>
              </a:rPr>
              <a:t> </a:t>
            </a:r>
            <a:r>
              <a:rPr lang="en-US" sz="1800" dirty="0" err="1">
                <a:ea typeface="+mn-lt"/>
                <a:cs typeface="+mn-lt"/>
              </a:rPr>
              <a:t>tačna</a:t>
            </a:r>
            <a:r>
              <a:rPr lang="en-US" sz="1800" dirty="0">
                <a:ea typeface="+mn-lt"/>
                <a:cs typeface="+mn-lt"/>
              </a:rPr>
              <a:t> </a:t>
            </a:r>
            <a:r>
              <a:rPr lang="en-US" sz="1800" dirty="0" err="1">
                <a:ea typeface="+mn-lt"/>
                <a:cs typeface="+mn-lt"/>
              </a:rPr>
              <a:t>ili</a:t>
            </a:r>
            <a:r>
              <a:rPr lang="en-US" sz="1800" dirty="0">
                <a:ea typeface="+mn-lt"/>
                <a:cs typeface="+mn-lt"/>
              </a:rPr>
              <a:t> </a:t>
            </a:r>
            <a:r>
              <a:rPr lang="en-US" sz="1800" dirty="0" err="1">
                <a:ea typeface="+mn-lt"/>
                <a:cs typeface="+mn-lt"/>
              </a:rPr>
              <a:t>netačna</a:t>
            </a:r>
            <a:r>
              <a:rPr lang="en-US" sz="1800" dirty="0">
                <a:ea typeface="+mn-lt"/>
                <a:cs typeface="+mn-lt"/>
              </a:rPr>
              <a:t> </a:t>
            </a:r>
            <a:r>
              <a:rPr lang="en-US" sz="1800" dirty="0" err="1">
                <a:ea typeface="+mn-lt"/>
                <a:cs typeface="+mn-lt"/>
              </a:rPr>
              <a:t>na</a:t>
            </a:r>
            <a:r>
              <a:rPr lang="en-US" sz="1800" dirty="0">
                <a:ea typeface="+mn-lt"/>
                <a:cs typeface="+mn-lt"/>
              </a:rPr>
              <a:t> </a:t>
            </a:r>
            <a:r>
              <a:rPr lang="en-US" sz="1800" dirty="0" err="1">
                <a:ea typeface="+mn-lt"/>
                <a:cs typeface="+mn-lt"/>
              </a:rPr>
              <a:t>datom</a:t>
            </a:r>
            <a:r>
              <a:rPr lang="en-US" sz="1800" dirty="0">
                <a:ea typeface="+mn-lt"/>
                <a:cs typeface="+mn-lt"/>
              </a:rPr>
              <a:t> </a:t>
            </a:r>
            <a:r>
              <a:rPr lang="en-US" sz="1800" dirty="0" err="1">
                <a:ea typeface="+mn-lt"/>
                <a:cs typeface="+mn-lt"/>
              </a:rPr>
              <a:t>tragu</a:t>
            </a:r>
            <a:r>
              <a:rPr lang="en-US" sz="1800" dirty="0">
                <a:ea typeface="+mn-lt"/>
                <a:cs typeface="+mn-lt"/>
              </a:rPr>
              <a:t> (</a:t>
            </a:r>
            <a:r>
              <a:rPr lang="en-US" sz="1800" i="1" dirty="0">
                <a:ea typeface="+mn-lt"/>
                <a:cs typeface="+mn-lt"/>
              </a:rPr>
              <a:t>trace</a:t>
            </a:r>
            <a:r>
              <a:rPr lang="en-US" sz="1800" dirty="0">
                <a:ea typeface="+mn-lt"/>
                <a:cs typeface="+mn-lt"/>
              </a:rPr>
              <a:t>)</a:t>
            </a:r>
            <a:endParaRPr lang="en-US" dirty="0"/>
          </a:p>
          <a:p>
            <a:r>
              <a:rPr lang="en-US" sz="1800" dirty="0" err="1">
                <a:ea typeface="+mn-lt"/>
                <a:cs typeface="+mn-lt"/>
              </a:rPr>
              <a:t>Operatori</a:t>
            </a:r>
            <a:r>
              <a:rPr lang="en-US" sz="1800" dirty="0">
                <a:ea typeface="+mn-lt"/>
                <a:cs typeface="+mn-lt"/>
              </a:rPr>
              <a:t> </a:t>
            </a:r>
            <a:r>
              <a:rPr lang="en-US" sz="1800" dirty="0" err="1">
                <a:ea typeface="+mn-lt"/>
                <a:cs typeface="+mn-lt"/>
              </a:rPr>
              <a:t>svojstava</a:t>
            </a:r>
            <a:r>
              <a:rPr lang="en-US" sz="1800" dirty="0">
                <a:ea typeface="+mn-lt"/>
                <a:cs typeface="+mn-lt"/>
              </a:rPr>
              <a:t> </a:t>
            </a:r>
            <a:r>
              <a:rPr lang="en-US" sz="1800" dirty="0" err="1">
                <a:ea typeface="+mn-lt"/>
                <a:cs typeface="+mn-lt"/>
              </a:rPr>
              <a:t>opisani</a:t>
            </a:r>
            <a:r>
              <a:rPr lang="en-US" sz="1800" dirty="0">
                <a:ea typeface="+mn-lt"/>
                <a:cs typeface="+mn-lt"/>
              </a:rPr>
              <a:t> </a:t>
            </a:r>
            <a:r>
              <a:rPr lang="en-US" sz="1800" dirty="0" err="1">
                <a:ea typeface="+mn-lt"/>
                <a:cs typeface="+mn-lt"/>
              </a:rPr>
              <a:t>ovde</a:t>
            </a:r>
            <a:r>
              <a:rPr lang="en-US" sz="1800" dirty="0">
                <a:ea typeface="+mn-lt"/>
                <a:cs typeface="+mn-lt"/>
              </a:rPr>
              <a:t> </a:t>
            </a:r>
            <a:r>
              <a:rPr lang="en-US" sz="1800" dirty="0" err="1">
                <a:ea typeface="+mn-lt"/>
                <a:cs typeface="+mn-lt"/>
              </a:rPr>
              <a:t>su</a:t>
            </a:r>
            <a:r>
              <a:rPr lang="en-US" sz="1800" dirty="0">
                <a:ea typeface="+mn-lt"/>
                <a:cs typeface="+mn-lt"/>
              </a:rPr>
              <a:t> </a:t>
            </a:r>
            <a:r>
              <a:rPr lang="en-US" sz="1800" dirty="0" err="1">
                <a:ea typeface="+mn-lt"/>
                <a:cs typeface="+mn-lt"/>
              </a:rPr>
              <a:t>sažeti</a:t>
            </a:r>
            <a:r>
              <a:rPr lang="en-US" sz="1800" dirty="0">
                <a:ea typeface="+mn-lt"/>
                <a:cs typeface="+mn-lt"/>
              </a:rPr>
              <a:t> u </a:t>
            </a:r>
            <a:r>
              <a:rPr lang="en-US" sz="1800" dirty="0" err="1">
                <a:ea typeface="+mn-lt"/>
                <a:cs typeface="+mn-lt"/>
              </a:rPr>
              <a:t>tabeli</a:t>
            </a:r>
            <a:r>
              <a:rPr lang="en-US" sz="1800" dirty="0">
                <a:ea typeface="+mn-lt"/>
                <a:cs typeface="+mn-lt"/>
              </a:rPr>
              <a:t> </a:t>
            </a:r>
            <a:r>
              <a:rPr lang="en-US" sz="1800" dirty="0" err="1">
                <a:ea typeface="+mn-lt"/>
                <a:cs typeface="+mn-lt"/>
              </a:rPr>
              <a:t>sa</a:t>
            </a:r>
            <a:r>
              <a:rPr lang="en-US" sz="1800" dirty="0">
                <a:ea typeface="+mn-lt"/>
                <a:cs typeface="+mn-lt"/>
              </a:rPr>
              <a:t> </a:t>
            </a:r>
            <a:r>
              <a:rPr lang="en-US" sz="1800" dirty="0" err="1">
                <a:ea typeface="+mn-lt"/>
                <a:cs typeface="+mn-lt"/>
              </a:rPr>
              <a:t>desne</a:t>
            </a:r>
            <a:r>
              <a:rPr lang="en-US" sz="1800" dirty="0">
                <a:ea typeface="+mn-lt"/>
                <a:cs typeface="+mn-lt"/>
              </a:rPr>
              <a:t> </a:t>
            </a:r>
            <a:r>
              <a:rPr lang="en-US" sz="1800" dirty="0" err="1">
                <a:ea typeface="+mn-lt"/>
                <a:cs typeface="+mn-lt"/>
              </a:rPr>
              <a:t>strane</a:t>
            </a:r>
            <a:endParaRPr lang="en-US" dirty="0" err="1"/>
          </a:p>
          <a:p>
            <a:r>
              <a:rPr lang="en-US" sz="1800" dirty="0" err="1">
                <a:ea typeface="+mn-lt"/>
                <a:cs typeface="+mn-lt"/>
              </a:rPr>
              <a:t>Grupisani</a:t>
            </a:r>
            <a:r>
              <a:rPr lang="en-US" sz="1800" dirty="0">
                <a:ea typeface="+mn-lt"/>
                <a:cs typeface="+mn-lt"/>
              </a:rPr>
              <a:t> </a:t>
            </a:r>
            <a:r>
              <a:rPr lang="en-US" sz="1800" dirty="0" err="1">
                <a:ea typeface="+mn-lt"/>
                <a:cs typeface="+mn-lt"/>
              </a:rPr>
              <a:t>su</a:t>
            </a:r>
            <a:r>
              <a:rPr lang="en-US" sz="1800" dirty="0">
                <a:ea typeface="+mn-lt"/>
                <a:cs typeface="+mn-lt"/>
              </a:rPr>
              <a:t> po </a:t>
            </a:r>
            <a:r>
              <a:rPr lang="en-US" sz="1800" dirty="0" err="1">
                <a:ea typeface="+mn-lt"/>
                <a:cs typeface="+mn-lt"/>
              </a:rPr>
              <a:t>prioritetu</a:t>
            </a:r>
            <a:r>
              <a:rPr lang="en-US" sz="1800" dirty="0">
                <a:ea typeface="+mn-lt"/>
                <a:cs typeface="+mn-lt"/>
              </a:rPr>
              <a:t>, od </a:t>
            </a:r>
            <a:r>
              <a:rPr lang="en-US" sz="1800" dirty="0" err="1">
                <a:ea typeface="+mn-lt"/>
                <a:cs typeface="+mn-lt"/>
              </a:rPr>
              <a:t>najvišeg</a:t>
            </a:r>
            <a:r>
              <a:rPr lang="en-US" sz="1800" dirty="0">
                <a:ea typeface="+mn-lt"/>
                <a:cs typeface="+mn-lt"/>
              </a:rPr>
              <a:t> do </a:t>
            </a:r>
            <a:r>
              <a:rPr lang="en-US" sz="1800" dirty="0" err="1">
                <a:ea typeface="+mn-lt"/>
                <a:cs typeface="+mn-lt"/>
              </a:rPr>
              <a:t>najnižeg</a:t>
            </a:r>
            <a:endParaRPr lang="en-US" dirty="0" err="1"/>
          </a:p>
          <a:p>
            <a:r>
              <a:rPr lang="en-US" sz="1800" dirty="0" err="1">
                <a:ea typeface="+mn-lt"/>
                <a:cs typeface="+mn-lt"/>
              </a:rPr>
              <a:t>Svojstva</a:t>
            </a:r>
            <a:r>
              <a:rPr lang="en-US" sz="1800" dirty="0">
                <a:ea typeface="+mn-lt"/>
                <a:cs typeface="+mn-lt"/>
              </a:rPr>
              <a:t> se </a:t>
            </a:r>
            <a:r>
              <a:rPr lang="en-US" sz="1800" dirty="0" err="1">
                <a:ea typeface="+mn-lt"/>
                <a:cs typeface="+mn-lt"/>
              </a:rPr>
              <a:t>mogu</a:t>
            </a:r>
            <a:r>
              <a:rPr lang="en-US" sz="1800" dirty="0">
                <a:ea typeface="+mn-lt"/>
                <a:cs typeface="+mn-lt"/>
              </a:rPr>
              <a:t> </a:t>
            </a:r>
            <a:r>
              <a:rPr lang="en-US" sz="1800" dirty="0" err="1">
                <a:ea typeface="+mn-lt"/>
                <a:cs typeface="+mn-lt"/>
              </a:rPr>
              <a:t>graditi</a:t>
            </a:r>
            <a:r>
              <a:rPr lang="en-US" sz="1800" dirty="0">
                <a:ea typeface="+mn-lt"/>
                <a:cs typeface="+mn-lt"/>
              </a:rPr>
              <a:t> </a:t>
            </a:r>
            <a:r>
              <a:rPr lang="en-US" sz="1800" dirty="0" err="1">
                <a:ea typeface="+mn-lt"/>
                <a:cs typeface="+mn-lt"/>
              </a:rPr>
              <a:t>rekurzivno</a:t>
            </a:r>
            <a:r>
              <a:rPr lang="en-US" sz="1800" dirty="0">
                <a:ea typeface="+mn-lt"/>
                <a:cs typeface="+mn-lt"/>
              </a:rPr>
              <a:t> od </a:t>
            </a:r>
            <a:r>
              <a:rPr lang="en-US" sz="1800" dirty="0" err="1">
                <a:ea typeface="+mn-lt"/>
                <a:cs typeface="+mn-lt"/>
              </a:rPr>
              <a:t>jednostavnijih</a:t>
            </a:r>
            <a:r>
              <a:rPr lang="en-US" sz="1800" dirty="0">
                <a:ea typeface="+mn-lt"/>
                <a:cs typeface="+mn-lt"/>
              </a:rPr>
              <a:t> </a:t>
            </a:r>
            <a:r>
              <a:rPr lang="en-US" sz="1800" dirty="0" err="1">
                <a:ea typeface="+mn-lt"/>
                <a:cs typeface="+mn-lt"/>
              </a:rPr>
              <a:t>svojstava</a:t>
            </a:r>
            <a:endParaRPr lang="en-US" dirty="0" err="1"/>
          </a:p>
          <a:p>
            <a:endParaRPr lang="en-US" sz="1800" dirty="0">
              <a:cs typeface="Arial"/>
            </a:endParaRPr>
          </a:p>
        </p:txBody>
      </p:sp>
      <p:pic>
        <p:nvPicPr>
          <p:cNvPr id="4" name="Content Placeholder 3" descr="A white paper with black text&#10;&#10;Description automatically generated">
            <a:extLst>
              <a:ext uri="{FF2B5EF4-FFF2-40B4-BE49-F238E27FC236}">
                <a16:creationId xmlns:a16="http://schemas.microsoft.com/office/drawing/2014/main" id="{D50043D1-6A6E-9F26-1572-7D8536D76DCF}"/>
              </a:ext>
            </a:extLst>
          </p:cNvPr>
          <p:cNvPicPr>
            <a:picLocks noGrp="1" noChangeAspect="1"/>
          </p:cNvPicPr>
          <p:nvPr>
            <p:ph sz="half" idx="2"/>
          </p:nvPr>
        </p:nvPicPr>
        <p:blipFill>
          <a:blip r:embed="rId3"/>
          <a:stretch>
            <a:fillRect/>
          </a:stretch>
        </p:blipFill>
        <p:spPr>
          <a:xfrm>
            <a:off x="4860131" y="1190625"/>
            <a:ext cx="3781425" cy="3171825"/>
          </a:xfrm>
        </p:spPr>
      </p:pic>
    </p:spTree>
    <p:extLst>
      <p:ext uri="{BB962C8B-B14F-4D97-AF65-F5344CB8AC3E}">
        <p14:creationId xmlns:p14="http://schemas.microsoft.com/office/powerpoint/2010/main" val="990115219"/>
      </p:ext>
    </p:extLst>
  </p:cSld>
  <p:clrMapOvr>
    <a:masterClrMapping/>
  </p:clrMapOvr>
  <p:transition spd="med">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11</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r>
              <a:rPr lang="en-US" dirty="0"/>
              <a:t>Boolean </a:t>
            </a:r>
            <a:r>
              <a:rPr lang="en-US" dirty="0" err="1"/>
              <a:t>svojstvo</a:t>
            </a:r>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a:xfrm>
            <a:off x="319088" y="918817"/>
            <a:ext cx="8505623" cy="2038219"/>
          </a:xfrm>
        </p:spPr>
        <p:txBody>
          <a:bodyPr/>
          <a:lstStyle/>
          <a:p>
            <a:pPr>
              <a:spcBef>
                <a:spcPts val="20"/>
              </a:spcBef>
            </a:pPr>
            <a:r>
              <a:rPr lang="en-US" sz="1800" dirty="0" err="1">
                <a:ea typeface="+mn-lt"/>
                <a:cs typeface="+mn-lt"/>
              </a:rPr>
              <a:t>Ponašanje</a:t>
            </a:r>
            <a:r>
              <a:rPr lang="en-US" sz="1800" dirty="0">
                <a:ea typeface="+mn-lt"/>
                <a:cs typeface="+mn-lt"/>
              </a:rPr>
              <a:t> </a:t>
            </a:r>
            <a:r>
              <a:rPr lang="en-US" sz="1800" dirty="0" err="1">
                <a:ea typeface="+mn-lt"/>
                <a:cs typeface="+mn-lt"/>
              </a:rPr>
              <a:t>koje</a:t>
            </a:r>
            <a:r>
              <a:rPr lang="en-US" sz="1800" dirty="0">
                <a:ea typeface="+mn-lt"/>
                <a:cs typeface="+mn-lt"/>
              </a:rPr>
              <a:t> </a:t>
            </a:r>
            <a:r>
              <a:rPr lang="en-US" sz="1800" dirty="0" err="1">
                <a:ea typeface="+mn-lt"/>
                <a:cs typeface="+mn-lt"/>
              </a:rPr>
              <a:t>manifestuje</a:t>
            </a:r>
            <a:r>
              <a:rPr lang="en-US" sz="1800" dirty="0">
                <a:ea typeface="+mn-lt"/>
                <a:cs typeface="+mn-lt"/>
              </a:rPr>
              <a:t> Boolean </a:t>
            </a:r>
            <a:r>
              <a:rPr lang="en-US" sz="1800" dirty="0" err="1">
                <a:ea typeface="+mn-lt"/>
                <a:cs typeface="+mn-lt"/>
              </a:rPr>
              <a:t>svojstvo</a:t>
            </a:r>
            <a:r>
              <a:rPr lang="en-US" sz="1800" dirty="0">
                <a:ea typeface="+mn-lt"/>
                <a:cs typeface="+mn-lt"/>
              </a:rPr>
              <a:t> </a:t>
            </a:r>
            <a:r>
              <a:rPr lang="en-US" sz="1800" dirty="0" err="1">
                <a:ea typeface="+mn-lt"/>
                <a:cs typeface="+mn-lt"/>
              </a:rPr>
              <a:t>kada</a:t>
            </a:r>
            <a:r>
              <a:rPr lang="en-US" sz="1800" dirty="0">
                <a:ea typeface="+mn-lt"/>
                <a:cs typeface="+mn-lt"/>
              </a:rPr>
              <a:t> se </a:t>
            </a:r>
            <a:r>
              <a:rPr lang="en-US" sz="1800" dirty="0" err="1">
                <a:ea typeface="+mn-lt"/>
                <a:cs typeface="+mn-lt"/>
              </a:rPr>
              <a:t>koristi</a:t>
            </a:r>
            <a:r>
              <a:rPr lang="en-US" sz="1800" dirty="0">
                <a:ea typeface="+mn-lt"/>
                <a:cs typeface="+mn-lt"/>
              </a:rPr>
              <a:t> u </a:t>
            </a:r>
            <a:r>
              <a:rPr lang="en-US" sz="1800" i="1" dirty="0">
                <a:ea typeface="+mn-lt"/>
                <a:cs typeface="+mn-lt"/>
              </a:rPr>
              <a:t>initial </a:t>
            </a:r>
            <a:r>
              <a:rPr lang="en-US" sz="1800" dirty="0" err="1">
                <a:ea typeface="+mn-lt"/>
                <a:cs typeface="+mn-lt"/>
              </a:rPr>
              <a:t>proceduri</a:t>
            </a:r>
            <a:r>
              <a:rPr lang="en-US" sz="1800" dirty="0">
                <a:ea typeface="+mn-lt"/>
                <a:cs typeface="+mn-lt"/>
              </a:rPr>
              <a:t> je </a:t>
            </a:r>
            <a:r>
              <a:rPr lang="en-US" sz="1800" dirty="0" err="1">
                <a:ea typeface="+mn-lt"/>
                <a:cs typeface="+mn-lt"/>
              </a:rPr>
              <a:t>korisno</a:t>
            </a:r>
            <a:r>
              <a:rPr lang="en-US" sz="1800" dirty="0">
                <a:ea typeface="+mn-lt"/>
                <a:cs typeface="+mn-lt"/>
              </a:rPr>
              <a:t> </a:t>
            </a:r>
            <a:r>
              <a:rPr lang="en-US" sz="1800" dirty="0" err="1">
                <a:ea typeface="+mn-lt"/>
                <a:cs typeface="+mn-lt"/>
              </a:rPr>
              <a:t>jer</a:t>
            </a:r>
            <a:r>
              <a:rPr lang="en-US" sz="1800" dirty="0">
                <a:ea typeface="+mn-lt"/>
                <a:cs typeface="+mn-lt"/>
              </a:rPr>
              <a:t> se </a:t>
            </a:r>
            <a:r>
              <a:rPr lang="en-US" sz="1800" dirty="0" err="1">
                <a:ea typeface="+mn-lt"/>
                <a:cs typeface="+mn-lt"/>
              </a:rPr>
              <a:t>izvršava</a:t>
            </a:r>
            <a:r>
              <a:rPr lang="en-US" sz="1800" dirty="0">
                <a:ea typeface="+mn-lt"/>
                <a:cs typeface="+mn-lt"/>
              </a:rPr>
              <a:t> </a:t>
            </a:r>
            <a:r>
              <a:rPr lang="en-US" sz="1800" dirty="0" err="1">
                <a:ea typeface="+mn-lt"/>
                <a:cs typeface="+mn-lt"/>
              </a:rPr>
              <a:t>samo</a:t>
            </a:r>
            <a:r>
              <a:rPr lang="en-US" sz="1800" dirty="0">
                <a:ea typeface="+mn-lt"/>
                <a:cs typeface="+mn-lt"/>
              </a:rPr>
              <a:t> </a:t>
            </a:r>
            <a:r>
              <a:rPr lang="en-US" sz="1800" dirty="0" err="1">
                <a:ea typeface="+mn-lt"/>
                <a:cs typeface="+mn-lt"/>
              </a:rPr>
              <a:t>jedan</a:t>
            </a:r>
            <a:r>
              <a:rPr lang="en-US" sz="1800" dirty="0">
                <a:ea typeface="+mn-lt"/>
                <a:cs typeface="+mn-lt"/>
              </a:rPr>
              <a:t> </a:t>
            </a:r>
            <a:r>
              <a:rPr lang="en-US" sz="1800" dirty="0" err="1">
                <a:ea typeface="+mn-lt"/>
                <a:cs typeface="+mn-lt"/>
              </a:rPr>
              <a:t>pokušaj</a:t>
            </a:r>
            <a:r>
              <a:rPr lang="en-US" sz="1800" dirty="0">
                <a:ea typeface="+mn-lt"/>
                <a:cs typeface="+mn-lt"/>
              </a:rPr>
              <a:t> </a:t>
            </a:r>
            <a:r>
              <a:rPr lang="en-US" sz="1800" dirty="0" err="1">
                <a:ea typeface="+mn-lt"/>
                <a:cs typeface="+mn-lt"/>
              </a:rPr>
              <a:t>evaluacije</a:t>
            </a:r>
            <a:r>
              <a:rPr lang="en-US" sz="1800" dirty="0">
                <a:ea typeface="+mn-lt"/>
                <a:cs typeface="+mn-lt"/>
              </a:rPr>
              <a:t> </a:t>
            </a:r>
            <a:r>
              <a:rPr lang="en-US" sz="1800" dirty="0" err="1">
                <a:ea typeface="+mn-lt"/>
                <a:cs typeface="+mn-lt"/>
              </a:rPr>
              <a:t>svojstva</a:t>
            </a:r>
            <a:endParaRPr lang="en-US" dirty="0" err="1">
              <a:ea typeface="+mn-lt"/>
              <a:cs typeface="+mn-lt"/>
            </a:endParaRPr>
          </a:p>
          <a:p>
            <a:pPr>
              <a:spcBef>
                <a:spcPts val="20"/>
              </a:spcBef>
            </a:pPr>
            <a:r>
              <a:rPr lang="en-US" sz="1800" dirty="0" err="1">
                <a:ea typeface="+mn-lt"/>
                <a:cs typeface="+mn-lt"/>
              </a:rPr>
              <a:t>Postavljanje</a:t>
            </a:r>
            <a:r>
              <a:rPr lang="en-US" sz="1800" dirty="0">
                <a:ea typeface="+mn-lt"/>
                <a:cs typeface="+mn-lt"/>
              </a:rPr>
              <a:t> </a:t>
            </a:r>
            <a:r>
              <a:rPr lang="en-US" sz="1800" dirty="0" err="1">
                <a:ea typeface="+mn-lt"/>
                <a:cs typeface="+mn-lt"/>
              </a:rPr>
              <a:t>takve</a:t>
            </a:r>
            <a:r>
              <a:rPr lang="en-US" sz="1800" dirty="0">
                <a:ea typeface="+mn-lt"/>
                <a:cs typeface="+mn-lt"/>
              </a:rPr>
              <a:t> </a:t>
            </a:r>
            <a:r>
              <a:rPr lang="en-US" sz="1800" dirty="0" err="1">
                <a:ea typeface="+mn-lt"/>
                <a:cs typeface="+mn-lt"/>
              </a:rPr>
              <a:t>tvrdnje</a:t>
            </a:r>
            <a:r>
              <a:rPr lang="en-US" sz="1800" dirty="0">
                <a:ea typeface="+mn-lt"/>
                <a:cs typeface="+mn-lt"/>
              </a:rPr>
              <a:t> </a:t>
            </a:r>
            <a:r>
              <a:rPr lang="en-US" sz="1800" dirty="0" err="1">
                <a:ea typeface="+mn-lt"/>
                <a:cs typeface="+mn-lt"/>
              </a:rPr>
              <a:t>na</a:t>
            </a:r>
            <a:r>
              <a:rPr lang="en-US" sz="1800" dirty="0">
                <a:ea typeface="+mn-lt"/>
                <a:cs typeface="+mn-lt"/>
              </a:rPr>
              <a:t> </a:t>
            </a:r>
            <a:r>
              <a:rPr lang="en-US" sz="1800" dirty="0" err="1">
                <a:ea typeface="+mn-lt"/>
                <a:cs typeface="+mn-lt"/>
              </a:rPr>
              <a:t>drugo</a:t>
            </a:r>
            <a:r>
              <a:rPr lang="en-US" sz="1800" dirty="0">
                <a:ea typeface="+mn-lt"/>
                <a:cs typeface="+mn-lt"/>
              </a:rPr>
              <a:t> mesto </a:t>
            </a:r>
            <a:r>
              <a:rPr lang="en-US" sz="1800" dirty="0" err="1">
                <a:ea typeface="+mn-lt"/>
                <a:cs typeface="+mn-lt"/>
              </a:rPr>
              <a:t>dovelo</a:t>
            </a:r>
            <a:r>
              <a:rPr lang="en-US" sz="1800" dirty="0">
                <a:ea typeface="+mn-lt"/>
                <a:cs typeface="+mn-lt"/>
              </a:rPr>
              <a:t> bi do </a:t>
            </a:r>
            <a:r>
              <a:rPr lang="en-US" sz="1800" dirty="0" err="1">
                <a:ea typeface="+mn-lt"/>
                <a:cs typeface="+mn-lt"/>
              </a:rPr>
              <a:t>bezuslovne</a:t>
            </a:r>
            <a:r>
              <a:rPr lang="en-US" sz="1800" dirty="0">
                <a:ea typeface="+mn-lt"/>
                <a:cs typeface="+mn-lt"/>
              </a:rPr>
              <a:t> </a:t>
            </a:r>
            <a:r>
              <a:rPr lang="en-US" sz="1800" dirty="0" err="1">
                <a:ea typeface="+mn-lt"/>
                <a:cs typeface="+mn-lt"/>
              </a:rPr>
              <a:t>evaluacije</a:t>
            </a:r>
            <a:r>
              <a:rPr lang="en-US" sz="1800" dirty="0">
                <a:ea typeface="+mn-lt"/>
                <a:cs typeface="+mn-lt"/>
              </a:rPr>
              <a:t> Boolean </a:t>
            </a:r>
            <a:r>
              <a:rPr lang="en-US" sz="1800" dirty="0" err="1">
                <a:ea typeface="+mn-lt"/>
                <a:cs typeface="+mn-lt"/>
              </a:rPr>
              <a:t>vrednosti</a:t>
            </a:r>
            <a:r>
              <a:rPr lang="en-US" sz="1800" dirty="0">
                <a:ea typeface="+mn-lt"/>
                <a:cs typeface="+mn-lt"/>
              </a:rPr>
              <a:t> </a:t>
            </a:r>
            <a:r>
              <a:rPr lang="en-US" sz="1800" dirty="0" err="1">
                <a:ea typeface="+mn-lt"/>
                <a:cs typeface="+mn-lt"/>
              </a:rPr>
              <a:t>na</a:t>
            </a:r>
            <a:r>
              <a:rPr lang="en-US" sz="1800" dirty="0">
                <a:ea typeface="+mn-lt"/>
                <a:cs typeface="+mn-lt"/>
              </a:rPr>
              <a:t> </a:t>
            </a:r>
            <a:r>
              <a:rPr lang="en-US" sz="1800" dirty="0" err="1">
                <a:ea typeface="+mn-lt"/>
                <a:cs typeface="+mn-lt"/>
              </a:rPr>
              <a:t>svakom</a:t>
            </a:r>
            <a:r>
              <a:rPr lang="en-US" sz="1800" dirty="0">
                <a:ea typeface="+mn-lt"/>
                <a:cs typeface="+mn-lt"/>
              </a:rPr>
              <a:t> </a:t>
            </a:r>
            <a:r>
              <a:rPr lang="en-US" sz="1800" dirty="0" err="1">
                <a:ea typeface="+mn-lt"/>
                <a:cs typeface="+mn-lt"/>
              </a:rPr>
              <a:t>taktu</a:t>
            </a:r>
            <a:r>
              <a:rPr lang="en-US" sz="1800" dirty="0">
                <a:ea typeface="+mn-lt"/>
                <a:cs typeface="+mn-lt"/>
              </a:rPr>
              <a:t> </a:t>
            </a:r>
            <a:r>
              <a:rPr lang="en-US" sz="1800" dirty="0" err="1">
                <a:ea typeface="+mn-lt"/>
                <a:cs typeface="+mn-lt"/>
              </a:rPr>
              <a:t>tvrdnje</a:t>
            </a:r>
            <a:endParaRPr lang="en-US" dirty="0" err="1"/>
          </a:p>
          <a:p>
            <a:pPr>
              <a:spcBef>
                <a:spcPts val="20"/>
              </a:spcBef>
            </a:pPr>
            <a:r>
              <a:rPr lang="en-US" sz="1800" dirty="0">
                <a:ea typeface="+mn-lt"/>
                <a:cs typeface="+mn-lt"/>
              </a:rPr>
              <a:t>Primer </a:t>
            </a:r>
            <a:r>
              <a:rPr lang="en-US" sz="1800" dirty="0" err="1">
                <a:ea typeface="+mn-lt"/>
                <a:cs typeface="+mn-lt"/>
              </a:rPr>
              <a:t>ispod</a:t>
            </a:r>
            <a:r>
              <a:rPr lang="en-US" sz="1800" dirty="0">
                <a:ea typeface="+mn-lt"/>
                <a:cs typeface="+mn-lt"/>
              </a:rPr>
              <a:t> </a:t>
            </a:r>
            <a:r>
              <a:rPr lang="en-US" sz="1800" dirty="0" err="1">
                <a:ea typeface="+mn-lt"/>
                <a:cs typeface="+mn-lt"/>
              </a:rPr>
              <a:t>proverava</a:t>
            </a:r>
            <a:r>
              <a:rPr lang="en-US" sz="1800" dirty="0">
                <a:ea typeface="+mn-lt"/>
                <a:cs typeface="+mn-lt"/>
              </a:rPr>
              <a:t> da je </a:t>
            </a:r>
            <a:r>
              <a:rPr lang="en-US" sz="1800" dirty="0" err="1">
                <a:ea typeface="+mn-lt"/>
                <a:cs typeface="+mn-lt"/>
              </a:rPr>
              <a:t>na</a:t>
            </a:r>
            <a:r>
              <a:rPr lang="en-US" sz="1800" dirty="0">
                <a:ea typeface="+mn-lt"/>
                <a:cs typeface="+mn-lt"/>
              </a:rPr>
              <a:t> </a:t>
            </a:r>
            <a:r>
              <a:rPr lang="en-US" sz="1800" dirty="0" err="1">
                <a:ea typeface="+mn-lt"/>
                <a:cs typeface="+mn-lt"/>
              </a:rPr>
              <a:t>početku</a:t>
            </a:r>
            <a:r>
              <a:rPr lang="en-US" sz="1800" dirty="0">
                <a:ea typeface="+mn-lt"/>
                <a:cs typeface="+mn-lt"/>
              </a:rPr>
              <a:t> reset (</a:t>
            </a:r>
            <a:r>
              <a:rPr lang="en-US" sz="1800" i="1" dirty="0" err="1">
                <a:ea typeface="+mn-lt"/>
                <a:cs typeface="+mn-lt"/>
              </a:rPr>
              <a:t>rst</a:t>
            </a:r>
            <a:r>
              <a:rPr lang="en-US" sz="1800" dirty="0">
                <a:ea typeface="+mn-lt"/>
                <a:cs typeface="+mn-lt"/>
              </a:rPr>
              <a:t>) </a:t>
            </a:r>
            <a:r>
              <a:rPr lang="en-US" sz="1800" dirty="0" err="1">
                <a:ea typeface="+mn-lt"/>
                <a:cs typeface="+mn-lt"/>
              </a:rPr>
              <a:t>aktivan</a:t>
            </a:r>
            <a:r>
              <a:rPr lang="en-US" sz="1800" dirty="0">
                <a:ea typeface="+mn-lt"/>
                <a:cs typeface="+mn-lt"/>
              </a:rPr>
              <a:t> </a:t>
            </a:r>
            <a:r>
              <a:rPr lang="en-US" sz="1800" dirty="0" err="1">
                <a:ea typeface="+mn-lt"/>
                <a:cs typeface="+mn-lt"/>
              </a:rPr>
              <a:t>i</a:t>
            </a:r>
            <a:r>
              <a:rPr lang="en-US" sz="1800" dirty="0">
                <a:ea typeface="+mn-lt"/>
                <a:cs typeface="+mn-lt"/>
              </a:rPr>
              <a:t> da je </a:t>
            </a:r>
            <a:r>
              <a:rPr lang="en-US" sz="1800" dirty="0" err="1">
                <a:ea typeface="+mn-lt"/>
                <a:cs typeface="+mn-lt"/>
              </a:rPr>
              <a:t>vrednost</a:t>
            </a:r>
            <a:r>
              <a:rPr lang="en-US" sz="1800" dirty="0">
                <a:ea typeface="+mn-lt"/>
                <a:cs typeface="+mn-lt"/>
              </a:rPr>
              <a:t> </a:t>
            </a:r>
            <a:r>
              <a:rPr lang="en-US" sz="1800" dirty="0" err="1">
                <a:ea typeface="+mn-lt"/>
                <a:cs typeface="+mn-lt"/>
              </a:rPr>
              <a:t>signala</a:t>
            </a:r>
            <a:r>
              <a:rPr lang="en-US" sz="1800" dirty="0">
                <a:ea typeface="+mn-lt"/>
                <a:cs typeface="+mn-lt"/>
              </a:rPr>
              <a:t> </a:t>
            </a:r>
            <a:r>
              <a:rPr lang="en-US" sz="1800" i="1" dirty="0">
                <a:ea typeface="+mn-lt"/>
                <a:cs typeface="+mn-lt"/>
              </a:rPr>
              <a:t>ready </a:t>
            </a:r>
            <a:r>
              <a:rPr lang="en-US" sz="1800" dirty="0" err="1">
                <a:ea typeface="+mn-lt"/>
                <a:cs typeface="+mn-lt"/>
              </a:rPr>
              <a:t>na</a:t>
            </a:r>
            <a:r>
              <a:rPr lang="en-US" sz="1800" dirty="0">
                <a:ea typeface="+mn-lt"/>
                <a:cs typeface="+mn-lt"/>
              </a:rPr>
              <a:t> </a:t>
            </a:r>
            <a:r>
              <a:rPr lang="en-US" sz="1800" dirty="0" err="1">
                <a:ea typeface="+mn-lt"/>
                <a:cs typeface="+mn-lt"/>
              </a:rPr>
              <a:t>početku</a:t>
            </a:r>
            <a:r>
              <a:rPr lang="en-US" sz="1800" dirty="0">
                <a:ea typeface="+mn-lt"/>
                <a:cs typeface="+mn-lt"/>
              </a:rPr>
              <a:t> </a:t>
            </a:r>
            <a:r>
              <a:rPr lang="en-US" sz="1800" dirty="0" err="1">
                <a:ea typeface="+mn-lt"/>
                <a:cs typeface="+mn-lt"/>
              </a:rPr>
              <a:t>niska</a:t>
            </a:r>
            <a:endParaRPr lang="en-US" dirty="0" err="1"/>
          </a:p>
          <a:p>
            <a:endParaRPr lang="en-US" sz="1800" dirty="0">
              <a:cs typeface="Arial"/>
            </a:endParaRPr>
          </a:p>
        </p:txBody>
      </p:sp>
      <p:pic>
        <p:nvPicPr>
          <p:cNvPr id="5" name="Content Placeholder 4" descr="A group of black text&#10;&#10;Description automatically generated">
            <a:extLst>
              <a:ext uri="{FF2B5EF4-FFF2-40B4-BE49-F238E27FC236}">
                <a16:creationId xmlns:a16="http://schemas.microsoft.com/office/drawing/2014/main" id="{D90F408F-293D-B645-C8C3-E396A5918C1E}"/>
              </a:ext>
            </a:extLst>
          </p:cNvPr>
          <p:cNvPicPr>
            <a:picLocks noGrp="1" noChangeAspect="1"/>
          </p:cNvPicPr>
          <p:nvPr>
            <p:ph sz="half" idx="2"/>
          </p:nvPr>
        </p:nvPicPr>
        <p:blipFill>
          <a:blip r:embed="rId3"/>
          <a:stretch>
            <a:fillRect/>
          </a:stretch>
        </p:blipFill>
        <p:spPr>
          <a:xfrm>
            <a:off x="317638" y="3222750"/>
            <a:ext cx="8161889" cy="1588543"/>
          </a:xfrm>
        </p:spPr>
      </p:pic>
    </p:spTree>
    <p:extLst>
      <p:ext uri="{BB962C8B-B14F-4D97-AF65-F5344CB8AC3E}">
        <p14:creationId xmlns:p14="http://schemas.microsoft.com/office/powerpoint/2010/main" val="3102002455"/>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12</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r>
              <a:rPr lang="en-US" dirty="0" err="1"/>
              <a:t>Nexttime</a:t>
            </a:r>
            <a:r>
              <a:rPr lang="en-US" dirty="0"/>
              <a:t> </a:t>
            </a:r>
            <a:r>
              <a:rPr lang="en-US" dirty="0" err="1"/>
              <a:t>svojstvo</a:t>
            </a:r>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a:xfrm>
            <a:off x="319088" y="918817"/>
            <a:ext cx="8546628" cy="3770658"/>
          </a:xfrm>
        </p:spPr>
        <p:txBody>
          <a:bodyPr/>
          <a:lstStyle/>
          <a:p>
            <a:r>
              <a:rPr lang="en-US" sz="1800" dirty="0" err="1">
                <a:ea typeface="+mn-lt"/>
                <a:cs typeface="+mn-lt"/>
              </a:rPr>
              <a:t>Svojstvo</a:t>
            </a:r>
            <a:r>
              <a:rPr lang="en-US" sz="1800" dirty="0">
                <a:ea typeface="+mn-lt"/>
                <a:cs typeface="+mn-lt"/>
              </a:rPr>
              <a:t> </a:t>
            </a:r>
            <a:r>
              <a:rPr lang="en-US" sz="1800" b="1" dirty="0" err="1">
                <a:ea typeface="+mn-lt"/>
                <a:cs typeface="+mn-lt"/>
              </a:rPr>
              <a:t>nexttime</a:t>
            </a:r>
            <a:r>
              <a:rPr lang="en-US" sz="1800" b="1" dirty="0">
                <a:ea typeface="+mn-lt"/>
                <a:cs typeface="+mn-lt"/>
              </a:rPr>
              <a:t> p</a:t>
            </a:r>
            <a:r>
              <a:rPr lang="en-US" sz="1800" dirty="0">
                <a:ea typeface="+mn-lt"/>
                <a:cs typeface="+mn-lt"/>
              </a:rPr>
              <a:t>, </a:t>
            </a:r>
            <a:r>
              <a:rPr lang="en-US" sz="1800" dirty="0" err="1">
                <a:ea typeface="+mn-lt"/>
                <a:cs typeface="+mn-lt"/>
              </a:rPr>
              <a:t>kao</a:t>
            </a:r>
            <a:r>
              <a:rPr lang="en-US" sz="1800" dirty="0">
                <a:ea typeface="+mn-lt"/>
                <a:cs typeface="+mn-lt"/>
              </a:rPr>
              <a:t> </a:t>
            </a:r>
            <a:r>
              <a:rPr lang="en-US" sz="1800" dirty="0" err="1">
                <a:ea typeface="+mn-lt"/>
                <a:cs typeface="+mn-lt"/>
              </a:rPr>
              <a:t>što</a:t>
            </a:r>
            <a:r>
              <a:rPr lang="en-US" sz="1800" dirty="0">
                <a:ea typeface="+mn-lt"/>
                <a:cs typeface="+mn-lt"/>
              </a:rPr>
              <a:t> </a:t>
            </a:r>
            <a:r>
              <a:rPr lang="en-US" sz="1800" dirty="0" err="1">
                <a:ea typeface="+mn-lt"/>
                <a:cs typeface="+mn-lt"/>
              </a:rPr>
              <a:t>ime</a:t>
            </a:r>
            <a:r>
              <a:rPr lang="en-US" sz="1800" dirty="0">
                <a:ea typeface="+mn-lt"/>
                <a:cs typeface="+mn-lt"/>
              </a:rPr>
              <a:t> </a:t>
            </a:r>
            <a:r>
              <a:rPr lang="en-US" sz="1800" dirty="0" err="1">
                <a:ea typeface="+mn-lt"/>
                <a:cs typeface="+mn-lt"/>
              </a:rPr>
              <a:t>sugeriše</a:t>
            </a:r>
            <a:r>
              <a:rPr lang="en-US" sz="1800" dirty="0">
                <a:ea typeface="+mn-lt"/>
                <a:cs typeface="+mn-lt"/>
              </a:rPr>
              <a:t>, je </a:t>
            </a:r>
            <a:r>
              <a:rPr lang="en-US" sz="1800" dirty="0" err="1">
                <a:ea typeface="+mn-lt"/>
                <a:cs typeface="+mn-lt"/>
              </a:rPr>
              <a:t>tačno</a:t>
            </a:r>
            <a:r>
              <a:rPr lang="en-US" sz="1800" dirty="0">
                <a:ea typeface="+mn-lt"/>
                <a:cs typeface="+mn-lt"/>
              </a:rPr>
              <a:t> u </a:t>
            </a:r>
            <a:r>
              <a:rPr lang="en-US" sz="1800" dirty="0" err="1">
                <a:ea typeface="+mn-lt"/>
                <a:cs typeface="+mn-lt"/>
              </a:rPr>
              <a:t>taktu</a:t>
            </a:r>
            <a:r>
              <a:rPr lang="en-US" sz="1800" dirty="0">
                <a:ea typeface="+mn-lt"/>
                <a:cs typeface="+mn-lt"/>
              </a:rPr>
              <a:t> </a:t>
            </a:r>
            <a:r>
              <a:rPr lang="en-US" sz="1800" i="1" dirty="0" err="1">
                <a:ea typeface="+mn-lt"/>
                <a:cs typeface="+mn-lt"/>
              </a:rPr>
              <a:t>i</a:t>
            </a:r>
            <a:r>
              <a:rPr lang="en-US" sz="1800" dirty="0">
                <a:ea typeface="+mn-lt"/>
                <a:cs typeface="+mn-lt"/>
              </a:rPr>
              <a:t> </a:t>
            </a:r>
            <a:r>
              <a:rPr lang="en-US" sz="1800" dirty="0" err="1">
                <a:ea typeface="+mn-lt"/>
                <a:cs typeface="+mn-lt"/>
              </a:rPr>
              <a:t>ako</a:t>
            </a:r>
            <a:r>
              <a:rPr lang="en-US" sz="1800" dirty="0">
                <a:ea typeface="+mn-lt"/>
                <a:cs typeface="+mn-lt"/>
              </a:rPr>
              <a:t> je </a:t>
            </a:r>
            <a:r>
              <a:rPr lang="en-US" sz="1800" dirty="0" err="1">
                <a:ea typeface="+mn-lt"/>
                <a:cs typeface="+mn-lt"/>
              </a:rPr>
              <a:t>svojstvo</a:t>
            </a:r>
            <a:r>
              <a:rPr lang="en-US" sz="1800" dirty="0">
                <a:ea typeface="+mn-lt"/>
                <a:cs typeface="+mn-lt"/>
              </a:rPr>
              <a:t> </a:t>
            </a:r>
            <a:r>
              <a:rPr lang="en-US" sz="1800" i="1" dirty="0">
                <a:ea typeface="+mn-lt"/>
                <a:cs typeface="+mn-lt"/>
              </a:rPr>
              <a:t>p</a:t>
            </a:r>
            <a:r>
              <a:rPr lang="en-US" sz="1800" dirty="0">
                <a:ea typeface="+mn-lt"/>
                <a:cs typeface="+mn-lt"/>
              </a:rPr>
              <a:t> </a:t>
            </a:r>
            <a:r>
              <a:rPr lang="en-US" sz="1800" dirty="0" err="1">
                <a:ea typeface="+mn-lt"/>
                <a:cs typeface="+mn-lt"/>
              </a:rPr>
              <a:t>tačno</a:t>
            </a:r>
            <a:r>
              <a:rPr lang="en-US" sz="1800" dirty="0">
                <a:ea typeface="+mn-lt"/>
                <a:cs typeface="+mn-lt"/>
              </a:rPr>
              <a:t> u </a:t>
            </a:r>
            <a:r>
              <a:rPr lang="en-US" sz="1800" dirty="0" err="1">
                <a:ea typeface="+mn-lt"/>
                <a:cs typeface="+mn-lt"/>
              </a:rPr>
              <a:t>taktu</a:t>
            </a:r>
            <a:r>
              <a:rPr lang="en-US" sz="1800" dirty="0">
                <a:ea typeface="+mn-lt"/>
                <a:cs typeface="+mn-lt"/>
              </a:rPr>
              <a:t> </a:t>
            </a:r>
            <a:r>
              <a:rPr lang="en-US" sz="1800" i="1" dirty="0" err="1">
                <a:ea typeface="+mn-lt"/>
                <a:cs typeface="+mn-lt"/>
              </a:rPr>
              <a:t>i</a:t>
            </a:r>
            <a:r>
              <a:rPr lang="en-US" sz="1800" dirty="0">
                <a:ea typeface="+mn-lt"/>
                <a:cs typeface="+mn-lt"/>
              </a:rPr>
              <a:t> + 1</a:t>
            </a:r>
            <a:endParaRPr lang="en-US" dirty="0"/>
          </a:p>
          <a:p>
            <a:endParaRPr lang="en-US" sz="1800" dirty="0">
              <a:cs typeface="Arial"/>
            </a:endParaRPr>
          </a:p>
          <a:p>
            <a:r>
              <a:rPr lang="en-US" sz="1800" dirty="0" err="1">
                <a:cs typeface="Arial"/>
              </a:rPr>
              <a:t>Može</a:t>
            </a:r>
            <a:r>
              <a:rPr lang="en-US" sz="1800" dirty="0">
                <a:cs typeface="Arial"/>
              </a:rPr>
              <a:t> se </a:t>
            </a:r>
            <a:r>
              <a:rPr lang="en-US" sz="1800" dirty="0" err="1">
                <a:cs typeface="Arial"/>
              </a:rPr>
              <a:t>koristiti</a:t>
            </a:r>
            <a:r>
              <a:rPr lang="en-US" sz="1800" dirty="0">
                <a:cs typeface="Arial"/>
              </a:rPr>
              <a:t> u </a:t>
            </a:r>
            <a:r>
              <a:rPr lang="en-US" sz="1800" dirty="0" err="1">
                <a:cs typeface="Arial"/>
              </a:rPr>
              <a:t>sekvenci</a:t>
            </a:r>
            <a:r>
              <a:rPr lang="en-US" sz="1800" dirty="0">
                <a:cs typeface="Arial"/>
              </a:rPr>
              <a:t> </a:t>
            </a:r>
            <a:r>
              <a:rPr lang="en-US" sz="1800" dirty="0" err="1">
                <a:cs typeface="Arial"/>
              </a:rPr>
              <a:t>kao</a:t>
            </a:r>
            <a:r>
              <a:rPr lang="en-US" sz="1800" dirty="0">
                <a:cs typeface="Arial"/>
              </a:rPr>
              <a:t> </a:t>
            </a:r>
            <a:r>
              <a:rPr lang="en-US" sz="1800" b="1" dirty="0" err="1">
                <a:ea typeface="+mn-lt"/>
                <a:cs typeface="+mn-lt"/>
              </a:rPr>
              <a:t>nexttime</a:t>
            </a:r>
            <a:r>
              <a:rPr lang="en-US" sz="1800" b="1" dirty="0">
                <a:ea typeface="+mn-lt"/>
                <a:cs typeface="+mn-lt"/>
              </a:rPr>
              <a:t> </a:t>
            </a:r>
            <a:r>
              <a:rPr lang="en-US" sz="1800" b="1" dirty="0" err="1">
                <a:ea typeface="+mn-lt"/>
                <a:cs typeface="+mn-lt"/>
              </a:rPr>
              <a:t>nexttime</a:t>
            </a:r>
            <a:r>
              <a:rPr lang="en-US" sz="1800" b="1" dirty="0">
                <a:ea typeface="+mn-lt"/>
                <a:cs typeface="+mn-lt"/>
              </a:rPr>
              <a:t> </a:t>
            </a:r>
            <a:r>
              <a:rPr lang="en-US" sz="1800" b="1" dirty="0" err="1">
                <a:ea typeface="+mn-lt"/>
                <a:cs typeface="+mn-lt"/>
              </a:rPr>
              <a:t>nexttime</a:t>
            </a:r>
            <a:r>
              <a:rPr lang="en-US" sz="1800" b="1" dirty="0">
                <a:ea typeface="+mn-lt"/>
                <a:cs typeface="+mn-lt"/>
              </a:rPr>
              <a:t> p</a:t>
            </a:r>
            <a:r>
              <a:rPr lang="en-US" sz="1800" dirty="0">
                <a:ea typeface="+mn-lt"/>
                <a:cs typeface="+mn-lt"/>
              </a:rPr>
              <a:t>, </a:t>
            </a:r>
            <a:r>
              <a:rPr lang="en-US" sz="1800" dirty="0" err="1">
                <a:ea typeface="+mn-lt"/>
                <a:cs typeface="+mn-lt"/>
              </a:rPr>
              <a:t>što</a:t>
            </a:r>
            <a:r>
              <a:rPr lang="en-US" sz="1800" dirty="0">
                <a:ea typeface="+mn-lt"/>
                <a:cs typeface="+mn-lt"/>
              </a:rPr>
              <a:t> </a:t>
            </a:r>
            <a:r>
              <a:rPr lang="en-US" sz="1800" dirty="0" err="1">
                <a:ea typeface="+mn-lt"/>
                <a:cs typeface="+mn-lt"/>
              </a:rPr>
              <a:t>znači</a:t>
            </a:r>
            <a:r>
              <a:rPr lang="en-US" sz="1800" dirty="0">
                <a:ea typeface="+mn-lt"/>
                <a:cs typeface="+mn-lt"/>
              </a:rPr>
              <a:t> da </a:t>
            </a:r>
            <a:r>
              <a:rPr lang="en-US" sz="1800" i="1" dirty="0">
                <a:ea typeface="+mn-lt"/>
                <a:cs typeface="+mn-lt"/>
              </a:rPr>
              <a:t>p</a:t>
            </a:r>
            <a:r>
              <a:rPr lang="en-US" sz="1800" dirty="0">
                <a:ea typeface="+mn-lt"/>
                <a:cs typeface="+mn-lt"/>
              </a:rPr>
              <a:t> </a:t>
            </a:r>
            <a:r>
              <a:rPr lang="en-US" sz="1800" dirty="0" err="1">
                <a:ea typeface="+mn-lt"/>
                <a:cs typeface="+mn-lt"/>
              </a:rPr>
              <a:t>važi</a:t>
            </a:r>
            <a:r>
              <a:rPr lang="en-US" sz="1800" dirty="0">
                <a:ea typeface="+mn-lt"/>
                <a:cs typeface="+mn-lt"/>
              </a:rPr>
              <a:t> u </a:t>
            </a:r>
            <a:r>
              <a:rPr lang="en-US" sz="1800" dirty="0" err="1">
                <a:ea typeface="+mn-lt"/>
                <a:cs typeface="+mn-lt"/>
              </a:rPr>
              <a:t>taktu</a:t>
            </a:r>
            <a:r>
              <a:rPr lang="en-US" sz="1800" dirty="0">
                <a:ea typeface="+mn-lt"/>
                <a:cs typeface="+mn-lt"/>
              </a:rPr>
              <a:t> 3</a:t>
            </a:r>
            <a:endParaRPr lang="en-US" dirty="0"/>
          </a:p>
          <a:p>
            <a:endParaRPr lang="en-US" sz="1800" dirty="0">
              <a:cs typeface="Arial"/>
            </a:endParaRPr>
          </a:p>
          <a:p>
            <a:r>
              <a:rPr lang="en-US" sz="1800" dirty="0">
                <a:cs typeface="Arial"/>
              </a:rPr>
              <a:t>U SVA </a:t>
            </a:r>
            <a:r>
              <a:rPr lang="en-US" sz="1800" dirty="0" err="1">
                <a:ea typeface="+mn-lt"/>
                <a:cs typeface="+mn-lt"/>
              </a:rPr>
              <a:t>postoji</a:t>
            </a:r>
            <a:r>
              <a:rPr lang="en-US" sz="1800" dirty="0">
                <a:ea typeface="+mn-lt"/>
                <a:cs typeface="+mn-lt"/>
              </a:rPr>
              <a:t> </a:t>
            </a:r>
            <a:r>
              <a:rPr lang="en-US" sz="1800" dirty="0" err="1">
                <a:ea typeface="+mn-lt"/>
                <a:cs typeface="+mn-lt"/>
              </a:rPr>
              <a:t>skraćenica</a:t>
            </a:r>
            <a:r>
              <a:rPr lang="en-US" sz="1800" dirty="0">
                <a:ea typeface="+mn-lt"/>
                <a:cs typeface="+mn-lt"/>
              </a:rPr>
              <a:t> </a:t>
            </a:r>
            <a:r>
              <a:rPr lang="en-US" sz="1800" b="1" dirty="0" err="1">
                <a:ea typeface="+mn-lt"/>
                <a:cs typeface="+mn-lt"/>
              </a:rPr>
              <a:t>nexttime</a:t>
            </a:r>
            <a:r>
              <a:rPr lang="en-US" sz="1800" b="1" dirty="0">
                <a:ea typeface="+mn-lt"/>
                <a:cs typeface="+mn-lt"/>
              </a:rPr>
              <a:t>[n]</a:t>
            </a:r>
            <a:r>
              <a:rPr lang="en-US" sz="1800" dirty="0">
                <a:ea typeface="+mn-lt"/>
                <a:cs typeface="+mn-lt"/>
              </a:rPr>
              <a:t> za </a:t>
            </a:r>
            <a:r>
              <a:rPr lang="en-US" sz="1800" dirty="0" err="1">
                <a:ea typeface="+mn-lt"/>
                <a:cs typeface="+mn-lt"/>
              </a:rPr>
              <a:t>pojednostavljenje</a:t>
            </a:r>
            <a:r>
              <a:rPr lang="en-US" sz="1800" dirty="0">
                <a:ea typeface="+mn-lt"/>
                <a:cs typeface="+mn-lt"/>
              </a:rPr>
              <a:t> </a:t>
            </a:r>
            <a:r>
              <a:rPr lang="en-US" sz="1800" dirty="0" err="1">
                <a:ea typeface="+mn-lt"/>
                <a:cs typeface="+mn-lt"/>
              </a:rPr>
              <a:t>notacije</a:t>
            </a:r>
            <a:r>
              <a:rPr lang="en-US" sz="1800" dirty="0">
                <a:ea typeface="+mn-lt"/>
                <a:cs typeface="+mn-lt"/>
              </a:rPr>
              <a:t>, </a:t>
            </a:r>
            <a:r>
              <a:rPr lang="en-US" sz="1800" dirty="0" err="1">
                <a:ea typeface="+mn-lt"/>
                <a:cs typeface="+mn-lt"/>
              </a:rPr>
              <a:t>kao</a:t>
            </a:r>
            <a:r>
              <a:rPr lang="en-US" sz="1800" dirty="0">
                <a:ea typeface="+mn-lt"/>
                <a:cs typeface="+mn-lt"/>
              </a:rPr>
              <a:t> u </a:t>
            </a:r>
            <a:r>
              <a:rPr lang="en-US" sz="1800" dirty="0" err="1">
                <a:ea typeface="+mn-lt"/>
                <a:cs typeface="+mn-lt"/>
              </a:rPr>
              <a:t>primeru</a:t>
            </a:r>
            <a:r>
              <a:rPr lang="en-US" sz="1800" dirty="0">
                <a:ea typeface="+mn-lt"/>
                <a:cs typeface="+mn-lt"/>
              </a:rPr>
              <a:t> </a:t>
            </a:r>
            <a:r>
              <a:rPr lang="en-US" sz="1800" dirty="0" err="1">
                <a:ea typeface="+mn-lt"/>
                <a:cs typeface="+mn-lt"/>
              </a:rPr>
              <a:t>ispod</a:t>
            </a:r>
            <a:r>
              <a:rPr lang="en-US" sz="1800" dirty="0">
                <a:ea typeface="+mn-lt"/>
                <a:cs typeface="+mn-lt"/>
              </a:rPr>
              <a:t> </a:t>
            </a:r>
            <a:r>
              <a:rPr lang="en-US" sz="1800" dirty="0" err="1">
                <a:ea typeface="+mn-lt"/>
                <a:cs typeface="+mn-lt"/>
              </a:rPr>
              <a:t>gde</a:t>
            </a:r>
            <a:r>
              <a:rPr lang="en-US" sz="1800" dirty="0">
                <a:ea typeface="+mn-lt"/>
                <a:cs typeface="+mn-lt"/>
              </a:rPr>
              <a:t> </a:t>
            </a:r>
            <a:r>
              <a:rPr lang="en-US" sz="1800" dirty="0" err="1">
                <a:ea typeface="+mn-lt"/>
                <a:cs typeface="+mn-lt"/>
              </a:rPr>
              <a:t>proveravamo</a:t>
            </a:r>
            <a:r>
              <a:rPr lang="en-US" sz="1800" dirty="0">
                <a:ea typeface="+mn-lt"/>
                <a:cs typeface="+mn-lt"/>
              </a:rPr>
              <a:t> da li je signal </a:t>
            </a:r>
            <a:r>
              <a:rPr lang="en-US" sz="1800" i="1" dirty="0" err="1">
                <a:ea typeface="+mn-lt"/>
                <a:cs typeface="+mn-lt"/>
              </a:rPr>
              <a:t>rst</a:t>
            </a:r>
            <a:r>
              <a:rPr lang="en-US" sz="1800" i="1" dirty="0">
                <a:ea typeface="+mn-lt"/>
                <a:cs typeface="+mn-lt"/>
              </a:rPr>
              <a:t> </a:t>
            </a:r>
            <a:r>
              <a:rPr lang="en-US" sz="1800" dirty="0" err="1">
                <a:ea typeface="+mn-lt"/>
                <a:cs typeface="+mn-lt"/>
              </a:rPr>
              <a:t>nizak</a:t>
            </a:r>
            <a:r>
              <a:rPr lang="en-US" sz="1800" dirty="0">
                <a:ea typeface="+mn-lt"/>
                <a:cs typeface="+mn-lt"/>
              </a:rPr>
              <a:t> u 9. </a:t>
            </a:r>
            <a:r>
              <a:rPr lang="en-US" sz="1800" dirty="0" err="1">
                <a:ea typeface="+mn-lt"/>
                <a:cs typeface="+mn-lt"/>
              </a:rPr>
              <a:t>taktu</a:t>
            </a:r>
            <a:r>
              <a:rPr lang="en-US" sz="1800" dirty="0">
                <a:ea typeface="+mn-lt"/>
                <a:cs typeface="+mn-lt"/>
              </a:rPr>
              <a:t> </a:t>
            </a:r>
            <a:r>
              <a:rPr lang="en-US" sz="1800" i="1" dirty="0" err="1">
                <a:cs typeface="Arial"/>
              </a:rPr>
              <a:t>clk</a:t>
            </a:r>
            <a:endParaRPr lang="en-US" i="1" dirty="0" err="1">
              <a:cs typeface="Arial"/>
            </a:endParaRPr>
          </a:p>
          <a:p>
            <a:endParaRPr lang="en-US" sz="1800" dirty="0">
              <a:ea typeface="+mn-lt"/>
              <a:cs typeface="+mn-lt"/>
            </a:endParaRPr>
          </a:p>
          <a:p>
            <a:r>
              <a:rPr lang="en-US" sz="1800" dirty="0">
                <a:ea typeface="+mn-lt"/>
                <a:cs typeface="+mn-lt"/>
              </a:rPr>
              <a:t>Ovo </a:t>
            </a:r>
            <a:r>
              <a:rPr lang="en-US" sz="1800" dirty="0" err="1">
                <a:ea typeface="+mn-lt"/>
                <a:cs typeface="+mn-lt"/>
              </a:rPr>
              <a:t>svojstvo</a:t>
            </a:r>
            <a:r>
              <a:rPr lang="en-US" sz="1800" dirty="0">
                <a:ea typeface="+mn-lt"/>
                <a:cs typeface="+mn-lt"/>
              </a:rPr>
              <a:t> ne </a:t>
            </a:r>
            <a:r>
              <a:rPr lang="en-US" sz="1800" dirty="0" err="1">
                <a:ea typeface="+mn-lt"/>
                <a:cs typeface="+mn-lt"/>
              </a:rPr>
              <a:t>govori</a:t>
            </a:r>
            <a:r>
              <a:rPr lang="en-US" sz="1800" dirty="0">
                <a:ea typeface="+mn-lt"/>
                <a:cs typeface="+mn-lt"/>
              </a:rPr>
              <a:t> </a:t>
            </a:r>
            <a:r>
              <a:rPr lang="en-US" sz="1800" dirty="0" err="1">
                <a:ea typeface="+mn-lt"/>
                <a:cs typeface="+mn-lt"/>
              </a:rPr>
              <a:t>ništa</a:t>
            </a:r>
            <a:r>
              <a:rPr lang="en-US" sz="1800" dirty="0">
                <a:ea typeface="+mn-lt"/>
                <a:cs typeface="+mn-lt"/>
              </a:rPr>
              <a:t> o </a:t>
            </a:r>
            <a:r>
              <a:rPr lang="en-US" sz="1800" dirty="0" err="1">
                <a:ea typeface="+mn-lt"/>
                <a:cs typeface="+mn-lt"/>
              </a:rPr>
              <a:t>ponašanju</a:t>
            </a:r>
            <a:r>
              <a:rPr lang="en-US" sz="1800" dirty="0">
                <a:ea typeface="+mn-lt"/>
                <a:cs typeface="+mn-lt"/>
              </a:rPr>
              <a:t> </a:t>
            </a:r>
            <a:r>
              <a:rPr lang="en-US" sz="1800" dirty="0" err="1">
                <a:ea typeface="+mn-lt"/>
                <a:cs typeface="+mn-lt"/>
              </a:rPr>
              <a:t>signala</a:t>
            </a:r>
            <a:r>
              <a:rPr lang="en-US" sz="1800" dirty="0">
                <a:ea typeface="+mn-lt"/>
                <a:cs typeface="+mn-lt"/>
              </a:rPr>
              <a:t> </a:t>
            </a:r>
            <a:r>
              <a:rPr lang="en-US" sz="1800" dirty="0" err="1">
                <a:ea typeface="+mn-lt"/>
                <a:cs typeface="+mn-lt"/>
              </a:rPr>
              <a:t>rst</a:t>
            </a:r>
            <a:r>
              <a:rPr lang="en-US" sz="1800" dirty="0">
                <a:ea typeface="+mn-lt"/>
                <a:cs typeface="+mn-lt"/>
              </a:rPr>
              <a:t> u </a:t>
            </a:r>
            <a:r>
              <a:rPr lang="en-US" sz="1800" dirty="0" err="1">
                <a:ea typeface="+mn-lt"/>
                <a:cs typeface="+mn-lt"/>
              </a:rPr>
              <a:t>taktovima</a:t>
            </a:r>
            <a:r>
              <a:rPr lang="en-US" sz="1800" dirty="0">
                <a:ea typeface="+mn-lt"/>
                <a:cs typeface="+mn-lt"/>
              </a:rPr>
              <a:t> 0 - 8</a:t>
            </a:r>
            <a:endParaRPr lang="en-US" dirty="0"/>
          </a:p>
          <a:p>
            <a:endParaRPr lang="en-US" sz="1800" dirty="0">
              <a:cs typeface="Arial"/>
            </a:endParaRPr>
          </a:p>
        </p:txBody>
      </p:sp>
      <p:pic>
        <p:nvPicPr>
          <p:cNvPr id="4" name="Content Placeholder 3" descr="A close up of a sign&#10;&#10;Description automatically generated">
            <a:extLst>
              <a:ext uri="{FF2B5EF4-FFF2-40B4-BE49-F238E27FC236}">
                <a16:creationId xmlns:a16="http://schemas.microsoft.com/office/drawing/2014/main" id="{FB743E18-DDCF-AAFF-62BF-F3CA5E41DB40}"/>
              </a:ext>
            </a:extLst>
          </p:cNvPr>
          <p:cNvPicPr>
            <a:picLocks noGrp="1" noChangeAspect="1"/>
          </p:cNvPicPr>
          <p:nvPr>
            <p:ph sz="half" idx="2"/>
          </p:nvPr>
        </p:nvPicPr>
        <p:blipFill>
          <a:blip r:embed="rId3"/>
          <a:stretch>
            <a:fillRect/>
          </a:stretch>
        </p:blipFill>
        <p:spPr>
          <a:xfrm>
            <a:off x="231668" y="4768575"/>
            <a:ext cx="8736151" cy="525873"/>
          </a:xfrm>
        </p:spPr>
      </p:pic>
    </p:spTree>
    <p:extLst>
      <p:ext uri="{BB962C8B-B14F-4D97-AF65-F5344CB8AC3E}">
        <p14:creationId xmlns:p14="http://schemas.microsoft.com/office/powerpoint/2010/main" val="529338238"/>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C9C73-DE72-7831-5F3B-7A0A730A02A5}"/>
            </a:ext>
          </a:extLst>
        </p:cNvPr>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23A7AD4F-F158-6A91-E133-40E26A424B35}"/>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13</a:t>
            </a:fld>
            <a:endParaRPr lang="de-DE" altLang="en-US">
              <a:solidFill>
                <a:schemeClr val="bg1"/>
              </a:solidFill>
            </a:endParaRPr>
          </a:p>
        </p:txBody>
      </p:sp>
      <p:sp>
        <p:nvSpPr>
          <p:cNvPr id="6147" name="Rectangle 2">
            <a:extLst>
              <a:ext uri="{FF2B5EF4-FFF2-40B4-BE49-F238E27FC236}">
                <a16:creationId xmlns:a16="http://schemas.microsoft.com/office/drawing/2014/main" id="{635B8DF5-0D67-575E-0012-EC96165DCFFD}"/>
              </a:ext>
            </a:extLst>
          </p:cNvPr>
          <p:cNvSpPr>
            <a:spLocks noGrp="1" noChangeArrowheads="1"/>
          </p:cNvSpPr>
          <p:nvPr>
            <p:ph type="title"/>
          </p:nvPr>
        </p:nvSpPr>
        <p:spPr/>
        <p:txBody>
          <a:bodyPr/>
          <a:lstStyle/>
          <a:p>
            <a:r>
              <a:rPr lang="en-US" dirty="0"/>
              <a:t>until </a:t>
            </a:r>
            <a:r>
              <a:rPr lang="en-US" dirty="0" err="1"/>
              <a:t>i</a:t>
            </a:r>
            <a:r>
              <a:rPr lang="en-US" dirty="0"/>
              <a:t> </a:t>
            </a:r>
            <a:r>
              <a:rPr lang="en-US" dirty="0" err="1"/>
              <a:t>until_with</a:t>
            </a:r>
            <a:r>
              <a:rPr lang="en-US" dirty="0"/>
              <a:t> </a:t>
            </a:r>
            <a:r>
              <a:rPr lang="en-US" dirty="0" err="1"/>
              <a:t>svojstvo</a:t>
            </a:r>
            <a:endParaRPr lang="en-US" dirty="0" err="1">
              <a:cs typeface="Arial"/>
            </a:endParaRPr>
          </a:p>
        </p:txBody>
      </p:sp>
      <p:sp>
        <p:nvSpPr>
          <p:cNvPr id="6148" name="Rectangle 3">
            <a:extLst>
              <a:ext uri="{FF2B5EF4-FFF2-40B4-BE49-F238E27FC236}">
                <a16:creationId xmlns:a16="http://schemas.microsoft.com/office/drawing/2014/main" id="{EF3556EC-2148-0710-230E-56F2EF5543A7}"/>
              </a:ext>
            </a:extLst>
          </p:cNvPr>
          <p:cNvSpPr>
            <a:spLocks noGrp="1" noChangeArrowheads="1"/>
          </p:cNvSpPr>
          <p:nvPr>
            <p:ph type="body" sz="half" idx="1"/>
          </p:nvPr>
        </p:nvSpPr>
        <p:spPr>
          <a:xfrm>
            <a:off x="319088" y="918817"/>
            <a:ext cx="8546628" cy="3770658"/>
          </a:xfrm>
        </p:spPr>
        <p:txBody>
          <a:bodyPr/>
          <a:lstStyle/>
          <a:p>
            <a:r>
              <a:rPr lang="en-US" sz="1800" dirty="0" err="1">
                <a:ea typeface="+mn-lt"/>
                <a:cs typeface="+mn-lt"/>
              </a:rPr>
              <a:t>Glavna</a:t>
            </a:r>
            <a:r>
              <a:rPr lang="en-US" sz="1800" dirty="0">
                <a:ea typeface="+mn-lt"/>
                <a:cs typeface="+mn-lt"/>
              </a:rPr>
              <a:t> </a:t>
            </a:r>
            <a:r>
              <a:rPr lang="en-US" sz="1800" dirty="0" err="1">
                <a:ea typeface="+mn-lt"/>
                <a:cs typeface="+mn-lt"/>
              </a:rPr>
              <a:t>razlika</a:t>
            </a:r>
            <a:r>
              <a:rPr lang="en-US" sz="1800" dirty="0">
                <a:ea typeface="+mn-lt"/>
                <a:cs typeface="+mn-lt"/>
              </a:rPr>
              <a:t> </a:t>
            </a:r>
            <a:r>
              <a:rPr lang="en-US" sz="1800" dirty="0" err="1">
                <a:ea typeface="+mn-lt"/>
                <a:cs typeface="+mn-lt"/>
              </a:rPr>
              <a:t>između</a:t>
            </a:r>
            <a:r>
              <a:rPr lang="en-US" sz="1800" dirty="0">
                <a:ea typeface="+mn-lt"/>
                <a:cs typeface="+mn-lt"/>
              </a:rPr>
              <a:t> </a:t>
            </a:r>
            <a:r>
              <a:rPr lang="en-US" sz="1800" b="1" dirty="0">
                <a:ea typeface="+mn-lt"/>
                <a:cs typeface="+mn-lt"/>
              </a:rPr>
              <a:t>until </a:t>
            </a:r>
            <a:r>
              <a:rPr lang="en-US" sz="1800" dirty="0" err="1">
                <a:ea typeface="+mn-lt"/>
                <a:cs typeface="+mn-lt"/>
              </a:rPr>
              <a:t>i</a:t>
            </a:r>
            <a:r>
              <a:rPr lang="en-US" sz="1800" dirty="0">
                <a:ea typeface="+mn-lt"/>
                <a:cs typeface="+mn-lt"/>
              </a:rPr>
              <a:t> </a:t>
            </a:r>
            <a:r>
              <a:rPr lang="en-US" sz="1800" b="1" dirty="0" err="1">
                <a:ea typeface="+mn-lt"/>
                <a:cs typeface="+mn-lt"/>
              </a:rPr>
              <a:t>until_with</a:t>
            </a:r>
            <a:r>
              <a:rPr lang="en-US" sz="1800" dirty="0">
                <a:ea typeface="+mn-lt"/>
                <a:cs typeface="+mn-lt"/>
              </a:rPr>
              <a:t> u SVA je u tome da li se </a:t>
            </a:r>
            <a:r>
              <a:rPr lang="en-US" sz="1800" dirty="0" err="1">
                <a:ea typeface="+mn-lt"/>
                <a:cs typeface="+mn-lt"/>
              </a:rPr>
              <a:t>uslov</a:t>
            </a:r>
            <a:r>
              <a:rPr lang="en-US" sz="1800" dirty="0">
                <a:ea typeface="+mn-lt"/>
                <a:cs typeface="+mn-lt"/>
              </a:rPr>
              <a:t> </a:t>
            </a:r>
            <a:r>
              <a:rPr lang="en-US" sz="1800" dirty="0" err="1">
                <a:ea typeface="+mn-lt"/>
                <a:cs typeface="+mn-lt"/>
              </a:rPr>
              <a:t>sa</a:t>
            </a:r>
            <a:r>
              <a:rPr lang="en-US" sz="1800" dirty="0">
                <a:ea typeface="+mn-lt"/>
                <a:cs typeface="+mn-lt"/>
              </a:rPr>
              <a:t> </a:t>
            </a:r>
            <a:r>
              <a:rPr lang="en-US" sz="1800" dirty="0" err="1">
                <a:ea typeface="+mn-lt"/>
                <a:cs typeface="+mn-lt"/>
              </a:rPr>
              <a:t>leve</a:t>
            </a:r>
            <a:r>
              <a:rPr lang="en-US" sz="1800" dirty="0">
                <a:ea typeface="+mn-lt"/>
                <a:cs typeface="+mn-lt"/>
              </a:rPr>
              <a:t> </a:t>
            </a:r>
            <a:r>
              <a:rPr lang="en-US" sz="1800" dirty="0" err="1">
                <a:ea typeface="+mn-lt"/>
                <a:cs typeface="+mn-lt"/>
              </a:rPr>
              <a:t>strane</a:t>
            </a:r>
            <a:r>
              <a:rPr lang="en-US" sz="1800" dirty="0">
                <a:ea typeface="+mn-lt"/>
                <a:cs typeface="+mn-lt"/>
              </a:rPr>
              <a:t> mora </a:t>
            </a:r>
            <a:r>
              <a:rPr lang="en-US" sz="1800" dirty="0" err="1">
                <a:ea typeface="+mn-lt"/>
                <a:cs typeface="+mn-lt"/>
              </a:rPr>
              <a:t>ispuniti</a:t>
            </a:r>
            <a:r>
              <a:rPr lang="en-US" sz="1800" dirty="0">
                <a:ea typeface="+mn-lt"/>
                <a:cs typeface="+mn-lt"/>
              </a:rPr>
              <a:t> </a:t>
            </a:r>
            <a:r>
              <a:rPr lang="en-US" sz="1800" dirty="0" err="1">
                <a:ea typeface="+mn-lt"/>
                <a:cs typeface="+mn-lt"/>
              </a:rPr>
              <a:t>i</a:t>
            </a:r>
            <a:r>
              <a:rPr lang="en-US" sz="1800" dirty="0">
                <a:ea typeface="+mn-lt"/>
                <a:cs typeface="+mn-lt"/>
              </a:rPr>
              <a:t> u </a:t>
            </a:r>
            <a:r>
              <a:rPr lang="en-US" sz="1800" dirty="0" err="1">
                <a:ea typeface="+mn-lt"/>
                <a:cs typeface="+mn-lt"/>
              </a:rPr>
              <a:t>trenutku</a:t>
            </a:r>
            <a:r>
              <a:rPr lang="en-US" sz="1800" dirty="0">
                <a:ea typeface="+mn-lt"/>
                <a:cs typeface="+mn-lt"/>
              </a:rPr>
              <a:t> </a:t>
            </a:r>
            <a:r>
              <a:rPr lang="en-US" sz="1800" dirty="0" err="1">
                <a:ea typeface="+mn-lt"/>
                <a:cs typeface="+mn-lt"/>
              </a:rPr>
              <a:t>kada</a:t>
            </a:r>
            <a:r>
              <a:rPr lang="en-US" sz="1800" dirty="0">
                <a:ea typeface="+mn-lt"/>
                <a:cs typeface="+mn-lt"/>
              </a:rPr>
              <a:t> </a:t>
            </a:r>
            <a:r>
              <a:rPr lang="en-US" sz="1800" dirty="0" err="1">
                <a:ea typeface="+mn-lt"/>
                <a:cs typeface="+mn-lt"/>
              </a:rPr>
              <a:t>desni</a:t>
            </a:r>
            <a:r>
              <a:rPr lang="en-US" sz="1800" dirty="0">
                <a:ea typeface="+mn-lt"/>
                <a:cs typeface="+mn-lt"/>
              </a:rPr>
              <a:t> </a:t>
            </a:r>
            <a:r>
              <a:rPr lang="en-US" sz="1800" dirty="0" err="1">
                <a:ea typeface="+mn-lt"/>
                <a:cs typeface="+mn-lt"/>
              </a:rPr>
              <a:t>uslov</a:t>
            </a:r>
            <a:r>
              <a:rPr lang="en-US" sz="1800" dirty="0">
                <a:ea typeface="+mn-lt"/>
                <a:cs typeface="+mn-lt"/>
              </a:rPr>
              <a:t> </a:t>
            </a:r>
            <a:r>
              <a:rPr lang="en-US" sz="1800" dirty="0" err="1">
                <a:ea typeface="+mn-lt"/>
                <a:cs typeface="+mn-lt"/>
              </a:rPr>
              <a:t>postane</a:t>
            </a:r>
            <a:r>
              <a:rPr lang="en-US" sz="1800" dirty="0">
                <a:ea typeface="+mn-lt"/>
                <a:cs typeface="+mn-lt"/>
              </a:rPr>
              <a:t> </a:t>
            </a:r>
            <a:r>
              <a:rPr lang="en-US" sz="1800" dirty="0" err="1">
                <a:ea typeface="+mn-lt"/>
                <a:cs typeface="+mn-lt"/>
              </a:rPr>
              <a:t>tačan</a:t>
            </a:r>
            <a:endParaRPr lang="en-US" dirty="0" err="1">
              <a:cs typeface="Arial"/>
            </a:endParaRPr>
          </a:p>
          <a:p>
            <a:endParaRPr lang="en-US" sz="1800" dirty="0">
              <a:cs typeface="Arial"/>
            </a:endParaRPr>
          </a:p>
          <a:p>
            <a:r>
              <a:rPr lang="en-US" sz="1800" b="1" dirty="0">
                <a:cs typeface="Arial"/>
              </a:rPr>
              <a:t>until </a:t>
            </a:r>
            <a:r>
              <a:rPr lang="en-US" sz="1800" dirty="0">
                <a:cs typeface="Arial"/>
              </a:rPr>
              <a:t>(Non-overlapping) : </a:t>
            </a:r>
            <a:r>
              <a:rPr lang="en-US" sz="1800" dirty="0" err="1">
                <a:cs typeface="Arial"/>
              </a:rPr>
              <a:t>levi</a:t>
            </a:r>
            <a:r>
              <a:rPr lang="en-US" sz="1800" dirty="0">
                <a:cs typeface="Arial"/>
              </a:rPr>
              <a:t> </a:t>
            </a:r>
            <a:r>
              <a:rPr lang="en-US" sz="1800" dirty="0" err="1">
                <a:cs typeface="Arial"/>
              </a:rPr>
              <a:t>izraz</a:t>
            </a:r>
            <a:r>
              <a:rPr lang="en-US" sz="1800" dirty="0">
                <a:cs typeface="Arial"/>
              </a:rPr>
              <a:t> mora </a:t>
            </a:r>
            <a:r>
              <a:rPr lang="en-US" sz="1800" dirty="0" err="1">
                <a:cs typeface="Arial"/>
              </a:rPr>
              <a:t>biti</a:t>
            </a:r>
            <a:r>
              <a:rPr lang="en-US" sz="1800" dirty="0">
                <a:cs typeface="Arial"/>
              </a:rPr>
              <a:t> </a:t>
            </a:r>
            <a:r>
              <a:rPr lang="en-US" sz="1800" dirty="0" err="1">
                <a:cs typeface="Arial"/>
              </a:rPr>
              <a:t>tačan</a:t>
            </a:r>
            <a:r>
              <a:rPr lang="en-US" sz="1800" dirty="0">
                <a:cs typeface="Arial"/>
              </a:rPr>
              <a:t> </a:t>
            </a:r>
            <a:r>
              <a:rPr lang="en-US" sz="1800" dirty="0">
                <a:ea typeface="+mn-lt"/>
                <a:cs typeface="+mn-lt"/>
              </a:rPr>
              <a:t>u </a:t>
            </a:r>
            <a:r>
              <a:rPr lang="en-US" sz="1800" dirty="0" err="1">
                <a:ea typeface="+mn-lt"/>
                <a:cs typeface="+mn-lt"/>
              </a:rPr>
              <a:t>svakom</a:t>
            </a:r>
            <a:r>
              <a:rPr lang="en-US" sz="1800" dirty="0">
                <a:ea typeface="+mn-lt"/>
                <a:cs typeface="+mn-lt"/>
              </a:rPr>
              <a:t> </a:t>
            </a:r>
            <a:r>
              <a:rPr lang="en-US" sz="1800" dirty="0" err="1">
                <a:ea typeface="+mn-lt"/>
                <a:cs typeface="+mn-lt"/>
              </a:rPr>
              <a:t>taktu</a:t>
            </a:r>
            <a:r>
              <a:rPr lang="en-US" sz="1800" dirty="0">
                <a:ea typeface="+mn-lt"/>
                <a:cs typeface="+mn-lt"/>
              </a:rPr>
              <a:t> do (</a:t>
            </a:r>
            <a:r>
              <a:rPr lang="en-US" sz="1800" dirty="0" err="1">
                <a:ea typeface="+mn-lt"/>
                <a:cs typeface="+mn-lt"/>
              </a:rPr>
              <a:t>ali</a:t>
            </a:r>
            <a:r>
              <a:rPr lang="en-US" sz="1800" dirty="0">
                <a:ea typeface="+mn-lt"/>
                <a:cs typeface="+mn-lt"/>
              </a:rPr>
              <a:t> ne </a:t>
            </a:r>
            <a:r>
              <a:rPr lang="en-US" sz="1800" dirty="0" err="1">
                <a:ea typeface="+mn-lt"/>
                <a:cs typeface="+mn-lt"/>
              </a:rPr>
              <a:t>uključujući</a:t>
            </a:r>
            <a:r>
              <a:rPr lang="en-US" sz="1800" dirty="0">
                <a:ea typeface="+mn-lt"/>
                <a:cs typeface="+mn-lt"/>
              </a:rPr>
              <a:t>) takt u </a:t>
            </a:r>
            <a:r>
              <a:rPr lang="en-US" sz="1800" dirty="0" err="1">
                <a:ea typeface="+mn-lt"/>
                <a:cs typeface="+mn-lt"/>
              </a:rPr>
              <a:t>kojem</a:t>
            </a:r>
            <a:r>
              <a:rPr lang="en-US" sz="1800" dirty="0">
                <a:ea typeface="+mn-lt"/>
                <a:cs typeface="+mn-lt"/>
              </a:rPr>
              <a:t> </a:t>
            </a:r>
            <a:r>
              <a:rPr lang="en-US" sz="1800" dirty="0" err="1">
                <a:ea typeface="+mn-lt"/>
                <a:cs typeface="+mn-lt"/>
              </a:rPr>
              <a:t>desni</a:t>
            </a:r>
            <a:r>
              <a:rPr lang="en-US" sz="1800" dirty="0">
                <a:ea typeface="+mn-lt"/>
                <a:cs typeface="+mn-lt"/>
              </a:rPr>
              <a:t> </a:t>
            </a:r>
            <a:r>
              <a:rPr lang="en-US" sz="1800" dirty="0" err="1">
                <a:ea typeface="+mn-lt"/>
                <a:cs typeface="+mn-lt"/>
              </a:rPr>
              <a:t>izraz</a:t>
            </a:r>
            <a:r>
              <a:rPr lang="en-US" sz="1800" dirty="0">
                <a:ea typeface="+mn-lt"/>
                <a:cs typeface="+mn-lt"/>
              </a:rPr>
              <a:t> </a:t>
            </a:r>
            <a:r>
              <a:rPr lang="en-US" sz="1800" dirty="0" err="1">
                <a:ea typeface="+mn-lt"/>
                <a:cs typeface="+mn-lt"/>
              </a:rPr>
              <a:t>postane</a:t>
            </a:r>
            <a:r>
              <a:rPr lang="en-US" sz="1800" dirty="0">
                <a:ea typeface="+mn-lt"/>
                <a:cs typeface="+mn-lt"/>
              </a:rPr>
              <a:t> </a:t>
            </a:r>
            <a:r>
              <a:rPr lang="en-US" sz="1800" dirty="0" err="1">
                <a:ea typeface="+mn-lt"/>
                <a:cs typeface="+mn-lt"/>
              </a:rPr>
              <a:t>tačan</a:t>
            </a:r>
            <a:endParaRPr lang="en-US" sz="1800" dirty="0" err="1">
              <a:cs typeface="Arial"/>
            </a:endParaRPr>
          </a:p>
          <a:p>
            <a:endParaRPr lang="en-US" sz="1800" dirty="0">
              <a:cs typeface="Arial"/>
            </a:endParaRPr>
          </a:p>
          <a:p>
            <a:r>
              <a:rPr lang="en-US" sz="1800" b="1" dirty="0" err="1">
                <a:ea typeface="+mn-lt"/>
                <a:cs typeface="+mn-lt"/>
              </a:rPr>
              <a:t>until_with</a:t>
            </a:r>
            <a:r>
              <a:rPr lang="en-US" sz="1800" b="1" dirty="0">
                <a:ea typeface="+mn-lt"/>
                <a:cs typeface="+mn-lt"/>
              </a:rPr>
              <a:t> </a:t>
            </a:r>
            <a:r>
              <a:rPr lang="en-US" sz="1800" dirty="0">
                <a:ea typeface="+mn-lt"/>
                <a:cs typeface="+mn-lt"/>
              </a:rPr>
              <a:t>(Overlapping) : Levi </a:t>
            </a:r>
            <a:r>
              <a:rPr lang="en-US" sz="1800" dirty="0" err="1">
                <a:ea typeface="+mn-lt"/>
                <a:cs typeface="+mn-lt"/>
              </a:rPr>
              <a:t>izraz</a:t>
            </a:r>
            <a:r>
              <a:rPr lang="en-US" sz="1800" dirty="0">
                <a:ea typeface="+mn-lt"/>
                <a:cs typeface="+mn-lt"/>
              </a:rPr>
              <a:t> mora </a:t>
            </a:r>
            <a:r>
              <a:rPr lang="en-US" sz="1800" dirty="0" err="1">
                <a:ea typeface="+mn-lt"/>
                <a:cs typeface="+mn-lt"/>
              </a:rPr>
              <a:t>biti</a:t>
            </a:r>
            <a:r>
              <a:rPr lang="en-US" sz="1800" dirty="0">
                <a:ea typeface="+mn-lt"/>
                <a:cs typeface="+mn-lt"/>
              </a:rPr>
              <a:t> </a:t>
            </a:r>
            <a:r>
              <a:rPr lang="en-US" sz="1800" dirty="0" err="1">
                <a:ea typeface="+mn-lt"/>
                <a:cs typeface="+mn-lt"/>
              </a:rPr>
              <a:t>tačan</a:t>
            </a:r>
            <a:r>
              <a:rPr lang="en-US" sz="1800" dirty="0">
                <a:ea typeface="+mn-lt"/>
                <a:cs typeface="+mn-lt"/>
              </a:rPr>
              <a:t> u </a:t>
            </a:r>
            <a:r>
              <a:rPr lang="en-US" sz="1800" dirty="0" err="1">
                <a:ea typeface="+mn-lt"/>
                <a:cs typeface="+mn-lt"/>
              </a:rPr>
              <a:t>svakom</a:t>
            </a:r>
            <a:r>
              <a:rPr lang="en-US" sz="1800" dirty="0">
                <a:ea typeface="+mn-lt"/>
                <a:cs typeface="+mn-lt"/>
              </a:rPr>
              <a:t> </a:t>
            </a:r>
            <a:r>
              <a:rPr lang="en-US" sz="1800" dirty="0" err="1">
                <a:ea typeface="+mn-lt"/>
                <a:cs typeface="+mn-lt"/>
              </a:rPr>
              <a:t>taktu</a:t>
            </a:r>
            <a:r>
              <a:rPr lang="en-US" sz="1800" dirty="0">
                <a:ea typeface="+mn-lt"/>
                <a:cs typeface="+mn-lt"/>
              </a:rPr>
              <a:t> </a:t>
            </a:r>
            <a:r>
              <a:rPr lang="en-US" sz="1800" dirty="0" err="1">
                <a:ea typeface="+mn-lt"/>
                <a:cs typeface="+mn-lt"/>
              </a:rPr>
              <a:t>uključujući</a:t>
            </a:r>
            <a:r>
              <a:rPr lang="en-US" sz="1800" dirty="0">
                <a:ea typeface="+mn-lt"/>
                <a:cs typeface="+mn-lt"/>
              </a:rPr>
              <a:t> </a:t>
            </a:r>
            <a:r>
              <a:rPr lang="en-US" sz="1800" dirty="0" err="1">
                <a:ea typeface="+mn-lt"/>
                <a:cs typeface="+mn-lt"/>
              </a:rPr>
              <a:t>i</a:t>
            </a:r>
            <a:r>
              <a:rPr lang="en-US" sz="1800" dirty="0">
                <a:ea typeface="+mn-lt"/>
                <a:cs typeface="+mn-lt"/>
              </a:rPr>
              <a:t> </a:t>
            </a:r>
            <a:r>
              <a:rPr lang="en-US" sz="1800" dirty="0" err="1">
                <a:ea typeface="+mn-lt"/>
                <a:cs typeface="+mn-lt"/>
              </a:rPr>
              <a:t>onaj</a:t>
            </a:r>
            <a:r>
              <a:rPr lang="en-US" sz="1800" dirty="0">
                <a:ea typeface="+mn-lt"/>
                <a:cs typeface="+mn-lt"/>
              </a:rPr>
              <a:t> takt u </a:t>
            </a:r>
            <a:r>
              <a:rPr lang="en-US" sz="1800" dirty="0" err="1">
                <a:ea typeface="+mn-lt"/>
                <a:cs typeface="+mn-lt"/>
              </a:rPr>
              <a:t>kojem</a:t>
            </a:r>
            <a:r>
              <a:rPr lang="en-US" sz="1800" dirty="0">
                <a:ea typeface="+mn-lt"/>
                <a:cs typeface="+mn-lt"/>
              </a:rPr>
              <a:t> </a:t>
            </a:r>
            <a:r>
              <a:rPr lang="en-US" sz="1800" dirty="0" err="1">
                <a:ea typeface="+mn-lt"/>
                <a:cs typeface="+mn-lt"/>
              </a:rPr>
              <a:t>desni</a:t>
            </a:r>
            <a:r>
              <a:rPr lang="en-US" sz="1800" dirty="0">
                <a:ea typeface="+mn-lt"/>
                <a:cs typeface="+mn-lt"/>
              </a:rPr>
              <a:t> </a:t>
            </a:r>
            <a:r>
              <a:rPr lang="en-US" sz="1800" dirty="0" err="1">
                <a:ea typeface="+mn-lt"/>
                <a:cs typeface="+mn-lt"/>
              </a:rPr>
              <a:t>izraz</a:t>
            </a:r>
            <a:r>
              <a:rPr lang="en-US" sz="1800" dirty="0">
                <a:ea typeface="+mn-lt"/>
                <a:cs typeface="+mn-lt"/>
              </a:rPr>
              <a:t> </a:t>
            </a:r>
            <a:r>
              <a:rPr lang="en-US" sz="1800" dirty="0" err="1">
                <a:ea typeface="+mn-lt"/>
                <a:cs typeface="+mn-lt"/>
              </a:rPr>
              <a:t>postane</a:t>
            </a:r>
            <a:r>
              <a:rPr lang="en-US" sz="1800" dirty="0">
                <a:ea typeface="+mn-lt"/>
                <a:cs typeface="+mn-lt"/>
              </a:rPr>
              <a:t> </a:t>
            </a:r>
            <a:r>
              <a:rPr lang="en-US" sz="1800" dirty="0" err="1">
                <a:ea typeface="+mn-lt"/>
                <a:cs typeface="+mn-lt"/>
              </a:rPr>
              <a:t>tačan</a:t>
            </a:r>
            <a:endParaRPr lang="en-US" sz="1800" dirty="0">
              <a:ea typeface="+mn-lt"/>
              <a:cs typeface="+mn-lt"/>
            </a:endParaRPr>
          </a:p>
          <a:p>
            <a:endParaRPr lang="en-US" sz="1800" dirty="0">
              <a:ea typeface="+mn-lt"/>
              <a:cs typeface="+mn-lt"/>
            </a:endParaRPr>
          </a:p>
          <a:p>
            <a:r>
              <a:rPr lang="en-US" sz="1800" dirty="0">
                <a:ea typeface="+mn-lt"/>
                <a:cs typeface="+mn-lt"/>
              </a:rPr>
              <a:t>Primer 1: </a:t>
            </a:r>
            <a:r>
              <a:rPr lang="en-US" sz="1800" b="1" dirty="0">
                <a:ea typeface="+mn-lt"/>
                <a:cs typeface="+mn-lt"/>
              </a:rPr>
              <a:t>b until !c</a:t>
            </a:r>
            <a:r>
              <a:rPr lang="en-US" sz="1800" dirty="0">
                <a:ea typeface="+mn-lt"/>
                <a:cs typeface="+mn-lt"/>
              </a:rPr>
              <a:t>   -&gt;  </a:t>
            </a:r>
            <a:r>
              <a:rPr lang="en-US" sz="1800" i="1" dirty="0">
                <a:ea typeface="+mn-lt"/>
                <a:cs typeface="+mn-lt"/>
              </a:rPr>
              <a:t>b</a:t>
            </a:r>
            <a:r>
              <a:rPr lang="en-US" sz="1800" dirty="0">
                <a:ea typeface="+mn-lt"/>
                <a:cs typeface="+mn-lt"/>
              </a:rPr>
              <a:t> mora </a:t>
            </a:r>
            <a:r>
              <a:rPr lang="en-US" sz="1800" dirty="0" err="1">
                <a:ea typeface="+mn-lt"/>
                <a:cs typeface="+mn-lt"/>
              </a:rPr>
              <a:t>biti</a:t>
            </a:r>
            <a:r>
              <a:rPr lang="en-US" sz="1800" dirty="0">
                <a:ea typeface="+mn-lt"/>
                <a:cs typeface="+mn-lt"/>
              </a:rPr>
              <a:t> 1 </a:t>
            </a:r>
            <a:r>
              <a:rPr lang="en-US" sz="1800" dirty="0" err="1">
                <a:ea typeface="+mn-lt"/>
                <a:cs typeface="+mn-lt"/>
              </a:rPr>
              <a:t>sve</a:t>
            </a:r>
            <a:r>
              <a:rPr lang="en-US" sz="1800" dirty="0">
                <a:ea typeface="+mn-lt"/>
                <a:cs typeface="+mn-lt"/>
              </a:rPr>
              <a:t> do </a:t>
            </a:r>
            <a:r>
              <a:rPr lang="en-US" sz="1800" dirty="0" err="1">
                <a:ea typeface="+mn-lt"/>
                <a:cs typeface="+mn-lt"/>
              </a:rPr>
              <a:t>ciklusa</a:t>
            </a:r>
            <a:r>
              <a:rPr lang="en-US" sz="1800" dirty="0">
                <a:ea typeface="+mn-lt"/>
                <a:cs typeface="+mn-lt"/>
              </a:rPr>
              <a:t> pre </a:t>
            </a:r>
            <a:r>
              <a:rPr lang="en-US" sz="1800" dirty="0" err="1">
                <a:ea typeface="+mn-lt"/>
                <a:cs typeface="+mn-lt"/>
              </a:rPr>
              <a:t>nego</a:t>
            </a:r>
            <a:r>
              <a:rPr lang="en-US" sz="1800" dirty="0">
                <a:ea typeface="+mn-lt"/>
                <a:cs typeface="+mn-lt"/>
              </a:rPr>
              <a:t> </a:t>
            </a:r>
            <a:r>
              <a:rPr lang="en-US" sz="1800" dirty="0" err="1">
                <a:ea typeface="+mn-lt"/>
                <a:cs typeface="+mn-lt"/>
              </a:rPr>
              <a:t>što</a:t>
            </a:r>
            <a:r>
              <a:rPr lang="en-US" sz="1800" dirty="0">
                <a:ea typeface="+mn-lt"/>
                <a:cs typeface="+mn-lt"/>
              </a:rPr>
              <a:t> </a:t>
            </a:r>
            <a:r>
              <a:rPr lang="en-US" sz="1800" i="1" dirty="0">
                <a:ea typeface="+mn-lt"/>
                <a:cs typeface="+mn-lt"/>
              </a:rPr>
              <a:t>!c</a:t>
            </a:r>
            <a:r>
              <a:rPr lang="en-US" sz="1800" dirty="0">
                <a:ea typeface="+mn-lt"/>
                <a:cs typeface="+mn-lt"/>
              </a:rPr>
              <a:t> </a:t>
            </a:r>
            <a:r>
              <a:rPr lang="en-US" sz="1800" dirty="0" err="1">
                <a:ea typeface="+mn-lt"/>
                <a:cs typeface="+mn-lt"/>
              </a:rPr>
              <a:t>postane</a:t>
            </a:r>
            <a:r>
              <a:rPr lang="en-US" sz="1800" dirty="0">
                <a:ea typeface="+mn-lt"/>
                <a:cs typeface="+mn-lt"/>
              </a:rPr>
              <a:t> </a:t>
            </a:r>
            <a:r>
              <a:rPr lang="en-US" sz="1800" dirty="0" err="1">
                <a:ea typeface="+mn-lt"/>
                <a:cs typeface="+mn-lt"/>
              </a:rPr>
              <a:t>tačno</a:t>
            </a:r>
            <a:r>
              <a:rPr lang="en-US" sz="1800" dirty="0">
                <a:ea typeface="+mn-lt"/>
                <a:cs typeface="+mn-lt"/>
              </a:rPr>
              <a:t>. U </a:t>
            </a:r>
            <a:r>
              <a:rPr lang="en-US" sz="1800" dirty="0" err="1">
                <a:ea typeface="+mn-lt"/>
                <a:cs typeface="+mn-lt"/>
              </a:rPr>
              <a:t>samom</a:t>
            </a:r>
            <a:r>
              <a:rPr lang="en-US" sz="1800" dirty="0">
                <a:ea typeface="+mn-lt"/>
                <a:cs typeface="+mn-lt"/>
              </a:rPr>
              <a:t> </a:t>
            </a:r>
            <a:r>
              <a:rPr lang="en-US" sz="1800" dirty="0" err="1">
                <a:ea typeface="+mn-lt"/>
                <a:cs typeface="+mn-lt"/>
              </a:rPr>
              <a:t>trenutku</a:t>
            </a:r>
            <a:r>
              <a:rPr lang="en-US" sz="1800" dirty="0">
                <a:ea typeface="+mn-lt"/>
                <a:cs typeface="+mn-lt"/>
              </a:rPr>
              <a:t> </a:t>
            </a:r>
            <a:r>
              <a:rPr lang="en-US" sz="1800" dirty="0" err="1">
                <a:ea typeface="+mn-lt"/>
                <a:cs typeface="+mn-lt"/>
              </a:rPr>
              <a:t>kada</a:t>
            </a:r>
            <a:r>
              <a:rPr lang="en-US" sz="1800" dirty="0">
                <a:ea typeface="+mn-lt"/>
                <a:cs typeface="+mn-lt"/>
              </a:rPr>
              <a:t> </a:t>
            </a:r>
            <a:r>
              <a:rPr lang="en-US" sz="1800" i="1" dirty="0">
                <a:ea typeface="+mn-lt"/>
                <a:cs typeface="+mn-lt"/>
              </a:rPr>
              <a:t>c</a:t>
            </a:r>
            <a:r>
              <a:rPr lang="en-US" sz="1800" dirty="0">
                <a:ea typeface="+mn-lt"/>
                <a:cs typeface="+mn-lt"/>
              </a:rPr>
              <a:t> </a:t>
            </a:r>
            <a:r>
              <a:rPr lang="en-US" sz="1800" dirty="0" err="1">
                <a:ea typeface="+mn-lt"/>
                <a:cs typeface="+mn-lt"/>
              </a:rPr>
              <a:t>padne</a:t>
            </a:r>
            <a:r>
              <a:rPr lang="en-US" sz="1800" dirty="0">
                <a:ea typeface="+mn-lt"/>
                <a:cs typeface="+mn-lt"/>
              </a:rPr>
              <a:t> </a:t>
            </a:r>
            <a:r>
              <a:rPr lang="en-US" sz="1800" dirty="0" err="1">
                <a:ea typeface="+mn-lt"/>
                <a:cs typeface="+mn-lt"/>
              </a:rPr>
              <a:t>na</a:t>
            </a:r>
            <a:r>
              <a:rPr lang="en-US" sz="1800" dirty="0">
                <a:ea typeface="+mn-lt"/>
                <a:cs typeface="+mn-lt"/>
              </a:rPr>
              <a:t> 0, </a:t>
            </a:r>
            <a:r>
              <a:rPr lang="en-US" sz="1800" dirty="0" err="1">
                <a:ea typeface="+mn-lt"/>
                <a:cs typeface="+mn-lt"/>
              </a:rPr>
              <a:t>vrednost</a:t>
            </a:r>
            <a:r>
              <a:rPr lang="en-US" sz="1800" dirty="0">
                <a:ea typeface="+mn-lt"/>
                <a:cs typeface="+mn-lt"/>
              </a:rPr>
              <a:t> </a:t>
            </a:r>
            <a:r>
              <a:rPr lang="en-US" sz="1800" dirty="0" err="1">
                <a:ea typeface="+mn-lt"/>
                <a:cs typeface="+mn-lt"/>
              </a:rPr>
              <a:t>signala</a:t>
            </a:r>
            <a:r>
              <a:rPr lang="en-US" sz="1800" dirty="0">
                <a:ea typeface="+mn-lt"/>
                <a:cs typeface="+mn-lt"/>
              </a:rPr>
              <a:t> </a:t>
            </a:r>
            <a:r>
              <a:rPr lang="en-US" sz="1800" i="1" dirty="0">
                <a:ea typeface="+mn-lt"/>
                <a:cs typeface="+mn-lt"/>
              </a:rPr>
              <a:t>b</a:t>
            </a:r>
            <a:r>
              <a:rPr lang="en-US" sz="1800" dirty="0">
                <a:ea typeface="+mn-lt"/>
                <a:cs typeface="+mn-lt"/>
              </a:rPr>
              <a:t> </a:t>
            </a:r>
            <a:r>
              <a:rPr lang="en-US" sz="1800" dirty="0" err="1">
                <a:ea typeface="+mn-lt"/>
                <a:cs typeface="+mn-lt"/>
              </a:rPr>
              <a:t>više</a:t>
            </a:r>
            <a:r>
              <a:rPr lang="en-US" sz="1800" dirty="0">
                <a:ea typeface="+mn-lt"/>
                <a:cs typeface="+mn-lt"/>
              </a:rPr>
              <a:t> </a:t>
            </a:r>
            <a:r>
              <a:rPr lang="en-US" sz="1800" dirty="0" err="1">
                <a:ea typeface="+mn-lt"/>
                <a:cs typeface="+mn-lt"/>
              </a:rPr>
              <a:t>nije</a:t>
            </a:r>
            <a:r>
              <a:rPr lang="en-US" sz="1800" dirty="0">
                <a:ea typeface="+mn-lt"/>
                <a:cs typeface="+mn-lt"/>
              </a:rPr>
              <a:t> </a:t>
            </a:r>
            <a:r>
              <a:rPr lang="en-US" sz="1800" dirty="0" err="1">
                <a:ea typeface="+mn-lt"/>
                <a:cs typeface="+mn-lt"/>
              </a:rPr>
              <a:t>bitna</a:t>
            </a:r>
            <a:endParaRPr lang="en-US" sz="1800" dirty="0">
              <a:ea typeface="+mn-lt"/>
              <a:cs typeface="+mn-lt"/>
            </a:endParaRPr>
          </a:p>
          <a:p>
            <a:endParaRPr lang="en-US" sz="1800" dirty="0">
              <a:ea typeface="+mn-lt"/>
              <a:cs typeface="+mn-lt"/>
            </a:endParaRPr>
          </a:p>
          <a:p>
            <a:r>
              <a:rPr lang="en-US" sz="1800" dirty="0">
                <a:ea typeface="+mn-lt"/>
                <a:cs typeface="+mn-lt"/>
              </a:rPr>
              <a:t>Primer 2: </a:t>
            </a:r>
            <a:r>
              <a:rPr lang="en-US" sz="1800" b="1" dirty="0">
                <a:ea typeface="+mn-lt"/>
                <a:cs typeface="+mn-lt"/>
              </a:rPr>
              <a:t>b </a:t>
            </a:r>
            <a:r>
              <a:rPr lang="en-US" sz="1800" b="1" dirty="0" err="1">
                <a:ea typeface="+mn-lt"/>
                <a:cs typeface="+mn-lt"/>
              </a:rPr>
              <a:t>until_with</a:t>
            </a:r>
            <a:r>
              <a:rPr lang="en-US" sz="1800" b="1" dirty="0">
                <a:ea typeface="+mn-lt"/>
                <a:cs typeface="+mn-lt"/>
              </a:rPr>
              <a:t> !c </a:t>
            </a:r>
            <a:r>
              <a:rPr lang="en-US" sz="1800" dirty="0">
                <a:ea typeface="+mn-lt"/>
                <a:cs typeface="+mn-lt"/>
              </a:rPr>
              <a:t>-&gt; </a:t>
            </a:r>
            <a:r>
              <a:rPr lang="en-US" sz="1800" i="1" dirty="0">
                <a:ea typeface="+mn-lt"/>
                <a:cs typeface="+mn-lt"/>
              </a:rPr>
              <a:t>b</a:t>
            </a:r>
            <a:r>
              <a:rPr lang="en-US" sz="1800" dirty="0">
                <a:ea typeface="+mn-lt"/>
                <a:cs typeface="+mn-lt"/>
              </a:rPr>
              <a:t> mora </a:t>
            </a:r>
            <a:r>
              <a:rPr lang="en-US" sz="1800" dirty="0" err="1">
                <a:ea typeface="+mn-lt"/>
                <a:cs typeface="+mn-lt"/>
              </a:rPr>
              <a:t>biti</a:t>
            </a:r>
            <a:r>
              <a:rPr lang="en-US" sz="1800" dirty="0">
                <a:ea typeface="+mn-lt"/>
                <a:cs typeface="+mn-lt"/>
              </a:rPr>
              <a:t> 1 </a:t>
            </a:r>
            <a:r>
              <a:rPr lang="en-US" sz="1800" dirty="0" err="1">
                <a:ea typeface="+mn-lt"/>
                <a:cs typeface="+mn-lt"/>
              </a:rPr>
              <a:t>sve</a:t>
            </a:r>
            <a:r>
              <a:rPr lang="en-US" sz="1800" dirty="0">
                <a:ea typeface="+mn-lt"/>
                <a:cs typeface="+mn-lt"/>
              </a:rPr>
              <a:t> </a:t>
            </a:r>
            <a:r>
              <a:rPr lang="en-US" sz="1800" dirty="0" err="1">
                <a:ea typeface="+mn-lt"/>
                <a:cs typeface="+mn-lt"/>
              </a:rPr>
              <a:t>vreme</a:t>
            </a:r>
            <a:r>
              <a:rPr lang="en-US" sz="1800" dirty="0">
                <a:ea typeface="+mn-lt"/>
                <a:cs typeface="+mn-lt"/>
              </a:rPr>
              <a:t>, </a:t>
            </a:r>
            <a:r>
              <a:rPr lang="en-US" sz="1800" dirty="0" err="1">
                <a:ea typeface="+mn-lt"/>
                <a:cs typeface="+mn-lt"/>
              </a:rPr>
              <a:t>uključujući</a:t>
            </a:r>
            <a:r>
              <a:rPr lang="en-US" sz="1800" dirty="0">
                <a:ea typeface="+mn-lt"/>
                <a:cs typeface="+mn-lt"/>
              </a:rPr>
              <a:t> </a:t>
            </a:r>
            <a:r>
              <a:rPr lang="en-US" sz="1800" dirty="0" err="1">
                <a:ea typeface="+mn-lt"/>
                <a:cs typeface="+mn-lt"/>
              </a:rPr>
              <a:t>i</a:t>
            </a:r>
            <a:r>
              <a:rPr lang="en-US" sz="1800" dirty="0">
                <a:ea typeface="+mn-lt"/>
                <a:cs typeface="+mn-lt"/>
              </a:rPr>
              <a:t> </a:t>
            </a:r>
            <a:r>
              <a:rPr lang="en-US" sz="1800" dirty="0" err="1">
                <a:ea typeface="+mn-lt"/>
                <a:cs typeface="+mn-lt"/>
              </a:rPr>
              <a:t>ciklus</a:t>
            </a:r>
            <a:r>
              <a:rPr lang="en-US" sz="1800" dirty="0">
                <a:ea typeface="+mn-lt"/>
                <a:cs typeface="+mn-lt"/>
              </a:rPr>
              <a:t> u </a:t>
            </a:r>
            <a:r>
              <a:rPr lang="en-US" sz="1800" dirty="0" err="1">
                <a:ea typeface="+mn-lt"/>
                <a:cs typeface="+mn-lt"/>
              </a:rPr>
              <a:t>kojem</a:t>
            </a:r>
            <a:r>
              <a:rPr lang="en-US" sz="1800" dirty="0">
                <a:ea typeface="+mn-lt"/>
                <a:cs typeface="+mn-lt"/>
              </a:rPr>
              <a:t> </a:t>
            </a:r>
            <a:r>
              <a:rPr lang="en-US" sz="1800" i="1" dirty="0">
                <a:ea typeface="+mn-lt"/>
                <a:cs typeface="+mn-lt"/>
              </a:rPr>
              <a:t>c</a:t>
            </a:r>
            <a:r>
              <a:rPr lang="en-US" sz="1800" dirty="0">
                <a:ea typeface="+mn-lt"/>
                <a:cs typeface="+mn-lt"/>
              </a:rPr>
              <a:t> </a:t>
            </a:r>
            <a:r>
              <a:rPr lang="en-US" sz="1800" dirty="0" err="1">
                <a:ea typeface="+mn-lt"/>
                <a:cs typeface="+mn-lt"/>
              </a:rPr>
              <a:t>postane</a:t>
            </a:r>
            <a:r>
              <a:rPr lang="en-US" sz="1800" dirty="0">
                <a:ea typeface="+mn-lt"/>
                <a:cs typeface="+mn-lt"/>
              </a:rPr>
              <a:t> 0. Ako </a:t>
            </a:r>
            <a:r>
              <a:rPr lang="en-US" sz="1800" i="1" dirty="0">
                <a:ea typeface="+mn-lt"/>
                <a:cs typeface="+mn-lt"/>
              </a:rPr>
              <a:t>b</a:t>
            </a:r>
            <a:r>
              <a:rPr lang="en-US" sz="1800" dirty="0">
                <a:ea typeface="+mn-lt"/>
                <a:cs typeface="+mn-lt"/>
              </a:rPr>
              <a:t> </a:t>
            </a:r>
            <a:r>
              <a:rPr lang="en-US" sz="1800" dirty="0" err="1">
                <a:ea typeface="+mn-lt"/>
                <a:cs typeface="+mn-lt"/>
              </a:rPr>
              <a:t>padne</a:t>
            </a:r>
            <a:r>
              <a:rPr lang="en-US" sz="1800" dirty="0">
                <a:ea typeface="+mn-lt"/>
                <a:cs typeface="+mn-lt"/>
              </a:rPr>
              <a:t> </a:t>
            </a:r>
            <a:r>
              <a:rPr lang="en-US" sz="1800" dirty="0" err="1">
                <a:ea typeface="+mn-lt"/>
                <a:cs typeface="+mn-lt"/>
              </a:rPr>
              <a:t>na</a:t>
            </a:r>
            <a:r>
              <a:rPr lang="en-US" sz="1800" dirty="0">
                <a:ea typeface="+mn-lt"/>
                <a:cs typeface="+mn-lt"/>
              </a:rPr>
              <a:t> 0 u </a:t>
            </a:r>
            <a:r>
              <a:rPr lang="en-US" sz="1800" dirty="0" err="1">
                <a:ea typeface="+mn-lt"/>
                <a:cs typeface="+mn-lt"/>
              </a:rPr>
              <a:t>istom</a:t>
            </a:r>
            <a:r>
              <a:rPr lang="en-US" sz="1800" dirty="0">
                <a:ea typeface="+mn-lt"/>
                <a:cs typeface="+mn-lt"/>
              </a:rPr>
              <a:t> </a:t>
            </a:r>
            <a:r>
              <a:rPr lang="en-US" sz="1800" dirty="0" err="1">
                <a:ea typeface="+mn-lt"/>
                <a:cs typeface="+mn-lt"/>
              </a:rPr>
              <a:t>taktu</a:t>
            </a:r>
            <a:r>
              <a:rPr lang="en-US" sz="1800" dirty="0">
                <a:ea typeface="+mn-lt"/>
                <a:cs typeface="+mn-lt"/>
              </a:rPr>
              <a:t> </a:t>
            </a:r>
            <a:r>
              <a:rPr lang="en-US" sz="1800" dirty="0" err="1">
                <a:ea typeface="+mn-lt"/>
                <a:cs typeface="+mn-lt"/>
              </a:rPr>
              <a:t>kada</a:t>
            </a:r>
            <a:r>
              <a:rPr lang="en-US" sz="1800" dirty="0">
                <a:ea typeface="+mn-lt"/>
                <a:cs typeface="+mn-lt"/>
              </a:rPr>
              <a:t> </a:t>
            </a:r>
            <a:r>
              <a:rPr lang="en-US" sz="1800" dirty="0" err="1">
                <a:ea typeface="+mn-lt"/>
                <a:cs typeface="+mn-lt"/>
              </a:rPr>
              <a:t>i</a:t>
            </a:r>
            <a:r>
              <a:rPr lang="en-US" sz="1800" dirty="0">
                <a:ea typeface="+mn-lt"/>
                <a:cs typeface="+mn-lt"/>
              </a:rPr>
              <a:t> </a:t>
            </a:r>
            <a:r>
              <a:rPr lang="en-US" sz="1800" i="1" dirty="0">
                <a:ea typeface="+mn-lt"/>
                <a:cs typeface="+mn-lt"/>
              </a:rPr>
              <a:t>c</a:t>
            </a:r>
            <a:r>
              <a:rPr lang="en-US" sz="1800" dirty="0">
                <a:ea typeface="+mn-lt"/>
                <a:cs typeface="+mn-lt"/>
              </a:rPr>
              <a:t>, </a:t>
            </a:r>
            <a:r>
              <a:rPr lang="en-US" sz="1800" dirty="0" err="1">
                <a:ea typeface="+mn-lt"/>
                <a:cs typeface="+mn-lt"/>
              </a:rPr>
              <a:t>tvrdnja</a:t>
            </a:r>
            <a:r>
              <a:rPr lang="en-US" sz="1800" dirty="0">
                <a:ea typeface="+mn-lt"/>
                <a:cs typeface="+mn-lt"/>
              </a:rPr>
              <a:t> </a:t>
            </a:r>
            <a:r>
              <a:rPr lang="en-US" sz="1800" dirty="0" err="1">
                <a:ea typeface="+mn-lt"/>
                <a:cs typeface="+mn-lt"/>
              </a:rPr>
              <a:t>će</a:t>
            </a:r>
            <a:r>
              <a:rPr lang="en-US" sz="1800" dirty="0">
                <a:ea typeface="+mn-lt"/>
                <a:cs typeface="+mn-lt"/>
              </a:rPr>
              <a:t> </a:t>
            </a:r>
            <a:r>
              <a:rPr lang="en-US" sz="1800" dirty="0" err="1">
                <a:ea typeface="+mn-lt"/>
                <a:cs typeface="+mn-lt"/>
              </a:rPr>
              <a:t>pasti</a:t>
            </a:r>
          </a:p>
        </p:txBody>
      </p:sp>
    </p:spTree>
    <p:extLst>
      <p:ext uri="{BB962C8B-B14F-4D97-AF65-F5344CB8AC3E}">
        <p14:creationId xmlns:p14="http://schemas.microsoft.com/office/powerpoint/2010/main" val="4038494367"/>
      </p:ext>
    </p:extLst>
  </p:cSld>
  <p:clrMapOvr>
    <a:masterClrMapping/>
  </p:clrMapOvr>
  <p:transition spd="med">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14</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r>
              <a:rPr lang="en-US" dirty="0"/>
              <a:t>Always </a:t>
            </a:r>
            <a:r>
              <a:rPr lang="en-US" dirty="0" err="1"/>
              <a:t>svojstvo</a:t>
            </a:r>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a:xfrm>
            <a:off x="319088" y="918817"/>
            <a:ext cx="8404845" cy="3770658"/>
          </a:xfrm>
        </p:spPr>
        <p:txBody>
          <a:bodyPr/>
          <a:lstStyle/>
          <a:p>
            <a:r>
              <a:rPr lang="en-US" sz="1800" dirty="0" err="1">
                <a:ea typeface="+mn-lt"/>
                <a:cs typeface="+mn-lt"/>
              </a:rPr>
              <a:t>Svojstvo</a:t>
            </a:r>
            <a:r>
              <a:rPr lang="en-US" sz="1800" dirty="0">
                <a:ea typeface="+mn-lt"/>
                <a:cs typeface="+mn-lt"/>
              </a:rPr>
              <a:t> </a:t>
            </a:r>
            <a:r>
              <a:rPr lang="en-US" sz="1800" b="1" dirty="0">
                <a:ea typeface="+mn-lt"/>
                <a:cs typeface="+mn-lt"/>
              </a:rPr>
              <a:t>always p </a:t>
            </a:r>
            <a:r>
              <a:rPr lang="en-US" sz="1800" dirty="0">
                <a:ea typeface="+mn-lt"/>
                <a:cs typeface="+mn-lt"/>
              </a:rPr>
              <a:t>je </a:t>
            </a:r>
            <a:r>
              <a:rPr lang="en-US" sz="1800" dirty="0" err="1">
                <a:ea typeface="+mn-lt"/>
                <a:cs typeface="+mn-lt"/>
              </a:rPr>
              <a:t>tačno</a:t>
            </a:r>
            <a:r>
              <a:rPr lang="en-US" sz="1800" dirty="0">
                <a:ea typeface="+mn-lt"/>
                <a:cs typeface="+mn-lt"/>
              </a:rPr>
              <a:t> u </a:t>
            </a:r>
            <a:r>
              <a:rPr lang="en-US" sz="1800" dirty="0" err="1">
                <a:ea typeface="+mn-lt"/>
                <a:cs typeface="+mn-lt"/>
              </a:rPr>
              <a:t>taktu</a:t>
            </a:r>
            <a:r>
              <a:rPr lang="en-US" sz="1800" dirty="0">
                <a:ea typeface="+mn-lt"/>
                <a:cs typeface="+mn-lt"/>
              </a:rPr>
              <a:t> </a:t>
            </a:r>
            <a:r>
              <a:rPr lang="en-US" sz="1800" i="1" dirty="0" err="1">
                <a:ea typeface="+mn-lt"/>
                <a:cs typeface="+mn-lt"/>
              </a:rPr>
              <a:t>i</a:t>
            </a:r>
            <a:r>
              <a:rPr lang="en-US" sz="1800" dirty="0">
                <a:ea typeface="+mn-lt"/>
                <a:cs typeface="+mn-lt"/>
              </a:rPr>
              <a:t> </a:t>
            </a:r>
            <a:r>
              <a:rPr lang="en-US" sz="1800" dirty="0" err="1">
                <a:ea typeface="+mn-lt"/>
                <a:cs typeface="+mn-lt"/>
              </a:rPr>
              <a:t>ako</a:t>
            </a:r>
            <a:r>
              <a:rPr lang="en-US" sz="1800" dirty="0">
                <a:ea typeface="+mn-lt"/>
                <a:cs typeface="+mn-lt"/>
              </a:rPr>
              <a:t> je </a:t>
            </a:r>
            <a:r>
              <a:rPr lang="en-US" sz="1800" i="1" dirty="0">
                <a:ea typeface="+mn-lt"/>
                <a:cs typeface="+mn-lt"/>
              </a:rPr>
              <a:t>p</a:t>
            </a:r>
            <a:r>
              <a:rPr lang="en-US" sz="1800" dirty="0">
                <a:ea typeface="+mn-lt"/>
                <a:cs typeface="+mn-lt"/>
              </a:rPr>
              <a:t> </a:t>
            </a:r>
            <a:r>
              <a:rPr lang="en-US" sz="1800" dirty="0" err="1">
                <a:ea typeface="+mn-lt"/>
                <a:cs typeface="+mn-lt"/>
              </a:rPr>
              <a:t>tačno</a:t>
            </a:r>
            <a:r>
              <a:rPr lang="en-US" sz="1800" dirty="0">
                <a:ea typeface="+mn-lt"/>
                <a:cs typeface="+mn-lt"/>
              </a:rPr>
              <a:t> u </a:t>
            </a:r>
            <a:r>
              <a:rPr lang="en-US" sz="1800" dirty="0" err="1">
                <a:ea typeface="+mn-lt"/>
                <a:cs typeface="+mn-lt"/>
              </a:rPr>
              <a:t>svim</a:t>
            </a:r>
            <a:r>
              <a:rPr lang="en-US" sz="1800" dirty="0">
                <a:ea typeface="+mn-lt"/>
                <a:cs typeface="+mn-lt"/>
              </a:rPr>
              <a:t> </a:t>
            </a:r>
            <a:r>
              <a:rPr lang="en-US" sz="1800" dirty="0" err="1">
                <a:ea typeface="+mn-lt"/>
                <a:cs typeface="+mn-lt"/>
              </a:rPr>
              <a:t>taktovima</a:t>
            </a:r>
            <a:r>
              <a:rPr lang="en-US" sz="1800" dirty="0">
                <a:ea typeface="+mn-lt"/>
                <a:cs typeface="+mn-lt"/>
              </a:rPr>
              <a:t> </a:t>
            </a:r>
            <a:r>
              <a:rPr lang="en-US" sz="1800" i="1" dirty="0">
                <a:ea typeface="+mn-lt"/>
                <a:cs typeface="+mn-lt"/>
              </a:rPr>
              <a:t>j</a:t>
            </a:r>
            <a:r>
              <a:rPr lang="en-US" sz="1800" dirty="0">
                <a:ea typeface="+mn-lt"/>
                <a:cs typeface="+mn-lt"/>
              </a:rPr>
              <a:t> ≥ </a:t>
            </a:r>
            <a:r>
              <a:rPr lang="en-US" sz="1800" i="1" dirty="0" err="1">
                <a:ea typeface="+mn-lt"/>
                <a:cs typeface="+mn-lt"/>
              </a:rPr>
              <a:t>i</a:t>
            </a:r>
            <a:endParaRPr lang="en-US" i="1" dirty="0" err="1"/>
          </a:p>
          <a:p>
            <a:r>
              <a:rPr lang="en-US" sz="1800" dirty="0">
                <a:cs typeface="Arial"/>
              </a:rPr>
              <a:t>Na primer,</a:t>
            </a:r>
            <a:r>
              <a:rPr lang="en-US" sz="1800" dirty="0">
                <a:ea typeface="+mn-lt"/>
                <a:cs typeface="+mn-lt"/>
              </a:rPr>
              <a:t> </a:t>
            </a:r>
            <a:r>
              <a:rPr lang="en-US" sz="1800" dirty="0" err="1">
                <a:ea typeface="+mn-lt"/>
                <a:cs typeface="+mn-lt"/>
              </a:rPr>
              <a:t>šta</a:t>
            </a:r>
            <a:r>
              <a:rPr lang="en-US" sz="1800" dirty="0">
                <a:ea typeface="+mn-lt"/>
                <a:cs typeface="+mn-lt"/>
              </a:rPr>
              <a:t> </a:t>
            </a:r>
            <a:r>
              <a:rPr lang="en-US" sz="1800" dirty="0" err="1">
                <a:ea typeface="+mn-lt"/>
                <a:cs typeface="+mn-lt"/>
              </a:rPr>
              <a:t>znači</a:t>
            </a:r>
            <a:r>
              <a:rPr lang="en-US" sz="1800" dirty="0">
                <a:ea typeface="+mn-lt"/>
                <a:cs typeface="+mn-lt"/>
              </a:rPr>
              <a:t> </a:t>
            </a:r>
            <a:r>
              <a:rPr lang="en-US" sz="1800" b="1" dirty="0" err="1">
                <a:ea typeface="+mn-lt"/>
                <a:cs typeface="+mn-lt"/>
              </a:rPr>
              <a:t>nexttime</a:t>
            </a:r>
            <a:r>
              <a:rPr lang="en-US" sz="1800" b="1" dirty="0">
                <a:ea typeface="+mn-lt"/>
                <a:cs typeface="+mn-lt"/>
              </a:rPr>
              <a:t> always p</a:t>
            </a:r>
            <a:r>
              <a:rPr lang="en-US" sz="1800" dirty="0">
                <a:cs typeface="Arial"/>
              </a:rPr>
              <a:t>? Prema </a:t>
            </a:r>
            <a:r>
              <a:rPr lang="en-US" sz="1800" dirty="0" err="1">
                <a:cs typeface="Arial"/>
              </a:rPr>
              <a:t>definiciji</a:t>
            </a:r>
            <a:r>
              <a:rPr lang="en-US" sz="1800" dirty="0">
                <a:cs typeface="Arial"/>
              </a:rPr>
              <a:t> </a:t>
            </a:r>
            <a:r>
              <a:rPr lang="en-US" sz="1800" dirty="0" err="1">
                <a:cs typeface="Arial"/>
              </a:rPr>
              <a:t>svojstva</a:t>
            </a:r>
            <a:r>
              <a:rPr lang="en-US" sz="1800" dirty="0">
                <a:ea typeface="+mn-lt"/>
                <a:cs typeface="+mn-lt"/>
              </a:rPr>
              <a:t> </a:t>
            </a:r>
            <a:r>
              <a:rPr lang="en-US" sz="1800" i="1" dirty="0" err="1">
                <a:ea typeface="+mn-lt"/>
                <a:cs typeface="+mn-lt"/>
              </a:rPr>
              <a:t>nexttime</a:t>
            </a:r>
            <a:r>
              <a:rPr lang="en-US" sz="1800" dirty="0">
                <a:ea typeface="+mn-lt"/>
                <a:cs typeface="+mn-lt"/>
              </a:rPr>
              <a:t>, </a:t>
            </a:r>
            <a:r>
              <a:rPr lang="en-US" sz="1800" i="1" dirty="0">
                <a:ea typeface="+mn-lt"/>
                <a:cs typeface="+mn-lt"/>
              </a:rPr>
              <a:t>always p </a:t>
            </a:r>
            <a:r>
              <a:rPr lang="en-US" sz="1800" dirty="0" err="1">
                <a:ea typeface="+mn-lt"/>
                <a:cs typeface="+mn-lt"/>
              </a:rPr>
              <a:t>treba</a:t>
            </a:r>
            <a:r>
              <a:rPr lang="en-US" sz="1800" dirty="0">
                <a:ea typeface="+mn-lt"/>
                <a:cs typeface="+mn-lt"/>
              </a:rPr>
              <a:t> da </a:t>
            </a:r>
            <a:r>
              <a:rPr lang="en-US" sz="1800" dirty="0" err="1">
                <a:ea typeface="+mn-lt"/>
                <a:cs typeface="+mn-lt"/>
              </a:rPr>
              <a:t>važi</a:t>
            </a:r>
            <a:r>
              <a:rPr lang="en-US" sz="1800" dirty="0">
                <a:ea typeface="+mn-lt"/>
                <a:cs typeface="+mn-lt"/>
              </a:rPr>
              <a:t> u </a:t>
            </a:r>
            <a:r>
              <a:rPr lang="en-US" sz="1800" dirty="0" err="1">
                <a:ea typeface="+mn-lt"/>
                <a:cs typeface="+mn-lt"/>
              </a:rPr>
              <a:t>taktu</a:t>
            </a:r>
            <a:r>
              <a:rPr lang="en-US" sz="1800" dirty="0">
                <a:ea typeface="+mn-lt"/>
                <a:cs typeface="+mn-lt"/>
              </a:rPr>
              <a:t> 1. </a:t>
            </a:r>
            <a:r>
              <a:rPr lang="en-US" sz="1800" dirty="0" err="1">
                <a:ea typeface="+mn-lt"/>
                <a:cs typeface="+mn-lt"/>
              </a:rPr>
              <a:t>Dakle</a:t>
            </a:r>
            <a:r>
              <a:rPr lang="en-US" sz="1800" dirty="0">
                <a:ea typeface="+mn-lt"/>
                <a:cs typeface="+mn-lt"/>
              </a:rPr>
              <a:t>, </a:t>
            </a:r>
            <a:r>
              <a:rPr lang="en-US" sz="1800" dirty="0" err="1">
                <a:ea typeface="+mn-lt"/>
                <a:cs typeface="+mn-lt"/>
              </a:rPr>
              <a:t>svojstvo</a:t>
            </a:r>
            <a:r>
              <a:rPr lang="en-US" sz="1800" dirty="0">
                <a:ea typeface="+mn-lt"/>
                <a:cs typeface="+mn-lt"/>
              </a:rPr>
              <a:t> </a:t>
            </a:r>
            <a:r>
              <a:rPr lang="en-US" sz="1800" i="1" dirty="0">
                <a:ea typeface="+mn-lt"/>
                <a:cs typeface="+mn-lt"/>
              </a:rPr>
              <a:t>p</a:t>
            </a:r>
            <a:r>
              <a:rPr lang="en-US" sz="1800" dirty="0">
                <a:ea typeface="+mn-lt"/>
                <a:cs typeface="+mn-lt"/>
              </a:rPr>
              <a:t> </a:t>
            </a:r>
            <a:r>
              <a:rPr lang="en-US" sz="1800" dirty="0" err="1">
                <a:ea typeface="+mn-lt"/>
                <a:cs typeface="+mn-lt"/>
              </a:rPr>
              <a:t>treba</a:t>
            </a:r>
            <a:r>
              <a:rPr lang="en-US" sz="1800" dirty="0">
                <a:ea typeface="+mn-lt"/>
                <a:cs typeface="+mn-lt"/>
              </a:rPr>
              <a:t> da </a:t>
            </a:r>
            <a:r>
              <a:rPr lang="en-US" sz="1800" dirty="0" err="1">
                <a:ea typeface="+mn-lt"/>
                <a:cs typeface="+mn-lt"/>
              </a:rPr>
              <a:t>važi</a:t>
            </a:r>
            <a:r>
              <a:rPr lang="en-US" sz="1800" dirty="0">
                <a:ea typeface="+mn-lt"/>
                <a:cs typeface="+mn-lt"/>
              </a:rPr>
              <a:t> u </a:t>
            </a:r>
            <a:r>
              <a:rPr lang="en-US" sz="1800" dirty="0" err="1">
                <a:ea typeface="+mn-lt"/>
                <a:cs typeface="+mn-lt"/>
              </a:rPr>
              <a:t>svakom</a:t>
            </a:r>
            <a:r>
              <a:rPr lang="en-US" sz="1800" dirty="0">
                <a:ea typeface="+mn-lt"/>
                <a:cs typeface="+mn-lt"/>
              </a:rPr>
              <a:t> </a:t>
            </a:r>
            <a:r>
              <a:rPr lang="en-US" sz="1800" dirty="0" err="1">
                <a:ea typeface="+mn-lt"/>
                <a:cs typeface="+mn-lt"/>
              </a:rPr>
              <a:t>taktu</a:t>
            </a:r>
            <a:r>
              <a:rPr lang="en-US" sz="1800" dirty="0">
                <a:ea typeface="+mn-lt"/>
                <a:cs typeface="+mn-lt"/>
              </a:rPr>
              <a:t> </a:t>
            </a:r>
            <a:r>
              <a:rPr lang="en-US" sz="1800" b="1" dirty="0" err="1">
                <a:ea typeface="+mn-lt"/>
                <a:cs typeface="+mn-lt"/>
              </a:rPr>
              <a:t>počevši</a:t>
            </a:r>
            <a:r>
              <a:rPr lang="en-US" sz="1800" b="1" dirty="0">
                <a:ea typeface="+mn-lt"/>
                <a:cs typeface="+mn-lt"/>
              </a:rPr>
              <a:t> od </a:t>
            </a:r>
            <a:r>
              <a:rPr lang="en-US" sz="1800" b="1" dirty="0" err="1">
                <a:ea typeface="+mn-lt"/>
                <a:cs typeface="+mn-lt"/>
              </a:rPr>
              <a:t>takta</a:t>
            </a:r>
            <a:r>
              <a:rPr lang="en-US" sz="1800" b="1" dirty="0">
                <a:ea typeface="+mn-lt"/>
                <a:cs typeface="+mn-lt"/>
              </a:rPr>
              <a:t> 1</a:t>
            </a:r>
            <a:endParaRPr lang="en-US" b="1" dirty="0">
              <a:cs typeface="Arial"/>
            </a:endParaRPr>
          </a:p>
          <a:p>
            <a:r>
              <a:rPr lang="en-US" sz="1800" dirty="0" err="1">
                <a:ea typeface="+mn-lt"/>
                <a:cs typeface="+mn-lt"/>
              </a:rPr>
              <a:t>Sve</a:t>
            </a:r>
            <a:r>
              <a:rPr lang="en-US" sz="1800" dirty="0">
                <a:ea typeface="+mn-lt"/>
                <a:cs typeface="+mn-lt"/>
              </a:rPr>
              <a:t> </a:t>
            </a:r>
            <a:r>
              <a:rPr lang="en-US" sz="1800" dirty="0" err="1">
                <a:ea typeface="+mn-lt"/>
                <a:cs typeface="+mn-lt"/>
              </a:rPr>
              <a:t>konkurentne</a:t>
            </a:r>
            <a:r>
              <a:rPr lang="en-US" sz="1800" dirty="0">
                <a:ea typeface="+mn-lt"/>
                <a:cs typeface="+mn-lt"/>
              </a:rPr>
              <a:t> </a:t>
            </a:r>
            <a:r>
              <a:rPr lang="en-US" sz="1800" dirty="0" err="1">
                <a:ea typeface="+mn-lt"/>
                <a:cs typeface="+mn-lt"/>
              </a:rPr>
              <a:t>tvrdnje</a:t>
            </a:r>
            <a:r>
              <a:rPr lang="en-US" sz="1800" dirty="0">
                <a:ea typeface="+mn-lt"/>
                <a:cs typeface="+mn-lt"/>
              </a:rPr>
              <a:t> </a:t>
            </a:r>
            <a:r>
              <a:rPr lang="en-US" sz="1800" dirty="0" err="1">
                <a:ea typeface="+mn-lt"/>
                <a:cs typeface="+mn-lt"/>
              </a:rPr>
              <a:t>smeštene</a:t>
            </a:r>
            <a:r>
              <a:rPr lang="en-US" sz="1800" dirty="0">
                <a:ea typeface="+mn-lt"/>
                <a:cs typeface="+mn-lt"/>
              </a:rPr>
              <a:t> van </a:t>
            </a:r>
            <a:r>
              <a:rPr lang="en-US" sz="1800" dirty="0" err="1">
                <a:ea typeface="+mn-lt"/>
                <a:cs typeface="+mn-lt"/>
              </a:rPr>
              <a:t>proceduralnog</a:t>
            </a:r>
            <a:r>
              <a:rPr lang="en-US" sz="1800" dirty="0">
                <a:ea typeface="+mn-lt"/>
                <a:cs typeface="+mn-lt"/>
              </a:rPr>
              <a:t> </a:t>
            </a:r>
            <a:r>
              <a:rPr lang="en-US" sz="1800" dirty="0" err="1">
                <a:ea typeface="+mn-lt"/>
                <a:cs typeface="+mn-lt"/>
              </a:rPr>
              <a:t>koda</a:t>
            </a:r>
            <a:r>
              <a:rPr lang="en-US" sz="1800" dirty="0">
                <a:ea typeface="+mn-lt"/>
                <a:cs typeface="+mn-lt"/>
              </a:rPr>
              <a:t> prate se </a:t>
            </a:r>
            <a:r>
              <a:rPr lang="en-US" sz="1800" dirty="0" err="1">
                <a:ea typeface="+mn-lt"/>
                <a:cs typeface="+mn-lt"/>
              </a:rPr>
              <a:t>konkurentno</a:t>
            </a:r>
            <a:r>
              <a:rPr lang="en-US" sz="1800" dirty="0">
                <a:ea typeface="+mn-lt"/>
                <a:cs typeface="+mn-lt"/>
              </a:rPr>
              <a:t>. To </a:t>
            </a:r>
            <a:r>
              <a:rPr lang="en-US" sz="1800" dirty="0" err="1">
                <a:ea typeface="+mn-lt"/>
                <a:cs typeface="+mn-lt"/>
              </a:rPr>
              <a:t>znači</a:t>
            </a:r>
            <a:r>
              <a:rPr lang="en-US" sz="1800" dirty="0">
                <a:ea typeface="+mn-lt"/>
                <a:cs typeface="+mn-lt"/>
              </a:rPr>
              <a:t> da </a:t>
            </a:r>
            <a:r>
              <a:rPr lang="en-US" sz="1800" dirty="0" err="1">
                <a:ea typeface="+mn-lt"/>
                <a:cs typeface="+mn-lt"/>
              </a:rPr>
              <a:t>postoji</a:t>
            </a:r>
            <a:r>
              <a:rPr lang="en-US" sz="1800" dirty="0">
                <a:ea typeface="+mn-lt"/>
                <a:cs typeface="+mn-lt"/>
              </a:rPr>
              <a:t> </a:t>
            </a:r>
            <a:r>
              <a:rPr lang="en-US" sz="1800" dirty="0" err="1">
                <a:ea typeface="+mn-lt"/>
                <a:cs typeface="+mn-lt"/>
              </a:rPr>
              <a:t>implicitni</a:t>
            </a:r>
            <a:r>
              <a:rPr lang="en-US" sz="1800" dirty="0">
                <a:ea typeface="+mn-lt"/>
                <a:cs typeface="+mn-lt"/>
              </a:rPr>
              <a:t> </a:t>
            </a:r>
            <a:r>
              <a:rPr lang="en-US" sz="1800" dirty="0" err="1">
                <a:ea typeface="+mn-lt"/>
                <a:cs typeface="+mn-lt"/>
              </a:rPr>
              <a:t>spoljašnji</a:t>
            </a:r>
            <a:r>
              <a:rPr lang="en-US" sz="1800" dirty="0">
                <a:ea typeface="+mn-lt"/>
                <a:cs typeface="+mn-lt"/>
              </a:rPr>
              <a:t> always operator koji </a:t>
            </a:r>
            <a:r>
              <a:rPr lang="en-US" sz="1800" dirty="0" err="1">
                <a:ea typeface="+mn-lt"/>
                <a:cs typeface="+mn-lt"/>
              </a:rPr>
              <a:t>definiše</a:t>
            </a:r>
            <a:r>
              <a:rPr lang="en-US" sz="1800" dirty="0">
                <a:ea typeface="+mn-lt"/>
                <a:cs typeface="+mn-lt"/>
              </a:rPr>
              <a:t> </a:t>
            </a:r>
            <a:r>
              <a:rPr lang="en-US" sz="1800" dirty="0" err="1">
                <a:ea typeface="+mn-lt"/>
                <a:cs typeface="+mn-lt"/>
              </a:rPr>
              <a:t>niz</a:t>
            </a:r>
            <a:r>
              <a:rPr lang="en-US" sz="1800" dirty="0">
                <a:ea typeface="+mn-lt"/>
                <a:cs typeface="+mn-lt"/>
              </a:rPr>
              <a:t> </a:t>
            </a:r>
            <a:r>
              <a:rPr lang="en-US" sz="1800" dirty="0" err="1">
                <a:ea typeface="+mn-lt"/>
                <a:cs typeface="+mn-lt"/>
              </a:rPr>
              <a:t>pokušaja</a:t>
            </a:r>
            <a:r>
              <a:rPr lang="en-US" sz="1800" dirty="0">
                <a:ea typeface="+mn-lt"/>
                <a:cs typeface="+mn-lt"/>
              </a:rPr>
              <a:t> </a:t>
            </a:r>
            <a:r>
              <a:rPr lang="en-US" sz="1800" dirty="0" err="1">
                <a:ea typeface="+mn-lt"/>
                <a:cs typeface="+mn-lt"/>
              </a:rPr>
              <a:t>evaluacije</a:t>
            </a:r>
            <a:endParaRPr lang="en-US" dirty="0" err="1"/>
          </a:p>
          <a:p>
            <a:r>
              <a:rPr lang="en-US" sz="1800" dirty="0" err="1">
                <a:ea typeface="+mn-lt"/>
                <a:cs typeface="+mn-lt"/>
              </a:rPr>
              <a:t>Shodno</a:t>
            </a:r>
            <a:r>
              <a:rPr lang="en-US" sz="1800" dirty="0">
                <a:ea typeface="+mn-lt"/>
                <a:cs typeface="+mn-lt"/>
              </a:rPr>
              <a:t> tome, </a:t>
            </a:r>
            <a:r>
              <a:rPr lang="en-US" sz="1800" dirty="0" err="1">
                <a:ea typeface="+mn-lt"/>
                <a:cs typeface="+mn-lt"/>
              </a:rPr>
              <a:t>sledeće</a:t>
            </a:r>
            <a:r>
              <a:rPr lang="en-US" sz="1800" dirty="0">
                <a:ea typeface="+mn-lt"/>
                <a:cs typeface="+mn-lt"/>
              </a:rPr>
              <a:t> </a:t>
            </a:r>
            <a:r>
              <a:rPr lang="en-US" sz="1800" dirty="0" err="1">
                <a:ea typeface="+mn-lt"/>
                <a:cs typeface="+mn-lt"/>
              </a:rPr>
              <a:t>tvrdnje</a:t>
            </a:r>
            <a:r>
              <a:rPr lang="en-US" sz="1800" dirty="0">
                <a:ea typeface="+mn-lt"/>
                <a:cs typeface="+mn-lt"/>
              </a:rPr>
              <a:t> a1 </a:t>
            </a:r>
            <a:r>
              <a:rPr lang="en-US" sz="1800" dirty="0" err="1">
                <a:ea typeface="+mn-lt"/>
                <a:cs typeface="+mn-lt"/>
              </a:rPr>
              <a:t>i</a:t>
            </a:r>
            <a:r>
              <a:rPr lang="en-US" sz="1800" dirty="0">
                <a:ea typeface="+mn-lt"/>
                <a:cs typeface="+mn-lt"/>
              </a:rPr>
              <a:t> a2 </a:t>
            </a:r>
            <a:r>
              <a:rPr lang="en-US" sz="1800" dirty="0" err="1">
                <a:ea typeface="+mn-lt"/>
                <a:cs typeface="+mn-lt"/>
              </a:rPr>
              <a:t>su</a:t>
            </a:r>
            <a:r>
              <a:rPr lang="en-US" sz="1800" dirty="0">
                <a:ea typeface="+mn-lt"/>
                <a:cs typeface="+mn-lt"/>
              </a:rPr>
              <a:t> </a:t>
            </a:r>
            <a:r>
              <a:rPr lang="en-US" sz="1800" dirty="0" err="1">
                <a:ea typeface="+mn-lt"/>
                <a:cs typeface="+mn-lt"/>
              </a:rPr>
              <a:t>ekvivalentne</a:t>
            </a:r>
            <a:r>
              <a:rPr lang="en-US" sz="1800" dirty="0">
                <a:ea typeface="+mn-lt"/>
                <a:cs typeface="+mn-lt"/>
              </a:rPr>
              <a:t> u </a:t>
            </a:r>
            <a:r>
              <a:rPr lang="en-US" sz="1800" dirty="0" err="1">
                <a:ea typeface="+mn-lt"/>
                <a:cs typeface="+mn-lt"/>
              </a:rPr>
              <a:t>smislu</a:t>
            </a:r>
            <a:r>
              <a:rPr lang="en-US" sz="1800" dirty="0">
                <a:ea typeface="+mn-lt"/>
                <a:cs typeface="+mn-lt"/>
              </a:rPr>
              <a:t> da </a:t>
            </a:r>
            <a:r>
              <a:rPr lang="en-US" sz="1800" dirty="0" err="1">
                <a:ea typeface="+mn-lt"/>
                <a:cs typeface="+mn-lt"/>
              </a:rPr>
              <a:t>ili</a:t>
            </a:r>
            <a:r>
              <a:rPr lang="en-US" sz="1800" dirty="0">
                <a:ea typeface="+mn-lt"/>
                <a:cs typeface="+mn-lt"/>
              </a:rPr>
              <a:t> </a:t>
            </a:r>
            <a:r>
              <a:rPr lang="en-US" sz="1800" dirty="0" err="1">
                <a:ea typeface="+mn-lt"/>
                <a:cs typeface="+mn-lt"/>
              </a:rPr>
              <a:t>obe</a:t>
            </a:r>
            <a:r>
              <a:rPr lang="en-US" sz="1800" dirty="0">
                <a:ea typeface="+mn-lt"/>
                <a:cs typeface="+mn-lt"/>
              </a:rPr>
              <a:t> </a:t>
            </a:r>
            <a:r>
              <a:rPr lang="en-US" sz="1800" dirty="0" err="1">
                <a:ea typeface="+mn-lt"/>
                <a:cs typeface="+mn-lt"/>
              </a:rPr>
              <a:t>prolaze</a:t>
            </a:r>
            <a:r>
              <a:rPr lang="en-US" sz="1800" dirty="0">
                <a:ea typeface="+mn-lt"/>
                <a:cs typeface="+mn-lt"/>
              </a:rPr>
              <a:t> </a:t>
            </a:r>
            <a:r>
              <a:rPr lang="en-US" sz="1800" dirty="0" err="1">
                <a:ea typeface="+mn-lt"/>
                <a:cs typeface="+mn-lt"/>
              </a:rPr>
              <a:t>ili</a:t>
            </a:r>
            <a:r>
              <a:rPr lang="en-US" sz="1800" dirty="0">
                <a:ea typeface="+mn-lt"/>
                <a:cs typeface="+mn-lt"/>
              </a:rPr>
              <a:t> </a:t>
            </a:r>
            <a:r>
              <a:rPr lang="en-US" sz="1800" dirty="0" err="1">
                <a:ea typeface="+mn-lt"/>
                <a:cs typeface="+mn-lt"/>
              </a:rPr>
              <a:t>obe</a:t>
            </a:r>
            <a:r>
              <a:rPr lang="en-US" sz="1800" dirty="0">
                <a:ea typeface="+mn-lt"/>
                <a:cs typeface="+mn-lt"/>
              </a:rPr>
              <a:t> </a:t>
            </a:r>
            <a:r>
              <a:rPr lang="en-US" sz="1800" dirty="0" err="1">
                <a:ea typeface="+mn-lt"/>
                <a:cs typeface="+mn-lt"/>
              </a:rPr>
              <a:t>padaju</a:t>
            </a:r>
            <a:endParaRPr lang="en-US" dirty="0" err="1"/>
          </a:p>
          <a:p>
            <a:pPr marL="0" indent="0">
              <a:buNone/>
            </a:pPr>
            <a:endParaRPr lang="en-US" dirty="0">
              <a:cs typeface="Arial"/>
            </a:endParaRPr>
          </a:p>
          <a:p>
            <a:endParaRPr lang="en-US" sz="1800" dirty="0">
              <a:ea typeface="+mn-lt"/>
              <a:cs typeface="+mn-lt"/>
            </a:endParaRPr>
          </a:p>
        </p:txBody>
      </p:sp>
      <p:pic>
        <p:nvPicPr>
          <p:cNvPr id="5" name="Picture 4">
            <a:extLst>
              <a:ext uri="{FF2B5EF4-FFF2-40B4-BE49-F238E27FC236}">
                <a16:creationId xmlns:a16="http://schemas.microsoft.com/office/drawing/2014/main" id="{1B495302-25DB-806F-35B2-561CB22D2E2B}"/>
              </a:ext>
            </a:extLst>
          </p:cNvPr>
          <p:cNvPicPr>
            <a:picLocks noChangeAspect="1"/>
          </p:cNvPicPr>
          <p:nvPr/>
        </p:nvPicPr>
        <p:blipFill>
          <a:blip r:embed="rId3"/>
          <a:stretch>
            <a:fillRect/>
          </a:stretch>
        </p:blipFill>
        <p:spPr>
          <a:xfrm>
            <a:off x="2080453" y="3970407"/>
            <a:ext cx="4210050" cy="419100"/>
          </a:xfrm>
          <a:prstGeom prst="rect">
            <a:avLst/>
          </a:prstGeom>
        </p:spPr>
      </p:pic>
      <p:pic>
        <p:nvPicPr>
          <p:cNvPr id="6" name="Picture 5">
            <a:extLst>
              <a:ext uri="{FF2B5EF4-FFF2-40B4-BE49-F238E27FC236}">
                <a16:creationId xmlns:a16="http://schemas.microsoft.com/office/drawing/2014/main" id="{28B7187F-6005-EACB-3829-50447590B298}"/>
              </a:ext>
            </a:extLst>
          </p:cNvPr>
          <p:cNvPicPr>
            <a:picLocks noChangeAspect="1"/>
          </p:cNvPicPr>
          <p:nvPr/>
        </p:nvPicPr>
        <p:blipFill>
          <a:blip r:embed="rId4"/>
          <a:stretch>
            <a:fillRect/>
          </a:stretch>
        </p:blipFill>
        <p:spPr>
          <a:xfrm>
            <a:off x="1174750" y="4697550"/>
            <a:ext cx="6286500" cy="466725"/>
          </a:xfrm>
          <a:prstGeom prst="rect">
            <a:avLst/>
          </a:prstGeom>
        </p:spPr>
      </p:pic>
    </p:spTree>
    <p:extLst>
      <p:ext uri="{BB962C8B-B14F-4D97-AF65-F5344CB8AC3E}">
        <p14:creationId xmlns:p14="http://schemas.microsoft.com/office/powerpoint/2010/main" val="3655809857"/>
      </p:ext>
    </p:extLst>
  </p:cSld>
  <p:clrMapOvr>
    <a:masterClrMapping/>
  </p:clrMapOvr>
  <p:transition spd="med">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15</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r>
              <a:rPr lang="en-US" dirty="0" err="1"/>
              <a:t>s_eventually</a:t>
            </a:r>
            <a:r>
              <a:rPr lang="en-US" dirty="0"/>
              <a:t> </a:t>
            </a:r>
            <a:r>
              <a:rPr lang="en-US" dirty="0" err="1"/>
              <a:t>svojstvo</a:t>
            </a:r>
            <a:endParaRPr lang="en-US" dirty="0">
              <a:cs typeface="Arial"/>
            </a:endParaRPr>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a:xfrm>
            <a:off x="319088" y="918817"/>
            <a:ext cx="8404845" cy="3770658"/>
          </a:xfrm>
        </p:spPr>
        <p:txBody>
          <a:bodyPr/>
          <a:lstStyle/>
          <a:p>
            <a:r>
              <a:rPr lang="en-US" sz="1800" dirty="0" err="1">
                <a:ea typeface="+mn-lt"/>
                <a:cs typeface="+mn-lt"/>
              </a:rPr>
              <a:t>Svojstvo</a:t>
            </a:r>
            <a:r>
              <a:rPr lang="en-US" sz="1800" dirty="0">
                <a:ea typeface="+mn-lt"/>
                <a:cs typeface="+mn-lt"/>
              </a:rPr>
              <a:t> </a:t>
            </a:r>
            <a:r>
              <a:rPr lang="en-US" sz="1800" b="1" dirty="0" err="1">
                <a:ea typeface="+mn-lt"/>
                <a:cs typeface="+mn-lt"/>
              </a:rPr>
              <a:t>s_eventually</a:t>
            </a:r>
            <a:r>
              <a:rPr lang="en-US" sz="1800" b="1" dirty="0">
                <a:ea typeface="+mn-lt"/>
                <a:cs typeface="+mn-lt"/>
              </a:rPr>
              <a:t> p </a:t>
            </a:r>
            <a:r>
              <a:rPr lang="en-US" sz="1800" dirty="0">
                <a:ea typeface="+mn-lt"/>
                <a:cs typeface="+mn-lt"/>
              </a:rPr>
              <a:t>je </a:t>
            </a:r>
            <a:r>
              <a:rPr lang="en-US" sz="1800" dirty="0" err="1">
                <a:ea typeface="+mn-lt"/>
                <a:cs typeface="+mn-lt"/>
              </a:rPr>
              <a:t>tačno</a:t>
            </a:r>
            <a:r>
              <a:rPr lang="en-US" sz="1800" dirty="0">
                <a:ea typeface="+mn-lt"/>
                <a:cs typeface="+mn-lt"/>
              </a:rPr>
              <a:t> u </a:t>
            </a:r>
            <a:r>
              <a:rPr lang="en-US" sz="1800" dirty="0" err="1">
                <a:ea typeface="+mn-lt"/>
                <a:cs typeface="+mn-lt"/>
              </a:rPr>
              <a:t>taktu</a:t>
            </a:r>
            <a:r>
              <a:rPr lang="en-US" sz="1800" dirty="0">
                <a:ea typeface="+mn-lt"/>
                <a:cs typeface="+mn-lt"/>
              </a:rPr>
              <a:t> </a:t>
            </a:r>
            <a:r>
              <a:rPr lang="en-US" sz="1800" i="1" dirty="0" err="1">
                <a:ea typeface="+mn-lt"/>
                <a:cs typeface="+mn-lt"/>
              </a:rPr>
              <a:t>i</a:t>
            </a:r>
            <a:r>
              <a:rPr lang="en-US" sz="1800" dirty="0">
                <a:ea typeface="+mn-lt"/>
                <a:cs typeface="+mn-lt"/>
              </a:rPr>
              <a:t> </a:t>
            </a:r>
            <a:r>
              <a:rPr lang="en-US" sz="1800" dirty="0" err="1">
                <a:ea typeface="+mn-lt"/>
                <a:cs typeface="+mn-lt"/>
              </a:rPr>
              <a:t>ako</a:t>
            </a:r>
            <a:r>
              <a:rPr lang="en-US" sz="1800" dirty="0">
                <a:ea typeface="+mn-lt"/>
                <a:cs typeface="+mn-lt"/>
              </a:rPr>
              <a:t> je </a:t>
            </a:r>
            <a:r>
              <a:rPr lang="en-US" sz="1800" i="1" dirty="0">
                <a:ea typeface="+mn-lt"/>
                <a:cs typeface="+mn-lt"/>
              </a:rPr>
              <a:t>p</a:t>
            </a:r>
            <a:r>
              <a:rPr lang="en-US" sz="1800" dirty="0">
                <a:ea typeface="+mn-lt"/>
                <a:cs typeface="+mn-lt"/>
              </a:rPr>
              <a:t> </a:t>
            </a:r>
            <a:r>
              <a:rPr lang="en-US" sz="1800" dirty="0" err="1">
                <a:ea typeface="+mn-lt"/>
                <a:cs typeface="+mn-lt"/>
              </a:rPr>
              <a:t>tačno</a:t>
            </a:r>
            <a:r>
              <a:rPr lang="en-US" sz="1800" dirty="0">
                <a:ea typeface="+mn-lt"/>
                <a:cs typeface="+mn-lt"/>
              </a:rPr>
              <a:t> u </a:t>
            </a:r>
            <a:r>
              <a:rPr lang="en-US" sz="1800" dirty="0" err="1">
                <a:ea typeface="+mn-lt"/>
                <a:cs typeface="+mn-lt"/>
              </a:rPr>
              <a:t>nekom</a:t>
            </a:r>
            <a:r>
              <a:rPr lang="en-US" sz="1800" dirty="0">
                <a:ea typeface="+mn-lt"/>
                <a:cs typeface="+mn-lt"/>
              </a:rPr>
              <a:t> </a:t>
            </a:r>
            <a:r>
              <a:rPr lang="en-US" sz="1800" dirty="0" err="1">
                <a:ea typeface="+mn-lt"/>
                <a:cs typeface="+mn-lt"/>
              </a:rPr>
              <a:t>taktu</a:t>
            </a:r>
            <a:r>
              <a:rPr lang="en-US" sz="1800" dirty="0">
                <a:ea typeface="+mn-lt"/>
                <a:cs typeface="+mn-lt"/>
              </a:rPr>
              <a:t> </a:t>
            </a:r>
            <a:r>
              <a:rPr lang="en-US" sz="1800" i="1" dirty="0">
                <a:ea typeface="+mn-lt"/>
                <a:cs typeface="+mn-lt"/>
              </a:rPr>
              <a:t>j</a:t>
            </a:r>
            <a:r>
              <a:rPr lang="en-US" sz="1800" dirty="0">
                <a:ea typeface="+mn-lt"/>
                <a:cs typeface="+mn-lt"/>
              </a:rPr>
              <a:t> ≥ </a:t>
            </a:r>
            <a:r>
              <a:rPr lang="en-US" sz="1800" i="1" dirty="0" err="1">
                <a:ea typeface="+mn-lt"/>
                <a:cs typeface="+mn-lt"/>
              </a:rPr>
              <a:t>i</a:t>
            </a:r>
            <a:endParaRPr lang="en-US" i="1" dirty="0" err="1">
              <a:ea typeface="+mn-lt"/>
              <a:cs typeface="+mn-lt"/>
            </a:endParaRPr>
          </a:p>
          <a:p>
            <a:r>
              <a:rPr lang="en-US" sz="1800" dirty="0" err="1">
                <a:ea typeface="+mn-lt"/>
                <a:cs typeface="+mn-lt"/>
              </a:rPr>
              <a:t>Iz</a:t>
            </a:r>
            <a:r>
              <a:rPr lang="en-US" sz="1800" dirty="0">
                <a:ea typeface="+mn-lt"/>
                <a:cs typeface="+mn-lt"/>
              </a:rPr>
              <a:t> toga </a:t>
            </a:r>
            <a:r>
              <a:rPr lang="en-US" sz="1800" dirty="0" err="1">
                <a:ea typeface="+mn-lt"/>
                <a:cs typeface="+mn-lt"/>
              </a:rPr>
              <a:t>sledi</a:t>
            </a:r>
            <a:r>
              <a:rPr lang="en-US" sz="1800" dirty="0">
                <a:ea typeface="+mn-lt"/>
                <a:cs typeface="+mn-lt"/>
              </a:rPr>
              <a:t> da je </a:t>
            </a:r>
            <a:r>
              <a:rPr lang="en-US" sz="1800" dirty="0" err="1">
                <a:ea typeface="+mn-lt"/>
                <a:cs typeface="+mn-lt"/>
              </a:rPr>
              <a:t>svojstvo</a:t>
            </a:r>
            <a:r>
              <a:rPr lang="en-US" sz="1800" dirty="0">
                <a:ea typeface="+mn-lt"/>
                <a:cs typeface="+mn-lt"/>
              </a:rPr>
              <a:t> </a:t>
            </a:r>
            <a:r>
              <a:rPr lang="en-US" sz="1800" b="1" dirty="0" err="1">
                <a:ea typeface="+mn-lt"/>
                <a:cs typeface="+mn-lt"/>
              </a:rPr>
              <a:t>s_eventually</a:t>
            </a:r>
            <a:r>
              <a:rPr lang="en-US" sz="1800" b="1" dirty="0">
                <a:ea typeface="+mn-lt"/>
                <a:cs typeface="+mn-lt"/>
              </a:rPr>
              <a:t> p</a:t>
            </a:r>
            <a:r>
              <a:rPr lang="en-US" sz="1800" dirty="0">
                <a:ea typeface="+mn-lt"/>
                <a:cs typeface="+mn-lt"/>
              </a:rPr>
              <a:t> </a:t>
            </a:r>
            <a:r>
              <a:rPr lang="en-US" sz="1800" dirty="0" err="1">
                <a:ea typeface="+mn-lt"/>
                <a:cs typeface="+mn-lt"/>
              </a:rPr>
              <a:t>tačno</a:t>
            </a:r>
            <a:r>
              <a:rPr lang="en-US" sz="1800" dirty="0">
                <a:ea typeface="+mn-lt"/>
                <a:cs typeface="+mn-lt"/>
              </a:rPr>
              <a:t> </a:t>
            </a:r>
            <a:r>
              <a:rPr lang="en-US" sz="1800" dirty="0" err="1">
                <a:ea typeface="+mn-lt"/>
                <a:cs typeface="+mn-lt"/>
              </a:rPr>
              <a:t>ako</a:t>
            </a:r>
            <a:r>
              <a:rPr lang="en-US" sz="1800" dirty="0">
                <a:ea typeface="+mn-lt"/>
                <a:cs typeface="+mn-lt"/>
              </a:rPr>
              <a:t> je </a:t>
            </a:r>
            <a:r>
              <a:rPr lang="en-US" sz="1800" dirty="0" err="1">
                <a:ea typeface="+mn-lt"/>
                <a:cs typeface="+mn-lt"/>
              </a:rPr>
              <a:t>svojstvo</a:t>
            </a:r>
            <a:r>
              <a:rPr lang="en-US" sz="1800" dirty="0">
                <a:ea typeface="+mn-lt"/>
                <a:cs typeface="+mn-lt"/>
              </a:rPr>
              <a:t> </a:t>
            </a:r>
            <a:r>
              <a:rPr lang="en-US" sz="1800" i="1" dirty="0">
                <a:ea typeface="+mn-lt"/>
                <a:cs typeface="+mn-lt"/>
              </a:rPr>
              <a:t>p</a:t>
            </a:r>
            <a:r>
              <a:rPr lang="en-US" sz="1800" dirty="0">
                <a:ea typeface="+mn-lt"/>
                <a:cs typeface="+mn-lt"/>
              </a:rPr>
              <a:t> </a:t>
            </a:r>
            <a:r>
              <a:rPr lang="en-US" sz="1800" dirty="0" err="1">
                <a:ea typeface="+mn-lt"/>
                <a:cs typeface="+mn-lt"/>
              </a:rPr>
              <a:t>tačno</a:t>
            </a:r>
            <a:r>
              <a:rPr lang="en-US" sz="1800" dirty="0">
                <a:ea typeface="+mn-lt"/>
                <a:cs typeface="+mn-lt"/>
              </a:rPr>
              <a:t> u </a:t>
            </a:r>
            <a:r>
              <a:rPr lang="en-US" sz="1800" dirty="0" err="1">
                <a:ea typeface="+mn-lt"/>
                <a:cs typeface="+mn-lt"/>
              </a:rPr>
              <a:t>nekom</a:t>
            </a:r>
            <a:r>
              <a:rPr lang="en-US" sz="1800" dirty="0">
                <a:ea typeface="+mn-lt"/>
                <a:cs typeface="+mn-lt"/>
              </a:rPr>
              <a:t> </a:t>
            </a:r>
            <a:r>
              <a:rPr lang="en-US" sz="1800" dirty="0" err="1">
                <a:ea typeface="+mn-lt"/>
                <a:cs typeface="+mn-lt"/>
              </a:rPr>
              <a:t>taktu</a:t>
            </a:r>
            <a:endParaRPr lang="en-US" dirty="0" err="1"/>
          </a:p>
          <a:p>
            <a:r>
              <a:rPr lang="en-US" sz="1800" dirty="0">
                <a:cs typeface="Arial"/>
              </a:rPr>
              <a:t>Na primer,</a:t>
            </a:r>
            <a:r>
              <a:rPr lang="en-US" sz="1800" dirty="0">
                <a:ea typeface="+mn-lt"/>
                <a:cs typeface="+mn-lt"/>
              </a:rPr>
              <a:t> </a:t>
            </a:r>
            <a:r>
              <a:rPr lang="en-US" sz="1800" dirty="0" err="1">
                <a:ea typeface="+mn-lt"/>
                <a:cs typeface="+mn-lt"/>
              </a:rPr>
              <a:t>sledeća</a:t>
            </a:r>
            <a:r>
              <a:rPr lang="en-US" sz="1800" dirty="0">
                <a:ea typeface="+mn-lt"/>
                <a:cs typeface="+mn-lt"/>
              </a:rPr>
              <a:t> </a:t>
            </a:r>
            <a:r>
              <a:rPr lang="en-US" sz="1800" dirty="0" err="1">
                <a:ea typeface="+mn-lt"/>
                <a:cs typeface="+mn-lt"/>
              </a:rPr>
              <a:t>tvrdnja</a:t>
            </a:r>
            <a:r>
              <a:rPr lang="en-US" sz="1800" dirty="0">
                <a:ea typeface="+mn-lt"/>
                <a:cs typeface="+mn-lt"/>
              </a:rPr>
              <a:t> se </a:t>
            </a:r>
            <a:r>
              <a:rPr lang="en-US" sz="1800" dirty="0" err="1">
                <a:ea typeface="+mn-lt"/>
                <a:cs typeface="+mn-lt"/>
              </a:rPr>
              <a:t>koristi</a:t>
            </a:r>
            <a:r>
              <a:rPr lang="en-US" sz="1800" dirty="0">
                <a:ea typeface="+mn-lt"/>
                <a:cs typeface="+mn-lt"/>
              </a:rPr>
              <a:t> da </a:t>
            </a:r>
            <a:r>
              <a:rPr lang="en-US" sz="1800" dirty="0" err="1">
                <a:ea typeface="+mn-lt"/>
                <a:cs typeface="+mn-lt"/>
              </a:rPr>
              <a:t>proveri</a:t>
            </a:r>
            <a:r>
              <a:rPr lang="en-US" sz="1800" dirty="0">
                <a:ea typeface="+mn-lt"/>
                <a:cs typeface="+mn-lt"/>
              </a:rPr>
              <a:t> da li </a:t>
            </a:r>
            <a:r>
              <a:rPr lang="en-US" sz="1800" dirty="0" err="1">
                <a:ea typeface="+mn-lt"/>
                <a:cs typeface="+mn-lt"/>
              </a:rPr>
              <a:t>će</a:t>
            </a:r>
            <a:r>
              <a:rPr lang="en-US" sz="1800" dirty="0">
                <a:ea typeface="+mn-lt"/>
                <a:cs typeface="+mn-lt"/>
              </a:rPr>
              <a:t> reset (</a:t>
            </a:r>
            <a:r>
              <a:rPr lang="en-US" sz="1800" i="1" dirty="0" err="1">
                <a:ea typeface="+mn-lt"/>
                <a:cs typeface="+mn-lt"/>
              </a:rPr>
              <a:t>rst</a:t>
            </a:r>
            <a:r>
              <a:rPr lang="en-US" sz="1800" dirty="0">
                <a:ea typeface="+mn-lt"/>
                <a:cs typeface="+mn-lt"/>
              </a:rPr>
              <a:t>) </a:t>
            </a:r>
            <a:r>
              <a:rPr lang="en-US" sz="1800" dirty="0" err="1">
                <a:ea typeface="+mn-lt"/>
                <a:cs typeface="+mn-lt"/>
              </a:rPr>
              <a:t>kad</a:t>
            </a:r>
            <a:r>
              <a:rPr lang="en-US" sz="1800" dirty="0">
                <a:ea typeface="+mn-lt"/>
                <a:cs typeface="+mn-lt"/>
              </a:rPr>
              <a:t> tad </a:t>
            </a:r>
            <a:r>
              <a:rPr lang="en-US" sz="1800" dirty="0" err="1">
                <a:ea typeface="+mn-lt"/>
                <a:cs typeface="+mn-lt"/>
              </a:rPr>
              <a:t>biti</a:t>
            </a:r>
            <a:r>
              <a:rPr lang="en-US" sz="1800" dirty="0">
                <a:ea typeface="+mn-lt"/>
                <a:cs typeface="+mn-lt"/>
              </a:rPr>
              <a:t> </a:t>
            </a:r>
            <a:r>
              <a:rPr lang="en-US" sz="1800" dirty="0" err="1">
                <a:ea typeface="+mn-lt"/>
                <a:cs typeface="+mn-lt"/>
              </a:rPr>
              <a:t>deaktiviran</a:t>
            </a:r>
            <a:endParaRPr lang="en-US" dirty="0" err="1"/>
          </a:p>
          <a:p>
            <a:endParaRPr lang="en-US" sz="1800" i="1" dirty="0">
              <a:cs typeface="Arial"/>
            </a:endParaRPr>
          </a:p>
          <a:p>
            <a:endParaRPr lang="en-US" sz="1800" dirty="0">
              <a:ea typeface="+mn-lt"/>
              <a:cs typeface="+mn-lt"/>
            </a:endParaRPr>
          </a:p>
          <a:p>
            <a:endParaRPr lang="en-US" sz="1800" dirty="0">
              <a:ea typeface="+mn-lt"/>
              <a:cs typeface="+mn-lt"/>
            </a:endParaRPr>
          </a:p>
        </p:txBody>
      </p:sp>
      <p:pic>
        <p:nvPicPr>
          <p:cNvPr id="2" name="Picture 1">
            <a:extLst>
              <a:ext uri="{FF2B5EF4-FFF2-40B4-BE49-F238E27FC236}">
                <a16:creationId xmlns:a16="http://schemas.microsoft.com/office/drawing/2014/main" id="{3EDF340C-1DDE-D0AF-D7A4-F1636D8F8468}"/>
              </a:ext>
            </a:extLst>
          </p:cNvPr>
          <p:cNvPicPr>
            <a:picLocks noChangeAspect="1"/>
          </p:cNvPicPr>
          <p:nvPr/>
        </p:nvPicPr>
        <p:blipFill>
          <a:blip r:embed="rId3"/>
          <a:stretch>
            <a:fillRect/>
          </a:stretch>
        </p:blipFill>
        <p:spPr>
          <a:xfrm>
            <a:off x="76200" y="3205162"/>
            <a:ext cx="8991600" cy="447675"/>
          </a:xfrm>
          <a:prstGeom prst="rect">
            <a:avLst/>
          </a:prstGeom>
        </p:spPr>
      </p:pic>
    </p:spTree>
    <p:extLst>
      <p:ext uri="{BB962C8B-B14F-4D97-AF65-F5344CB8AC3E}">
        <p14:creationId xmlns:p14="http://schemas.microsoft.com/office/powerpoint/2010/main" val="2445076313"/>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16</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r>
              <a:rPr lang="en-US" dirty="0" err="1"/>
              <a:t>Osnovni</a:t>
            </a:r>
            <a:r>
              <a:rPr lang="en-US" dirty="0"/>
              <a:t> </a:t>
            </a:r>
            <a:r>
              <a:rPr lang="en-US" dirty="0" err="1"/>
              <a:t>logički</a:t>
            </a:r>
            <a:r>
              <a:rPr lang="en-US" dirty="0"/>
              <a:t> </a:t>
            </a:r>
            <a:r>
              <a:rPr lang="en-US" dirty="0" err="1"/>
              <a:t>operatori</a:t>
            </a:r>
            <a:r>
              <a:rPr lang="en-US" dirty="0"/>
              <a:t> </a:t>
            </a:r>
            <a:r>
              <a:rPr lang="en-US" dirty="0" err="1"/>
              <a:t>između</a:t>
            </a:r>
            <a:r>
              <a:rPr lang="en-US" dirty="0"/>
              <a:t> </a:t>
            </a:r>
            <a:r>
              <a:rPr lang="en-US" dirty="0" err="1"/>
              <a:t>svojstava</a:t>
            </a:r>
            <a:endParaRPr lang="en-US" dirty="0" err="1">
              <a:cs typeface="Arial"/>
            </a:endParaRPr>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a:xfrm>
            <a:off x="319088" y="918817"/>
            <a:ext cx="8404845" cy="3770658"/>
          </a:xfrm>
        </p:spPr>
        <p:txBody>
          <a:bodyPr/>
          <a:lstStyle/>
          <a:p>
            <a:r>
              <a:rPr lang="en-US" sz="1800" dirty="0" err="1">
                <a:ea typeface="+mn-lt"/>
                <a:cs typeface="+mn-lt"/>
              </a:rPr>
              <a:t>Osnovni</a:t>
            </a:r>
            <a:r>
              <a:rPr lang="en-US" sz="1800" dirty="0">
                <a:ea typeface="+mn-lt"/>
                <a:cs typeface="+mn-lt"/>
              </a:rPr>
              <a:t> </a:t>
            </a:r>
            <a:r>
              <a:rPr lang="en-US" sz="1800" dirty="0" err="1">
                <a:ea typeface="+mn-lt"/>
                <a:cs typeface="+mn-lt"/>
              </a:rPr>
              <a:t>logički</a:t>
            </a:r>
            <a:r>
              <a:rPr lang="en-US" sz="1800" dirty="0">
                <a:ea typeface="+mn-lt"/>
                <a:cs typeface="+mn-lt"/>
              </a:rPr>
              <a:t> </a:t>
            </a:r>
            <a:r>
              <a:rPr lang="en-US" sz="1800" dirty="0" err="1">
                <a:ea typeface="+mn-lt"/>
                <a:cs typeface="+mn-lt"/>
              </a:rPr>
              <a:t>operatori</a:t>
            </a:r>
            <a:r>
              <a:rPr lang="en-US" sz="1800" dirty="0">
                <a:ea typeface="+mn-lt"/>
                <a:cs typeface="+mn-lt"/>
              </a:rPr>
              <a:t> </a:t>
            </a:r>
            <a:r>
              <a:rPr lang="en-US" sz="1800" dirty="0" err="1">
                <a:ea typeface="+mn-lt"/>
                <a:cs typeface="+mn-lt"/>
              </a:rPr>
              <a:t>između</a:t>
            </a:r>
            <a:r>
              <a:rPr lang="en-US" sz="1800" dirty="0">
                <a:ea typeface="+mn-lt"/>
                <a:cs typeface="+mn-lt"/>
              </a:rPr>
              <a:t> </a:t>
            </a:r>
            <a:r>
              <a:rPr lang="en-US" sz="1800" dirty="0" err="1">
                <a:ea typeface="+mn-lt"/>
                <a:cs typeface="+mn-lt"/>
              </a:rPr>
              <a:t>svojstava</a:t>
            </a:r>
            <a:r>
              <a:rPr lang="en-US" sz="1800" dirty="0">
                <a:ea typeface="+mn-lt"/>
                <a:cs typeface="+mn-lt"/>
              </a:rPr>
              <a:t> u SVA </a:t>
            </a:r>
            <a:r>
              <a:rPr lang="en-US" sz="1800" dirty="0" err="1">
                <a:ea typeface="+mn-lt"/>
                <a:cs typeface="+mn-lt"/>
              </a:rPr>
              <a:t>su</a:t>
            </a:r>
            <a:r>
              <a:rPr lang="en-US" sz="1800" dirty="0">
                <a:ea typeface="+mn-lt"/>
                <a:cs typeface="+mn-lt"/>
              </a:rPr>
              <a:t>:</a:t>
            </a:r>
            <a:endParaRPr lang="en-US" dirty="0">
              <a:ea typeface="+mn-lt"/>
              <a:cs typeface="+mn-lt"/>
            </a:endParaRPr>
          </a:p>
          <a:p>
            <a:pPr lvl="1" indent="-188595">
              <a:spcBef>
                <a:spcPts val="20"/>
              </a:spcBef>
              <a:buFont typeface="Courier New" panose="05000000000000000000" pitchFamily="2" charset="2"/>
              <a:buChar char="o"/>
            </a:pPr>
            <a:r>
              <a:rPr lang="en-US" sz="1400" dirty="0">
                <a:ea typeface="+mn-lt"/>
                <a:cs typeface="+mn-lt"/>
              </a:rPr>
              <a:t>not — </a:t>
            </a:r>
            <a:r>
              <a:rPr lang="en-US" sz="1400" dirty="0" err="1">
                <a:ea typeface="+mn-lt"/>
                <a:cs typeface="+mn-lt"/>
              </a:rPr>
              <a:t>negacija</a:t>
            </a:r>
            <a:br>
              <a:rPr lang="en-US" sz="1400" dirty="0">
                <a:ea typeface="+mn-lt"/>
                <a:cs typeface="+mn-lt"/>
              </a:rPr>
            </a:br>
            <a:r>
              <a:rPr lang="en-US" sz="1400" b="1" dirty="0">
                <a:ea typeface="+mn-lt"/>
                <a:cs typeface="+mn-lt"/>
              </a:rPr>
              <a:t>not p</a:t>
            </a:r>
            <a:r>
              <a:rPr lang="en-US" sz="1400" dirty="0">
                <a:ea typeface="+mn-lt"/>
                <a:cs typeface="+mn-lt"/>
              </a:rPr>
              <a:t> je </a:t>
            </a:r>
            <a:r>
              <a:rPr lang="en-US" sz="1400" dirty="0" err="1">
                <a:ea typeface="+mn-lt"/>
                <a:cs typeface="+mn-lt"/>
              </a:rPr>
              <a:t>tačno</a:t>
            </a:r>
            <a:r>
              <a:rPr lang="en-US" sz="1400" dirty="0">
                <a:ea typeface="+mn-lt"/>
                <a:cs typeface="+mn-lt"/>
              </a:rPr>
              <a:t> </a:t>
            </a:r>
            <a:r>
              <a:rPr lang="en-US" sz="1400" dirty="0" err="1">
                <a:ea typeface="+mn-lt"/>
                <a:cs typeface="+mn-lt"/>
              </a:rPr>
              <a:t>ako</a:t>
            </a:r>
            <a:r>
              <a:rPr lang="en-US" sz="1400" dirty="0">
                <a:ea typeface="+mn-lt"/>
                <a:cs typeface="+mn-lt"/>
              </a:rPr>
              <a:t> </a:t>
            </a:r>
            <a:r>
              <a:rPr lang="en-US" sz="1400" dirty="0" err="1">
                <a:ea typeface="+mn-lt"/>
                <a:cs typeface="+mn-lt"/>
              </a:rPr>
              <a:t>i</a:t>
            </a:r>
            <a:r>
              <a:rPr lang="en-US" sz="1400" dirty="0">
                <a:ea typeface="+mn-lt"/>
                <a:cs typeface="+mn-lt"/>
              </a:rPr>
              <a:t> </a:t>
            </a:r>
            <a:r>
              <a:rPr lang="en-US" sz="1400" dirty="0" err="1">
                <a:ea typeface="+mn-lt"/>
                <a:cs typeface="+mn-lt"/>
              </a:rPr>
              <a:t>samo</a:t>
            </a:r>
            <a:r>
              <a:rPr lang="en-US" sz="1400" dirty="0">
                <a:ea typeface="+mn-lt"/>
                <a:cs typeface="+mn-lt"/>
              </a:rPr>
              <a:t> </a:t>
            </a:r>
            <a:r>
              <a:rPr lang="en-US" sz="1400" dirty="0" err="1">
                <a:ea typeface="+mn-lt"/>
                <a:cs typeface="+mn-lt"/>
              </a:rPr>
              <a:t>ako</a:t>
            </a:r>
            <a:r>
              <a:rPr lang="en-US" sz="1400" dirty="0">
                <a:ea typeface="+mn-lt"/>
                <a:cs typeface="+mn-lt"/>
              </a:rPr>
              <a:t> je </a:t>
            </a:r>
            <a:r>
              <a:rPr lang="en-US" sz="1400" i="1" dirty="0">
                <a:ea typeface="+mn-lt"/>
                <a:cs typeface="+mn-lt"/>
              </a:rPr>
              <a:t>p</a:t>
            </a:r>
            <a:r>
              <a:rPr lang="en-US" sz="1400" dirty="0">
                <a:ea typeface="+mn-lt"/>
                <a:cs typeface="+mn-lt"/>
              </a:rPr>
              <a:t> </a:t>
            </a:r>
            <a:r>
              <a:rPr lang="en-US" sz="1400" dirty="0" err="1">
                <a:ea typeface="+mn-lt"/>
                <a:cs typeface="+mn-lt"/>
              </a:rPr>
              <a:t>netačno</a:t>
            </a:r>
            <a:endParaRPr lang="en-US" sz="1400">
              <a:cs typeface="Arial"/>
            </a:endParaRPr>
          </a:p>
          <a:p>
            <a:pPr lvl="1" indent="-188595">
              <a:spcBef>
                <a:spcPts val="20"/>
              </a:spcBef>
              <a:buFont typeface="Courier New" panose="05000000000000000000" pitchFamily="2" charset="2"/>
              <a:buChar char="o"/>
            </a:pPr>
            <a:r>
              <a:rPr lang="en-US" sz="1400" dirty="0">
                <a:ea typeface="+mn-lt"/>
                <a:cs typeface="+mn-lt"/>
              </a:rPr>
              <a:t>and — </a:t>
            </a:r>
            <a:r>
              <a:rPr lang="en-US" sz="1400" dirty="0" err="1">
                <a:ea typeface="+mn-lt"/>
                <a:cs typeface="+mn-lt"/>
              </a:rPr>
              <a:t>konjunkcija</a:t>
            </a:r>
            <a:br>
              <a:rPr lang="en-US" sz="1400" dirty="0">
                <a:ea typeface="+mn-lt"/>
                <a:cs typeface="+mn-lt"/>
              </a:rPr>
            </a:br>
            <a:r>
              <a:rPr lang="en-US" sz="1400" b="1" dirty="0">
                <a:ea typeface="+mn-lt"/>
                <a:cs typeface="+mn-lt"/>
              </a:rPr>
              <a:t>p and q</a:t>
            </a:r>
            <a:r>
              <a:rPr lang="en-US" sz="1400" dirty="0">
                <a:ea typeface="+mn-lt"/>
                <a:cs typeface="+mn-lt"/>
              </a:rPr>
              <a:t> je </a:t>
            </a:r>
            <a:r>
              <a:rPr lang="en-US" sz="1400" dirty="0" err="1">
                <a:ea typeface="+mn-lt"/>
                <a:cs typeface="+mn-lt"/>
              </a:rPr>
              <a:t>tačno</a:t>
            </a:r>
            <a:r>
              <a:rPr lang="en-US" sz="1400" dirty="0">
                <a:ea typeface="+mn-lt"/>
                <a:cs typeface="+mn-lt"/>
              </a:rPr>
              <a:t> </a:t>
            </a:r>
            <a:r>
              <a:rPr lang="en-US" sz="1400" dirty="0" err="1">
                <a:ea typeface="+mn-lt"/>
                <a:cs typeface="+mn-lt"/>
              </a:rPr>
              <a:t>ako</a:t>
            </a:r>
            <a:r>
              <a:rPr lang="en-US" sz="1400" dirty="0">
                <a:ea typeface="+mn-lt"/>
                <a:cs typeface="+mn-lt"/>
              </a:rPr>
              <a:t> </a:t>
            </a:r>
            <a:r>
              <a:rPr lang="en-US" sz="1400" dirty="0" err="1">
                <a:ea typeface="+mn-lt"/>
                <a:cs typeface="+mn-lt"/>
              </a:rPr>
              <a:t>su</a:t>
            </a:r>
            <a:r>
              <a:rPr lang="en-US" sz="1400" dirty="0">
                <a:ea typeface="+mn-lt"/>
                <a:cs typeface="+mn-lt"/>
              </a:rPr>
              <a:t> oba, </a:t>
            </a:r>
            <a:r>
              <a:rPr lang="en-US" sz="1400" i="1" dirty="0">
                <a:ea typeface="+mn-lt"/>
                <a:cs typeface="+mn-lt"/>
              </a:rPr>
              <a:t>p</a:t>
            </a:r>
            <a:r>
              <a:rPr lang="en-US" sz="1400" dirty="0">
                <a:ea typeface="+mn-lt"/>
                <a:cs typeface="+mn-lt"/>
              </a:rPr>
              <a:t> </a:t>
            </a:r>
            <a:r>
              <a:rPr lang="en-US" sz="1400" dirty="0" err="1">
                <a:ea typeface="+mn-lt"/>
                <a:cs typeface="+mn-lt"/>
              </a:rPr>
              <a:t>i</a:t>
            </a:r>
            <a:r>
              <a:rPr lang="en-US" sz="1400" dirty="0">
                <a:ea typeface="+mn-lt"/>
                <a:cs typeface="+mn-lt"/>
              </a:rPr>
              <a:t> </a:t>
            </a:r>
            <a:r>
              <a:rPr lang="en-US" sz="1400" i="1" dirty="0">
                <a:ea typeface="+mn-lt"/>
                <a:cs typeface="+mn-lt"/>
              </a:rPr>
              <a:t>q</a:t>
            </a:r>
            <a:r>
              <a:rPr lang="en-US" sz="1400" dirty="0">
                <a:ea typeface="+mn-lt"/>
                <a:cs typeface="+mn-lt"/>
              </a:rPr>
              <a:t>, </a:t>
            </a:r>
            <a:r>
              <a:rPr lang="en-US" sz="1400" dirty="0" err="1">
                <a:ea typeface="+mn-lt"/>
                <a:cs typeface="+mn-lt"/>
              </a:rPr>
              <a:t>tačna</a:t>
            </a:r>
            <a:endParaRPr lang="en-US" sz="1400">
              <a:cs typeface="Arial"/>
            </a:endParaRPr>
          </a:p>
          <a:p>
            <a:pPr lvl="1" indent="-188595">
              <a:spcBef>
                <a:spcPts val="20"/>
              </a:spcBef>
              <a:buFont typeface="Courier New" panose="05000000000000000000" pitchFamily="2" charset="2"/>
              <a:buChar char="o"/>
            </a:pPr>
            <a:r>
              <a:rPr lang="en-US" sz="1400" dirty="0">
                <a:ea typeface="+mn-lt"/>
                <a:cs typeface="+mn-lt"/>
              </a:rPr>
              <a:t>or — </a:t>
            </a:r>
            <a:r>
              <a:rPr lang="en-US" sz="1400" err="1">
                <a:ea typeface="+mn-lt"/>
                <a:cs typeface="+mn-lt"/>
              </a:rPr>
              <a:t>disjunkcija</a:t>
            </a:r>
            <a:br>
              <a:rPr lang="en-US" sz="1400" dirty="0">
                <a:ea typeface="+mn-lt"/>
                <a:cs typeface="+mn-lt"/>
              </a:rPr>
            </a:br>
            <a:r>
              <a:rPr lang="en-US" sz="1400" b="1" dirty="0">
                <a:ea typeface="+mn-lt"/>
                <a:cs typeface="+mn-lt"/>
              </a:rPr>
              <a:t>p or q</a:t>
            </a:r>
            <a:r>
              <a:rPr lang="en-US" sz="1400" dirty="0">
                <a:ea typeface="+mn-lt"/>
                <a:cs typeface="+mn-lt"/>
              </a:rPr>
              <a:t> je </a:t>
            </a:r>
            <a:r>
              <a:rPr lang="en-US" sz="1400" err="1">
                <a:ea typeface="+mn-lt"/>
                <a:cs typeface="+mn-lt"/>
              </a:rPr>
              <a:t>tačno</a:t>
            </a:r>
            <a:r>
              <a:rPr lang="en-US" sz="1400" dirty="0">
                <a:ea typeface="+mn-lt"/>
                <a:cs typeface="+mn-lt"/>
              </a:rPr>
              <a:t> </a:t>
            </a:r>
            <a:r>
              <a:rPr lang="en-US" sz="1400" err="1">
                <a:ea typeface="+mn-lt"/>
                <a:cs typeface="+mn-lt"/>
              </a:rPr>
              <a:t>ako</a:t>
            </a:r>
            <a:r>
              <a:rPr lang="en-US" sz="1400" dirty="0">
                <a:ea typeface="+mn-lt"/>
                <a:cs typeface="+mn-lt"/>
              </a:rPr>
              <a:t> je bar </a:t>
            </a:r>
            <a:r>
              <a:rPr lang="en-US" sz="1400" err="1">
                <a:ea typeface="+mn-lt"/>
                <a:cs typeface="+mn-lt"/>
              </a:rPr>
              <a:t>jedno</a:t>
            </a:r>
            <a:r>
              <a:rPr lang="en-US" sz="1400" dirty="0">
                <a:ea typeface="+mn-lt"/>
                <a:cs typeface="+mn-lt"/>
              </a:rPr>
              <a:t> od </a:t>
            </a:r>
            <a:r>
              <a:rPr lang="en-US" sz="1400" i="1" dirty="0">
                <a:ea typeface="+mn-lt"/>
                <a:cs typeface="+mn-lt"/>
              </a:rPr>
              <a:t>p</a:t>
            </a:r>
            <a:r>
              <a:rPr lang="en-US" sz="1400" dirty="0">
                <a:ea typeface="+mn-lt"/>
                <a:cs typeface="+mn-lt"/>
              </a:rPr>
              <a:t> </a:t>
            </a:r>
            <a:r>
              <a:rPr lang="en-US" sz="1400" err="1">
                <a:ea typeface="+mn-lt"/>
                <a:cs typeface="+mn-lt"/>
              </a:rPr>
              <a:t>ili</a:t>
            </a:r>
            <a:r>
              <a:rPr lang="en-US" sz="1400" dirty="0">
                <a:ea typeface="+mn-lt"/>
                <a:cs typeface="+mn-lt"/>
              </a:rPr>
              <a:t> </a:t>
            </a:r>
            <a:r>
              <a:rPr lang="en-US" sz="1400" i="1" dirty="0">
                <a:ea typeface="+mn-lt"/>
                <a:cs typeface="+mn-lt"/>
              </a:rPr>
              <a:t>q</a:t>
            </a:r>
            <a:r>
              <a:rPr lang="en-US" sz="1400" dirty="0">
                <a:ea typeface="+mn-lt"/>
                <a:cs typeface="+mn-lt"/>
              </a:rPr>
              <a:t> (</a:t>
            </a:r>
            <a:r>
              <a:rPr lang="en-US" sz="1400" err="1">
                <a:ea typeface="+mn-lt"/>
                <a:cs typeface="+mn-lt"/>
              </a:rPr>
              <a:t>ili</a:t>
            </a:r>
            <a:r>
              <a:rPr lang="en-US" sz="1400" dirty="0">
                <a:ea typeface="+mn-lt"/>
                <a:cs typeface="+mn-lt"/>
              </a:rPr>
              <a:t> oba) </a:t>
            </a:r>
            <a:r>
              <a:rPr lang="en-US" sz="1400" err="1">
                <a:ea typeface="+mn-lt"/>
                <a:cs typeface="+mn-lt"/>
              </a:rPr>
              <a:t>tačno</a:t>
            </a:r>
            <a:br>
              <a:rPr lang="en-US" sz="600" dirty="0">
                <a:ea typeface="+mn-ea"/>
                <a:cs typeface="+mn-cs"/>
              </a:rPr>
            </a:br>
            <a:endParaRPr lang="en-US" sz="600">
              <a:cs typeface="Arial"/>
            </a:endParaRPr>
          </a:p>
          <a:p>
            <a:pPr>
              <a:spcBef>
                <a:spcPts val="20"/>
              </a:spcBef>
            </a:pPr>
            <a:r>
              <a:rPr lang="en-US" sz="1800" dirty="0">
                <a:ea typeface="+mn-lt"/>
                <a:cs typeface="+mn-lt"/>
              </a:rPr>
              <a:t>Na primer: reset (</a:t>
            </a:r>
            <a:r>
              <a:rPr lang="en-US" sz="1800" i="1" dirty="0" err="1">
                <a:ea typeface="+mn-lt"/>
                <a:cs typeface="+mn-lt"/>
              </a:rPr>
              <a:t>rst</a:t>
            </a:r>
            <a:r>
              <a:rPr lang="en-US" sz="1800" dirty="0">
                <a:ea typeface="+mn-lt"/>
                <a:cs typeface="+mn-lt"/>
              </a:rPr>
              <a:t>) mora </a:t>
            </a:r>
            <a:r>
              <a:rPr lang="en-US" sz="1800" dirty="0" err="1">
                <a:ea typeface="+mn-lt"/>
                <a:cs typeface="+mn-lt"/>
              </a:rPr>
              <a:t>biti</a:t>
            </a:r>
            <a:r>
              <a:rPr lang="en-US" sz="1800" dirty="0">
                <a:ea typeface="+mn-lt"/>
                <a:cs typeface="+mn-lt"/>
              </a:rPr>
              <a:t> </a:t>
            </a:r>
            <a:r>
              <a:rPr lang="en-US" sz="1800" dirty="0" err="1">
                <a:ea typeface="+mn-lt"/>
                <a:cs typeface="+mn-lt"/>
              </a:rPr>
              <a:t>aktiviran</a:t>
            </a:r>
            <a:r>
              <a:rPr lang="en-US" sz="1800" dirty="0">
                <a:ea typeface="+mn-lt"/>
                <a:cs typeface="+mn-lt"/>
              </a:rPr>
              <a:t> </a:t>
            </a:r>
            <a:r>
              <a:rPr lang="en-US" sz="1800" dirty="0" err="1">
                <a:ea typeface="+mn-lt"/>
                <a:cs typeface="+mn-lt"/>
              </a:rPr>
              <a:t>tokom</a:t>
            </a:r>
            <a:r>
              <a:rPr lang="en-US" sz="1800" dirty="0">
                <a:ea typeface="+mn-lt"/>
                <a:cs typeface="+mn-lt"/>
              </a:rPr>
              <a:t> </a:t>
            </a:r>
            <a:r>
              <a:rPr lang="en-US" sz="1800" dirty="0" err="1">
                <a:ea typeface="+mn-lt"/>
                <a:cs typeface="+mn-lt"/>
              </a:rPr>
              <a:t>prva</a:t>
            </a:r>
            <a:r>
              <a:rPr lang="en-US" sz="1800" dirty="0">
                <a:ea typeface="+mn-lt"/>
                <a:cs typeface="+mn-lt"/>
              </a:rPr>
              <a:t> </a:t>
            </a:r>
            <a:r>
              <a:rPr lang="en-US" sz="1800" dirty="0" err="1">
                <a:ea typeface="+mn-lt"/>
                <a:cs typeface="+mn-lt"/>
              </a:rPr>
              <a:t>dva</a:t>
            </a:r>
            <a:r>
              <a:rPr lang="en-US" sz="1800" dirty="0">
                <a:ea typeface="+mn-lt"/>
                <a:cs typeface="+mn-lt"/>
              </a:rPr>
              <a:t> </a:t>
            </a:r>
            <a:r>
              <a:rPr lang="en-US" sz="1800" dirty="0" err="1">
                <a:ea typeface="+mn-lt"/>
                <a:cs typeface="+mn-lt"/>
              </a:rPr>
              <a:t>ciklusa</a:t>
            </a:r>
            <a:endParaRPr lang="en-US" dirty="0" err="1"/>
          </a:p>
          <a:p>
            <a:endParaRPr lang="en-US" sz="1800" dirty="0">
              <a:ea typeface="+mn-lt"/>
              <a:cs typeface="+mn-lt"/>
            </a:endParaRPr>
          </a:p>
          <a:p>
            <a:pPr lvl="1" indent="-188595">
              <a:buFont typeface="Courier New" panose="05000000000000000000" pitchFamily="2" charset="2"/>
              <a:buChar char="o"/>
            </a:pPr>
            <a:endParaRPr lang="en-US" sz="1400" dirty="0">
              <a:ea typeface="+mn-lt"/>
              <a:cs typeface="+mn-lt"/>
            </a:endParaRPr>
          </a:p>
          <a:p>
            <a:endParaRPr lang="en-US" sz="1800" dirty="0">
              <a:ea typeface="+mn-lt"/>
              <a:cs typeface="+mn-lt"/>
            </a:endParaRPr>
          </a:p>
          <a:p>
            <a:endParaRPr lang="en-US" sz="1800" dirty="0">
              <a:ea typeface="+mn-lt"/>
              <a:cs typeface="+mn-lt"/>
            </a:endParaRPr>
          </a:p>
        </p:txBody>
      </p:sp>
      <p:pic>
        <p:nvPicPr>
          <p:cNvPr id="3" name="Picture 2" descr="A close-up of a word&#10;&#10;Description automatically generated">
            <a:extLst>
              <a:ext uri="{FF2B5EF4-FFF2-40B4-BE49-F238E27FC236}">
                <a16:creationId xmlns:a16="http://schemas.microsoft.com/office/drawing/2014/main" id="{B2F73791-871E-176E-4E41-A53BAED6CEF7}"/>
              </a:ext>
            </a:extLst>
          </p:cNvPr>
          <p:cNvPicPr>
            <a:picLocks noChangeAspect="1"/>
          </p:cNvPicPr>
          <p:nvPr/>
        </p:nvPicPr>
        <p:blipFill>
          <a:blip r:embed="rId3"/>
          <a:stretch>
            <a:fillRect/>
          </a:stretch>
        </p:blipFill>
        <p:spPr>
          <a:xfrm>
            <a:off x="409760" y="3336427"/>
            <a:ext cx="8001000" cy="638175"/>
          </a:xfrm>
          <a:prstGeom prst="rect">
            <a:avLst/>
          </a:prstGeom>
        </p:spPr>
      </p:pic>
    </p:spTree>
    <p:extLst>
      <p:ext uri="{BB962C8B-B14F-4D97-AF65-F5344CB8AC3E}">
        <p14:creationId xmlns:p14="http://schemas.microsoft.com/office/powerpoint/2010/main" val="952888549"/>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6A7048F-D30B-FA67-CC2A-A66178F08F9B}"/>
              </a:ext>
            </a:extLst>
          </p:cNvPr>
          <p:cNvSpPr>
            <a:spLocks noGrp="1" noChangeArrowheads="1"/>
          </p:cNvSpPr>
          <p:nvPr>
            <p:ph type="ctrTitle"/>
          </p:nvPr>
        </p:nvSpPr>
        <p:spPr/>
        <p:txBody>
          <a:bodyPr/>
          <a:lstStyle/>
          <a:p>
            <a:pPr eaLnBrk="1" hangingPunct="1"/>
            <a:r>
              <a:rPr lang="en-US" altLang="en-US" dirty="0">
                <a:cs typeface="Arial"/>
              </a:rPr>
              <a:t>System Verilog Assertions</a:t>
            </a:r>
          </a:p>
        </p:txBody>
      </p:sp>
      <p:sp>
        <p:nvSpPr>
          <p:cNvPr id="5123" name="Rectangle 4">
            <a:extLst>
              <a:ext uri="{FF2B5EF4-FFF2-40B4-BE49-F238E27FC236}">
                <a16:creationId xmlns:a16="http://schemas.microsoft.com/office/drawing/2014/main" id="{1CE371B9-D038-F8DF-3629-2E30AC4A977E}"/>
              </a:ext>
            </a:extLst>
          </p:cNvPr>
          <p:cNvSpPr>
            <a:spLocks noGrp="1" noChangeArrowheads="1"/>
          </p:cNvSpPr>
          <p:nvPr>
            <p:ph type="subTitle" idx="1"/>
          </p:nvPr>
        </p:nvSpPr>
        <p:spPr/>
        <p:txBody>
          <a:bodyPr/>
          <a:lstStyle/>
          <a:p>
            <a:pPr>
              <a:spcBef>
                <a:spcPts val="20"/>
              </a:spcBef>
            </a:pPr>
            <a:r>
              <a:rPr lang="en-US" dirty="0" err="1">
                <a:cs typeface="Arial"/>
              </a:rPr>
              <a:t>Osnovne</a:t>
            </a:r>
            <a:r>
              <a:rPr lang="en-US" dirty="0">
                <a:cs typeface="Arial"/>
              </a:rPr>
              <a:t> </a:t>
            </a:r>
            <a:r>
              <a:rPr lang="en-US" dirty="0" err="1">
                <a:cs typeface="Arial"/>
              </a:rPr>
              <a:t>sekvence</a:t>
            </a:r>
            <a:endParaRPr lang="en-US" dirty="0" err="1"/>
          </a:p>
          <a:p>
            <a:br>
              <a:rPr lang="en-US" dirty="0"/>
            </a:br>
            <a:endParaRPr lang="en-US" dirty="0"/>
          </a:p>
        </p:txBody>
      </p:sp>
    </p:spTree>
    <p:extLst>
      <p:ext uri="{BB962C8B-B14F-4D97-AF65-F5344CB8AC3E}">
        <p14:creationId xmlns:p14="http://schemas.microsoft.com/office/powerpoint/2010/main" val="3613986713"/>
      </p:ext>
    </p:extLst>
  </p:cSld>
  <p:clrMapOvr>
    <a:masterClrMapping/>
  </p:clrMapOvr>
  <p:transition spd="med">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18</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r>
              <a:rPr lang="en-US" dirty="0" err="1"/>
              <a:t>Šta</a:t>
            </a:r>
            <a:r>
              <a:rPr lang="en-US" dirty="0"/>
              <a:t> </a:t>
            </a:r>
            <a:r>
              <a:rPr lang="en-US" dirty="0" err="1"/>
              <a:t>su</a:t>
            </a:r>
            <a:r>
              <a:rPr lang="en-US" dirty="0"/>
              <a:t> </a:t>
            </a:r>
            <a:r>
              <a:rPr lang="en-US" dirty="0" err="1"/>
              <a:t>sekvence</a:t>
            </a:r>
            <a:r>
              <a:rPr lang="en-US" dirty="0"/>
              <a:t>?</a:t>
            </a:r>
            <a:endParaRPr lang="en-US" dirty="0">
              <a:cs typeface="Arial"/>
            </a:endParaRPr>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a:xfrm>
            <a:off x="319088" y="918817"/>
            <a:ext cx="8404845" cy="3770658"/>
          </a:xfrm>
        </p:spPr>
        <p:txBody>
          <a:bodyPr/>
          <a:lstStyle/>
          <a:p>
            <a:r>
              <a:rPr lang="en-US" sz="1800" dirty="0" err="1">
                <a:ea typeface="+mn-lt"/>
                <a:cs typeface="+mn-lt"/>
              </a:rPr>
              <a:t>Sekvenca</a:t>
            </a:r>
            <a:r>
              <a:rPr lang="en-US" sz="1800" dirty="0">
                <a:ea typeface="+mn-lt"/>
                <a:cs typeface="+mn-lt"/>
              </a:rPr>
              <a:t> je </a:t>
            </a:r>
            <a:r>
              <a:rPr lang="en-US" sz="1800" dirty="0" err="1">
                <a:ea typeface="+mn-lt"/>
                <a:cs typeface="+mn-lt"/>
              </a:rPr>
              <a:t>pravilo</a:t>
            </a:r>
            <a:r>
              <a:rPr lang="en-US" sz="1800" dirty="0">
                <a:ea typeface="+mn-lt"/>
                <a:cs typeface="+mn-lt"/>
              </a:rPr>
              <a:t> </a:t>
            </a:r>
            <a:r>
              <a:rPr lang="en-US" sz="1800" dirty="0" err="1">
                <a:ea typeface="+mn-lt"/>
                <a:cs typeface="+mn-lt"/>
              </a:rPr>
              <a:t>koje</a:t>
            </a:r>
            <a:r>
              <a:rPr lang="en-US" sz="1800" dirty="0">
                <a:ea typeface="+mn-lt"/>
                <a:cs typeface="+mn-lt"/>
              </a:rPr>
              <a:t> </a:t>
            </a:r>
            <a:r>
              <a:rPr lang="en-US" sz="1800" dirty="0" err="1">
                <a:ea typeface="+mn-lt"/>
                <a:cs typeface="+mn-lt"/>
              </a:rPr>
              <a:t>definiše</a:t>
            </a:r>
            <a:r>
              <a:rPr lang="en-US" sz="1800" dirty="0">
                <a:ea typeface="+mn-lt"/>
                <a:cs typeface="+mn-lt"/>
              </a:rPr>
              <a:t> </a:t>
            </a:r>
            <a:r>
              <a:rPr lang="en-US" sz="1800" dirty="0" err="1">
                <a:ea typeface="+mn-lt"/>
                <a:cs typeface="+mn-lt"/>
              </a:rPr>
              <a:t>niz</a:t>
            </a:r>
            <a:r>
              <a:rPr lang="en-US" sz="1800" dirty="0">
                <a:ea typeface="+mn-lt"/>
                <a:cs typeface="+mn-lt"/>
              </a:rPr>
              <a:t> </a:t>
            </a:r>
            <a:r>
              <a:rPr lang="en-US" sz="1800" dirty="0" err="1">
                <a:ea typeface="+mn-lt"/>
                <a:cs typeface="+mn-lt"/>
              </a:rPr>
              <a:t>vrednosti</a:t>
            </a:r>
            <a:r>
              <a:rPr lang="en-US" sz="1800" dirty="0">
                <a:ea typeface="+mn-lt"/>
                <a:cs typeface="+mn-lt"/>
              </a:rPr>
              <a:t> </a:t>
            </a:r>
            <a:r>
              <a:rPr lang="en-US" sz="1800" dirty="0" err="1">
                <a:ea typeface="+mn-lt"/>
                <a:cs typeface="+mn-lt"/>
              </a:rPr>
              <a:t>kroz</a:t>
            </a:r>
            <a:r>
              <a:rPr lang="en-US" sz="1800" dirty="0">
                <a:ea typeface="+mn-lt"/>
                <a:cs typeface="+mn-lt"/>
              </a:rPr>
              <a:t> </a:t>
            </a:r>
            <a:r>
              <a:rPr lang="en-US" sz="1800" dirty="0" err="1">
                <a:ea typeface="+mn-lt"/>
                <a:cs typeface="+mn-lt"/>
              </a:rPr>
              <a:t>vreme</a:t>
            </a:r>
            <a:r>
              <a:rPr lang="en-US" sz="1800" dirty="0">
                <a:ea typeface="+mn-lt"/>
                <a:cs typeface="+mn-lt"/>
              </a:rPr>
              <a:t>. </a:t>
            </a:r>
            <a:r>
              <a:rPr lang="en-US" sz="1800" dirty="0" err="1">
                <a:ea typeface="+mn-lt"/>
                <a:cs typeface="+mn-lt"/>
              </a:rPr>
              <a:t>Sekvenca</a:t>
            </a:r>
            <a:r>
              <a:rPr lang="en-US" sz="1800" dirty="0">
                <a:ea typeface="+mn-lt"/>
                <a:cs typeface="+mn-lt"/>
              </a:rPr>
              <a:t> </a:t>
            </a:r>
            <a:r>
              <a:rPr lang="en-US" sz="1800" dirty="0" err="1">
                <a:ea typeface="+mn-lt"/>
                <a:cs typeface="+mn-lt"/>
              </a:rPr>
              <a:t>nema</a:t>
            </a:r>
            <a:r>
              <a:rPr lang="en-US" sz="1800" dirty="0">
                <a:ea typeface="+mn-lt"/>
                <a:cs typeface="+mn-lt"/>
              </a:rPr>
              <a:t> </a:t>
            </a:r>
            <a:r>
              <a:rPr lang="en-US" sz="1800" dirty="0" err="1">
                <a:ea typeface="+mn-lt"/>
                <a:cs typeface="+mn-lt"/>
              </a:rPr>
              <a:t>vrednost</a:t>
            </a:r>
            <a:r>
              <a:rPr lang="en-US" sz="1800" dirty="0">
                <a:ea typeface="+mn-lt"/>
                <a:cs typeface="+mn-lt"/>
              </a:rPr>
              <a:t> </a:t>
            </a:r>
            <a:r>
              <a:rPr lang="en-US" sz="1800" dirty="0" err="1">
                <a:ea typeface="+mn-lt"/>
                <a:cs typeface="+mn-lt"/>
              </a:rPr>
              <a:t>istinitosti</a:t>
            </a:r>
            <a:r>
              <a:rPr lang="en-US" sz="1800" dirty="0">
                <a:ea typeface="+mn-lt"/>
                <a:cs typeface="+mn-lt"/>
              </a:rPr>
              <a:t>, </a:t>
            </a:r>
            <a:r>
              <a:rPr lang="en-US" sz="1800" dirty="0" err="1">
                <a:ea typeface="+mn-lt"/>
                <a:cs typeface="+mn-lt"/>
              </a:rPr>
              <a:t>već</a:t>
            </a:r>
            <a:r>
              <a:rPr lang="en-US" sz="1800" dirty="0">
                <a:ea typeface="+mn-lt"/>
                <a:cs typeface="+mn-lt"/>
              </a:rPr>
              <a:t> </a:t>
            </a:r>
            <a:r>
              <a:rPr lang="en-US" sz="1800" dirty="0" err="1">
                <a:ea typeface="+mn-lt"/>
                <a:cs typeface="+mn-lt"/>
              </a:rPr>
              <a:t>ima</a:t>
            </a:r>
            <a:r>
              <a:rPr lang="en-US" sz="1800" dirty="0">
                <a:ea typeface="+mn-lt"/>
                <a:cs typeface="+mn-lt"/>
              </a:rPr>
              <a:t> </a:t>
            </a:r>
            <a:r>
              <a:rPr lang="en-US" sz="1800" dirty="0" err="1">
                <a:ea typeface="+mn-lt"/>
                <a:cs typeface="+mn-lt"/>
              </a:rPr>
              <a:t>jednu</a:t>
            </a:r>
            <a:r>
              <a:rPr lang="en-US" sz="1800" dirty="0">
                <a:ea typeface="+mn-lt"/>
                <a:cs typeface="+mn-lt"/>
              </a:rPr>
              <a:t> </a:t>
            </a:r>
            <a:r>
              <a:rPr lang="en-US" sz="1800" dirty="0" err="1">
                <a:ea typeface="+mn-lt"/>
                <a:cs typeface="+mn-lt"/>
              </a:rPr>
              <a:t>početnu</a:t>
            </a:r>
            <a:r>
              <a:rPr lang="en-US" sz="1800" dirty="0">
                <a:ea typeface="+mn-lt"/>
                <a:cs typeface="+mn-lt"/>
              </a:rPr>
              <a:t> </a:t>
            </a:r>
            <a:r>
              <a:rPr lang="en-US" sz="1800" dirty="0" err="1">
                <a:ea typeface="+mn-lt"/>
                <a:cs typeface="+mn-lt"/>
              </a:rPr>
              <a:t>tačku</a:t>
            </a:r>
            <a:r>
              <a:rPr lang="en-US" sz="1800" dirty="0">
                <a:ea typeface="+mn-lt"/>
                <a:cs typeface="+mn-lt"/>
              </a:rPr>
              <a:t> </a:t>
            </a:r>
            <a:r>
              <a:rPr lang="en-US" sz="1800" dirty="0" err="1">
                <a:ea typeface="+mn-lt"/>
                <a:cs typeface="+mn-lt"/>
              </a:rPr>
              <a:t>i</a:t>
            </a:r>
            <a:r>
              <a:rPr lang="en-US" sz="1800" dirty="0">
                <a:ea typeface="+mn-lt"/>
                <a:cs typeface="+mn-lt"/>
              </a:rPr>
              <a:t> </a:t>
            </a:r>
            <a:r>
              <a:rPr lang="en-US" sz="1800" dirty="0" err="1">
                <a:ea typeface="+mn-lt"/>
                <a:cs typeface="+mn-lt"/>
              </a:rPr>
              <a:t>nula</a:t>
            </a:r>
            <a:r>
              <a:rPr lang="en-US" sz="1800" dirty="0">
                <a:ea typeface="+mn-lt"/>
                <a:cs typeface="+mn-lt"/>
              </a:rPr>
              <a:t> </a:t>
            </a:r>
            <a:r>
              <a:rPr lang="en-US" sz="1800" dirty="0" err="1">
                <a:ea typeface="+mn-lt"/>
                <a:cs typeface="+mn-lt"/>
              </a:rPr>
              <a:t>ili</a:t>
            </a:r>
            <a:r>
              <a:rPr lang="en-US" sz="1800" dirty="0">
                <a:ea typeface="+mn-lt"/>
                <a:cs typeface="+mn-lt"/>
              </a:rPr>
              <a:t> </a:t>
            </a:r>
            <a:r>
              <a:rPr lang="en-US" sz="1800" dirty="0" err="1">
                <a:ea typeface="+mn-lt"/>
                <a:cs typeface="+mn-lt"/>
              </a:rPr>
              <a:t>više</a:t>
            </a:r>
            <a:r>
              <a:rPr lang="en-US" sz="1800" dirty="0">
                <a:ea typeface="+mn-lt"/>
                <a:cs typeface="+mn-lt"/>
              </a:rPr>
              <a:t> </a:t>
            </a:r>
            <a:r>
              <a:rPr lang="en-US" sz="1800" dirty="0" err="1">
                <a:ea typeface="+mn-lt"/>
                <a:cs typeface="+mn-lt"/>
              </a:rPr>
              <a:t>tačaka</a:t>
            </a:r>
            <a:r>
              <a:rPr lang="en-US" sz="1800" dirty="0">
                <a:ea typeface="+mn-lt"/>
                <a:cs typeface="+mn-lt"/>
              </a:rPr>
              <a:t> </a:t>
            </a:r>
            <a:r>
              <a:rPr lang="en-US" sz="1800" dirty="0" err="1">
                <a:ea typeface="+mn-lt"/>
                <a:cs typeface="+mn-lt"/>
              </a:rPr>
              <a:t>podudaranja</a:t>
            </a:r>
            <a:r>
              <a:rPr lang="en-US" sz="1800" dirty="0">
                <a:ea typeface="+mn-lt"/>
                <a:cs typeface="+mn-lt"/>
              </a:rPr>
              <a:t> (</a:t>
            </a:r>
            <a:r>
              <a:rPr lang="en-US" sz="1800" i="1" dirty="0">
                <a:ea typeface="+mn-lt"/>
                <a:cs typeface="+mn-lt"/>
              </a:rPr>
              <a:t>match</a:t>
            </a:r>
            <a:r>
              <a:rPr lang="en-US" sz="1800" dirty="0">
                <a:ea typeface="+mn-lt"/>
                <a:cs typeface="+mn-lt"/>
              </a:rPr>
              <a:t>) </a:t>
            </a:r>
            <a:r>
              <a:rPr lang="en-US" sz="1800" dirty="0" err="1">
                <a:ea typeface="+mn-lt"/>
                <a:cs typeface="+mn-lt"/>
              </a:rPr>
              <a:t>ili</a:t>
            </a:r>
            <a:r>
              <a:rPr lang="en-US" sz="1800" dirty="0">
                <a:ea typeface="+mn-lt"/>
                <a:cs typeface="+mn-lt"/>
              </a:rPr>
              <a:t> </a:t>
            </a:r>
            <a:r>
              <a:rPr lang="en-US" sz="1800" dirty="0" err="1">
                <a:ea typeface="+mn-lt"/>
                <a:cs typeface="+mn-lt"/>
              </a:rPr>
              <a:t>tačaka</a:t>
            </a:r>
            <a:r>
              <a:rPr lang="en-US" sz="1800" dirty="0">
                <a:ea typeface="+mn-lt"/>
                <a:cs typeface="+mn-lt"/>
              </a:rPr>
              <a:t> </a:t>
            </a:r>
            <a:r>
              <a:rPr lang="en-US" sz="1800" dirty="0" err="1">
                <a:ea typeface="+mn-lt"/>
                <a:cs typeface="+mn-lt"/>
              </a:rPr>
              <a:t>stroge</a:t>
            </a:r>
            <a:r>
              <a:rPr lang="en-US" sz="1800" dirty="0">
                <a:ea typeface="+mn-lt"/>
                <a:cs typeface="+mn-lt"/>
              </a:rPr>
              <a:t> </a:t>
            </a:r>
            <a:r>
              <a:rPr lang="en-US" sz="1800" dirty="0" err="1">
                <a:ea typeface="+mn-lt"/>
                <a:cs typeface="+mn-lt"/>
              </a:rPr>
              <a:t>satisfakcije</a:t>
            </a:r>
            <a:r>
              <a:rPr lang="en-US" sz="1800" dirty="0">
                <a:ea typeface="+mn-lt"/>
                <a:cs typeface="+mn-lt"/>
              </a:rPr>
              <a:t> (</a:t>
            </a:r>
            <a:r>
              <a:rPr lang="en-US" sz="1800" i="1" dirty="0">
                <a:ea typeface="+mn-lt"/>
                <a:cs typeface="+mn-lt"/>
              </a:rPr>
              <a:t>tight satisfaction</a:t>
            </a:r>
            <a:r>
              <a:rPr lang="en-US" sz="1800" dirty="0">
                <a:ea typeface="+mn-lt"/>
                <a:cs typeface="+mn-lt"/>
              </a:rPr>
              <a:t>)</a:t>
            </a:r>
            <a:endParaRPr lang="en-US" dirty="0">
              <a:ea typeface="+mn-lt"/>
              <a:cs typeface="+mn-lt"/>
            </a:endParaRPr>
          </a:p>
          <a:p>
            <a:r>
              <a:rPr lang="en-US" sz="1800" dirty="0">
                <a:ea typeface="+mn-lt"/>
                <a:cs typeface="+mn-lt"/>
              </a:rPr>
              <a:t>Kao </a:t>
            </a:r>
            <a:r>
              <a:rPr lang="en-US" sz="1800" dirty="0" err="1">
                <a:ea typeface="+mn-lt"/>
                <a:cs typeface="+mn-lt"/>
              </a:rPr>
              <a:t>i</a:t>
            </a:r>
            <a:r>
              <a:rPr lang="en-US" sz="1800" dirty="0">
                <a:ea typeface="+mn-lt"/>
                <a:cs typeface="+mn-lt"/>
              </a:rPr>
              <a:t> </a:t>
            </a:r>
            <a:r>
              <a:rPr lang="en-US" sz="1800" dirty="0" err="1">
                <a:ea typeface="+mn-lt"/>
                <a:cs typeface="+mn-lt"/>
              </a:rPr>
              <a:t>svojstva</a:t>
            </a:r>
            <a:r>
              <a:rPr lang="en-US" sz="1800" dirty="0">
                <a:ea typeface="+mn-lt"/>
                <a:cs typeface="+mn-lt"/>
              </a:rPr>
              <a:t>, </a:t>
            </a:r>
            <a:r>
              <a:rPr lang="en-US" sz="1800" dirty="0" err="1">
                <a:ea typeface="+mn-lt"/>
                <a:cs typeface="+mn-lt"/>
              </a:rPr>
              <a:t>sekvence</a:t>
            </a:r>
            <a:r>
              <a:rPr lang="en-US" sz="1800" dirty="0">
                <a:ea typeface="+mn-lt"/>
                <a:cs typeface="+mn-lt"/>
              </a:rPr>
              <a:t> </a:t>
            </a:r>
            <a:r>
              <a:rPr lang="en-US" sz="1800" dirty="0" err="1">
                <a:ea typeface="+mn-lt"/>
                <a:cs typeface="+mn-lt"/>
              </a:rPr>
              <a:t>su</a:t>
            </a:r>
            <a:r>
              <a:rPr lang="en-US" sz="1800" dirty="0">
                <a:ea typeface="+mn-lt"/>
                <a:cs typeface="+mn-lt"/>
              </a:rPr>
              <a:t> </a:t>
            </a:r>
            <a:r>
              <a:rPr lang="en-US" sz="1800" dirty="0" err="1">
                <a:ea typeface="+mn-lt"/>
                <a:cs typeface="+mn-lt"/>
              </a:rPr>
              <a:t>taktovane</a:t>
            </a:r>
            <a:endParaRPr lang="en-US" dirty="0" err="1"/>
          </a:p>
          <a:p>
            <a:r>
              <a:rPr lang="en-US" sz="1800" dirty="0">
                <a:ea typeface="+mn-lt"/>
                <a:cs typeface="+mn-lt"/>
              </a:rPr>
              <a:t>Ako takt </a:t>
            </a:r>
            <a:r>
              <a:rPr lang="en-US" sz="1800" dirty="0" err="1">
                <a:ea typeface="+mn-lt"/>
                <a:cs typeface="+mn-lt"/>
              </a:rPr>
              <a:t>nije</a:t>
            </a:r>
            <a:r>
              <a:rPr lang="en-US" sz="1800" dirty="0">
                <a:ea typeface="+mn-lt"/>
                <a:cs typeface="+mn-lt"/>
              </a:rPr>
              <a:t> </a:t>
            </a:r>
            <a:r>
              <a:rPr lang="en-US" sz="1800" dirty="0" err="1">
                <a:ea typeface="+mn-lt"/>
                <a:cs typeface="+mn-lt"/>
              </a:rPr>
              <a:t>eksplicitno</a:t>
            </a:r>
            <a:r>
              <a:rPr lang="en-US" sz="1800" dirty="0">
                <a:ea typeface="+mn-lt"/>
                <a:cs typeface="+mn-lt"/>
              </a:rPr>
              <a:t> </a:t>
            </a:r>
            <a:r>
              <a:rPr lang="en-US" sz="1800" dirty="0" err="1">
                <a:ea typeface="+mn-lt"/>
                <a:cs typeface="+mn-lt"/>
              </a:rPr>
              <a:t>naveden</a:t>
            </a:r>
            <a:r>
              <a:rPr lang="en-US" sz="1800" dirty="0">
                <a:ea typeface="+mn-lt"/>
                <a:cs typeface="+mn-lt"/>
              </a:rPr>
              <a:t>, </a:t>
            </a:r>
            <a:r>
              <a:rPr lang="en-US" sz="1800" dirty="0" err="1">
                <a:ea typeface="+mn-lt"/>
                <a:cs typeface="+mn-lt"/>
              </a:rPr>
              <a:t>pretpostavlja</a:t>
            </a:r>
            <a:r>
              <a:rPr lang="en-US" sz="1800" dirty="0">
                <a:ea typeface="+mn-lt"/>
                <a:cs typeface="+mn-lt"/>
              </a:rPr>
              <a:t> se da </a:t>
            </a:r>
            <a:r>
              <a:rPr lang="en-US" sz="1800" dirty="0" err="1">
                <a:ea typeface="+mn-lt"/>
                <a:cs typeface="+mn-lt"/>
              </a:rPr>
              <a:t>sekvenca</a:t>
            </a:r>
            <a:r>
              <a:rPr lang="en-US" sz="1800" dirty="0">
                <a:ea typeface="+mn-lt"/>
                <a:cs typeface="+mn-lt"/>
              </a:rPr>
              <a:t> </a:t>
            </a:r>
            <a:r>
              <a:rPr lang="en-US" sz="1800" dirty="0" err="1">
                <a:ea typeface="+mn-lt"/>
                <a:cs typeface="+mn-lt"/>
              </a:rPr>
              <a:t>nasleđuje</a:t>
            </a:r>
            <a:r>
              <a:rPr lang="en-US" sz="1800" dirty="0">
                <a:ea typeface="+mn-lt"/>
                <a:cs typeface="+mn-lt"/>
              </a:rPr>
              <a:t> takt od </a:t>
            </a:r>
            <a:r>
              <a:rPr lang="en-US" sz="1800" dirty="0" err="1">
                <a:ea typeface="+mn-lt"/>
                <a:cs typeface="+mn-lt"/>
              </a:rPr>
              <a:t>svojstva</a:t>
            </a:r>
            <a:r>
              <a:rPr lang="en-US" sz="1800" dirty="0">
                <a:ea typeface="+mn-lt"/>
                <a:cs typeface="+mn-lt"/>
              </a:rPr>
              <a:t> </a:t>
            </a:r>
            <a:r>
              <a:rPr lang="en-US" sz="1800" dirty="0" err="1">
                <a:ea typeface="+mn-lt"/>
                <a:cs typeface="+mn-lt"/>
              </a:rPr>
              <a:t>kojem</a:t>
            </a:r>
            <a:r>
              <a:rPr lang="en-US" sz="1800" dirty="0">
                <a:ea typeface="+mn-lt"/>
                <a:cs typeface="+mn-lt"/>
              </a:rPr>
              <a:t> </a:t>
            </a:r>
            <a:r>
              <a:rPr lang="en-US" sz="1800" dirty="0" err="1">
                <a:ea typeface="+mn-lt"/>
                <a:cs typeface="+mn-lt"/>
              </a:rPr>
              <a:t>pripada</a:t>
            </a:r>
            <a:endParaRPr lang="en-US" dirty="0" err="1"/>
          </a:p>
          <a:p>
            <a:pPr>
              <a:spcBef>
                <a:spcPts val="20"/>
              </a:spcBef>
            </a:pPr>
            <a:r>
              <a:rPr lang="en-US" sz="1800" b="1" dirty="0">
                <a:ea typeface="+mn-lt"/>
                <a:cs typeface="+mn-lt"/>
              </a:rPr>
              <a:t>Primer 1</a:t>
            </a:r>
            <a:r>
              <a:rPr lang="en-US" sz="1800" dirty="0">
                <a:ea typeface="+mn-lt"/>
                <a:cs typeface="+mn-lt"/>
              </a:rPr>
              <a:t>:</a:t>
            </a:r>
            <a:br>
              <a:rPr lang="en-US" sz="1800" dirty="0">
                <a:ea typeface="+mn-lt"/>
                <a:cs typeface="+mn-lt"/>
              </a:rPr>
            </a:br>
            <a:r>
              <a:rPr lang="en-US" sz="1800" dirty="0" err="1">
                <a:ea typeface="+mn-lt"/>
                <a:cs typeface="+mn-lt"/>
              </a:rPr>
              <a:t>Sekvenca</a:t>
            </a:r>
            <a:r>
              <a:rPr lang="en-US" sz="1800" b="1" dirty="0">
                <a:ea typeface="+mn-lt"/>
                <a:cs typeface="+mn-lt"/>
              </a:rPr>
              <a:t> a ##[1:2] b</a:t>
            </a:r>
            <a:r>
              <a:rPr lang="en-US" sz="1800" dirty="0">
                <a:ea typeface="+mn-lt"/>
                <a:cs typeface="+mn-lt"/>
              </a:rPr>
              <a:t> </a:t>
            </a:r>
            <a:r>
              <a:rPr lang="en-US" sz="1800" dirty="0" err="1">
                <a:ea typeface="+mn-lt"/>
                <a:cs typeface="+mn-lt"/>
              </a:rPr>
              <a:t>definiše</a:t>
            </a:r>
            <a:r>
              <a:rPr lang="en-US" sz="1800" dirty="0">
                <a:ea typeface="+mn-lt"/>
                <a:cs typeface="+mn-lt"/>
              </a:rPr>
              <a:t> </a:t>
            </a:r>
            <a:r>
              <a:rPr lang="en-US" sz="1800" dirty="0" err="1">
                <a:ea typeface="+mn-lt"/>
                <a:cs typeface="+mn-lt"/>
              </a:rPr>
              <a:t>sledeći</a:t>
            </a:r>
            <a:r>
              <a:rPr lang="en-US" sz="1800" dirty="0">
                <a:ea typeface="+mn-lt"/>
                <a:cs typeface="+mn-lt"/>
              </a:rPr>
              <a:t> scenario: </a:t>
            </a:r>
            <a:r>
              <a:rPr lang="en-US" sz="1800" i="1" dirty="0">
                <a:ea typeface="+mn-lt"/>
                <a:cs typeface="+mn-lt"/>
              </a:rPr>
              <a:t>a</a:t>
            </a:r>
            <a:r>
              <a:rPr lang="en-US" sz="1800" dirty="0">
                <a:ea typeface="+mn-lt"/>
                <a:cs typeface="+mn-lt"/>
              </a:rPr>
              <a:t> je </a:t>
            </a:r>
            <a:r>
              <a:rPr lang="en-US" sz="1800" dirty="0" err="1">
                <a:ea typeface="+mn-lt"/>
                <a:cs typeface="+mn-lt"/>
              </a:rPr>
              <a:t>praćeno</a:t>
            </a:r>
            <a:r>
              <a:rPr lang="en-US" sz="1800" dirty="0">
                <a:ea typeface="+mn-lt"/>
                <a:cs typeface="+mn-lt"/>
              </a:rPr>
              <a:t> </a:t>
            </a:r>
            <a:r>
              <a:rPr lang="en-US" sz="1800" dirty="0" err="1">
                <a:ea typeface="+mn-lt"/>
                <a:cs typeface="+mn-lt"/>
              </a:rPr>
              <a:t>sa</a:t>
            </a:r>
            <a:r>
              <a:rPr lang="en-US" sz="1800" dirty="0">
                <a:ea typeface="+mn-lt"/>
                <a:cs typeface="+mn-lt"/>
              </a:rPr>
              <a:t> </a:t>
            </a:r>
            <a:r>
              <a:rPr lang="en-US" sz="1800" i="1" dirty="0">
                <a:ea typeface="+mn-lt"/>
                <a:cs typeface="+mn-lt"/>
              </a:rPr>
              <a:t>b</a:t>
            </a:r>
            <a:r>
              <a:rPr lang="en-US" sz="1800" dirty="0">
                <a:ea typeface="+mn-lt"/>
                <a:cs typeface="+mn-lt"/>
              </a:rPr>
              <a:t> u </a:t>
            </a:r>
            <a:r>
              <a:rPr lang="en-US" sz="1800" dirty="0" err="1">
                <a:ea typeface="+mn-lt"/>
                <a:cs typeface="+mn-lt"/>
              </a:rPr>
              <a:t>jednom</a:t>
            </a:r>
            <a:r>
              <a:rPr lang="en-US" sz="1800" dirty="0">
                <a:ea typeface="+mn-lt"/>
                <a:cs typeface="+mn-lt"/>
              </a:rPr>
              <a:t> </a:t>
            </a:r>
            <a:r>
              <a:rPr lang="en-US" sz="1800" dirty="0" err="1">
                <a:ea typeface="+mn-lt"/>
                <a:cs typeface="+mn-lt"/>
              </a:rPr>
              <a:t>ili</a:t>
            </a:r>
            <a:r>
              <a:rPr lang="en-US" sz="1800" dirty="0">
                <a:ea typeface="+mn-lt"/>
                <a:cs typeface="+mn-lt"/>
              </a:rPr>
              <a:t> </a:t>
            </a:r>
            <a:r>
              <a:rPr lang="en-US" sz="1800" dirty="0" err="1">
                <a:ea typeface="+mn-lt"/>
                <a:cs typeface="+mn-lt"/>
              </a:rPr>
              <a:t>dva</a:t>
            </a:r>
            <a:r>
              <a:rPr lang="en-US" sz="1800" dirty="0">
                <a:ea typeface="+mn-lt"/>
                <a:cs typeface="+mn-lt"/>
              </a:rPr>
              <a:t> </a:t>
            </a:r>
            <a:r>
              <a:rPr lang="en-US" sz="1800" dirty="0" err="1">
                <a:ea typeface="+mn-lt"/>
                <a:cs typeface="+mn-lt"/>
              </a:rPr>
              <a:t>takta</a:t>
            </a:r>
            <a:r>
              <a:rPr lang="en-US" sz="1800" dirty="0">
                <a:ea typeface="+mn-lt"/>
                <a:cs typeface="+mn-lt"/>
              </a:rPr>
              <a:t>. Neka </a:t>
            </a:r>
            <a:r>
              <a:rPr lang="en-US" sz="1800" dirty="0" err="1">
                <a:ea typeface="+mn-lt"/>
                <a:cs typeface="+mn-lt"/>
              </a:rPr>
              <a:t>početna</a:t>
            </a:r>
            <a:r>
              <a:rPr lang="en-US" sz="1800" dirty="0">
                <a:ea typeface="+mn-lt"/>
                <a:cs typeface="+mn-lt"/>
              </a:rPr>
              <a:t> </a:t>
            </a:r>
            <a:r>
              <a:rPr lang="en-US" sz="1800" dirty="0" err="1">
                <a:ea typeface="+mn-lt"/>
                <a:cs typeface="+mn-lt"/>
              </a:rPr>
              <a:t>tačka</a:t>
            </a:r>
            <a:r>
              <a:rPr lang="en-US" sz="1800" dirty="0">
                <a:ea typeface="+mn-lt"/>
                <a:cs typeface="+mn-lt"/>
              </a:rPr>
              <a:t> </a:t>
            </a:r>
            <a:r>
              <a:rPr lang="en-US" sz="1800" dirty="0" err="1">
                <a:ea typeface="+mn-lt"/>
                <a:cs typeface="+mn-lt"/>
              </a:rPr>
              <a:t>ove</a:t>
            </a:r>
            <a:r>
              <a:rPr lang="en-US" sz="1800" dirty="0">
                <a:ea typeface="+mn-lt"/>
                <a:cs typeface="+mn-lt"/>
              </a:rPr>
              <a:t> </a:t>
            </a:r>
            <a:r>
              <a:rPr lang="en-US" sz="1800" dirty="0" err="1">
                <a:ea typeface="+mn-lt"/>
                <a:cs typeface="+mn-lt"/>
              </a:rPr>
              <a:t>sekvence</a:t>
            </a:r>
            <a:r>
              <a:rPr lang="en-US" sz="1800" dirty="0">
                <a:ea typeface="+mn-lt"/>
                <a:cs typeface="+mn-lt"/>
              </a:rPr>
              <a:t> </a:t>
            </a:r>
            <a:r>
              <a:rPr lang="en-US" sz="1800" dirty="0" err="1">
                <a:ea typeface="+mn-lt"/>
                <a:cs typeface="+mn-lt"/>
              </a:rPr>
              <a:t>bude</a:t>
            </a:r>
            <a:r>
              <a:rPr lang="en-US" sz="1800" dirty="0">
                <a:ea typeface="+mn-lt"/>
                <a:cs typeface="+mn-lt"/>
              </a:rPr>
              <a:t> takt 2. Onda ova </a:t>
            </a:r>
            <a:r>
              <a:rPr lang="en-US" sz="1800" dirty="0" err="1">
                <a:ea typeface="+mn-lt"/>
                <a:cs typeface="+mn-lt"/>
              </a:rPr>
              <a:t>sekvenca</a:t>
            </a:r>
            <a:r>
              <a:rPr lang="en-US" sz="1800" dirty="0">
                <a:ea typeface="+mn-lt"/>
                <a:cs typeface="+mn-lt"/>
              </a:rPr>
              <a:t> </a:t>
            </a:r>
            <a:r>
              <a:rPr lang="en-US" sz="1800" dirty="0" err="1">
                <a:ea typeface="+mn-lt"/>
                <a:cs typeface="+mn-lt"/>
              </a:rPr>
              <a:t>ima</a:t>
            </a:r>
            <a:r>
              <a:rPr lang="en-US" sz="1800" dirty="0">
                <a:ea typeface="+mn-lt"/>
                <a:cs typeface="+mn-lt"/>
              </a:rPr>
              <a:t> </a:t>
            </a:r>
            <a:r>
              <a:rPr lang="en-US" sz="1800" dirty="0" err="1">
                <a:ea typeface="+mn-lt"/>
                <a:cs typeface="+mn-lt"/>
              </a:rPr>
              <a:t>podudaranje</a:t>
            </a:r>
            <a:r>
              <a:rPr lang="en-US" sz="1800" dirty="0">
                <a:ea typeface="+mn-lt"/>
                <a:cs typeface="+mn-lt"/>
              </a:rPr>
              <a:t> </a:t>
            </a:r>
            <a:r>
              <a:rPr lang="en-US" sz="1800" dirty="0" err="1">
                <a:ea typeface="+mn-lt"/>
                <a:cs typeface="+mn-lt"/>
              </a:rPr>
              <a:t>ako</a:t>
            </a:r>
            <a:r>
              <a:rPr lang="en-US" sz="1800" dirty="0">
                <a:ea typeface="+mn-lt"/>
                <a:cs typeface="+mn-lt"/>
              </a:rPr>
              <a:t> je </a:t>
            </a:r>
            <a:r>
              <a:rPr lang="en-US" sz="1800" i="1" dirty="0">
                <a:ea typeface="+mn-lt"/>
                <a:cs typeface="+mn-lt"/>
              </a:rPr>
              <a:t>a</a:t>
            </a:r>
            <a:r>
              <a:rPr lang="en-US" sz="1800" dirty="0">
                <a:ea typeface="+mn-lt"/>
                <a:cs typeface="+mn-lt"/>
              </a:rPr>
              <a:t> </a:t>
            </a:r>
            <a:r>
              <a:rPr lang="en-US" sz="1800" dirty="0" err="1">
                <a:ea typeface="+mn-lt"/>
                <a:cs typeface="+mn-lt"/>
              </a:rPr>
              <a:t>tačno</a:t>
            </a:r>
            <a:r>
              <a:rPr lang="en-US" sz="1800" dirty="0">
                <a:ea typeface="+mn-lt"/>
                <a:cs typeface="+mn-lt"/>
              </a:rPr>
              <a:t> u </a:t>
            </a:r>
            <a:r>
              <a:rPr lang="en-US" sz="1800" dirty="0" err="1">
                <a:ea typeface="+mn-lt"/>
                <a:cs typeface="+mn-lt"/>
              </a:rPr>
              <a:t>taktu</a:t>
            </a:r>
            <a:r>
              <a:rPr lang="en-US" sz="1800" dirty="0">
                <a:ea typeface="+mn-lt"/>
                <a:cs typeface="+mn-lt"/>
              </a:rPr>
              <a:t> 2 </a:t>
            </a:r>
            <a:r>
              <a:rPr lang="en-US" sz="1800" dirty="0" err="1">
                <a:ea typeface="+mn-lt"/>
                <a:cs typeface="+mn-lt"/>
              </a:rPr>
              <a:t>i</a:t>
            </a:r>
            <a:r>
              <a:rPr lang="en-US" sz="1800" dirty="0">
                <a:ea typeface="+mn-lt"/>
                <a:cs typeface="+mn-lt"/>
              </a:rPr>
              <a:t> </a:t>
            </a:r>
            <a:r>
              <a:rPr lang="en-US" sz="1800" dirty="0" err="1">
                <a:ea typeface="+mn-lt"/>
                <a:cs typeface="+mn-lt"/>
              </a:rPr>
              <a:t>ako</a:t>
            </a:r>
            <a:r>
              <a:rPr lang="en-US" sz="1800" dirty="0">
                <a:ea typeface="+mn-lt"/>
                <a:cs typeface="+mn-lt"/>
              </a:rPr>
              <a:t> je </a:t>
            </a:r>
            <a:r>
              <a:rPr lang="en-US" sz="1800" i="1" dirty="0">
                <a:ea typeface="+mn-lt"/>
                <a:cs typeface="+mn-lt"/>
              </a:rPr>
              <a:t>b</a:t>
            </a:r>
            <a:r>
              <a:rPr lang="en-US" sz="1800" dirty="0">
                <a:ea typeface="+mn-lt"/>
                <a:cs typeface="+mn-lt"/>
              </a:rPr>
              <a:t> </a:t>
            </a:r>
            <a:r>
              <a:rPr lang="en-US" sz="1800" dirty="0" err="1">
                <a:ea typeface="+mn-lt"/>
                <a:cs typeface="+mn-lt"/>
              </a:rPr>
              <a:t>tačno</a:t>
            </a:r>
            <a:r>
              <a:rPr lang="en-US" sz="1800" dirty="0">
                <a:ea typeface="+mn-lt"/>
                <a:cs typeface="+mn-lt"/>
              </a:rPr>
              <a:t> u </a:t>
            </a:r>
            <a:r>
              <a:rPr lang="en-US" sz="1800" dirty="0" err="1">
                <a:ea typeface="+mn-lt"/>
                <a:cs typeface="+mn-lt"/>
              </a:rPr>
              <a:t>taktu</a:t>
            </a:r>
            <a:r>
              <a:rPr lang="en-US" sz="1800" dirty="0">
                <a:ea typeface="+mn-lt"/>
                <a:cs typeface="+mn-lt"/>
              </a:rPr>
              <a:t> 3 </a:t>
            </a:r>
            <a:r>
              <a:rPr lang="en-US" sz="1800" dirty="0" err="1">
                <a:ea typeface="+mn-lt"/>
                <a:cs typeface="+mn-lt"/>
              </a:rPr>
              <a:t>ili</a:t>
            </a:r>
            <a:r>
              <a:rPr lang="en-US" sz="1800" dirty="0">
                <a:ea typeface="+mn-lt"/>
                <a:cs typeface="+mn-lt"/>
              </a:rPr>
              <a:t> u </a:t>
            </a:r>
            <a:r>
              <a:rPr lang="en-US" sz="1800" dirty="0" err="1">
                <a:ea typeface="+mn-lt"/>
                <a:cs typeface="+mn-lt"/>
              </a:rPr>
              <a:t>taktu</a:t>
            </a:r>
            <a:r>
              <a:rPr lang="en-US" sz="1800" dirty="0">
                <a:ea typeface="+mn-lt"/>
                <a:cs typeface="+mn-lt"/>
              </a:rPr>
              <a:t> 4</a:t>
            </a:r>
            <a:endParaRPr lang="en-US" dirty="0"/>
          </a:p>
          <a:p>
            <a:pPr>
              <a:spcBef>
                <a:spcPts val="20"/>
              </a:spcBef>
            </a:pPr>
            <a:r>
              <a:rPr lang="en-US" sz="1800" b="1" dirty="0">
                <a:ea typeface="+mn-lt"/>
                <a:cs typeface="+mn-lt"/>
              </a:rPr>
              <a:t>Primer 2</a:t>
            </a:r>
            <a:r>
              <a:rPr lang="en-US" sz="1800" dirty="0">
                <a:ea typeface="+mn-lt"/>
                <a:cs typeface="+mn-lt"/>
              </a:rPr>
              <a:t>:</a:t>
            </a:r>
            <a:br>
              <a:rPr lang="en-US" sz="1800" dirty="0">
                <a:ea typeface="+mn-lt"/>
                <a:cs typeface="+mn-lt"/>
              </a:rPr>
            </a:br>
            <a:r>
              <a:rPr lang="en-US" sz="1800" dirty="0" err="1">
                <a:ea typeface="+mn-lt"/>
                <a:cs typeface="+mn-lt"/>
              </a:rPr>
              <a:t>Sekvenca</a:t>
            </a:r>
            <a:r>
              <a:rPr lang="en-US" sz="1800" dirty="0">
                <a:ea typeface="+mn-lt"/>
                <a:cs typeface="+mn-lt"/>
              </a:rPr>
              <a:t> </a:t>
            </a:r>
            <a:r>
              <a:rPr lang="en-US" sz="1800" b="1" dirty="0">
                <a:ea typeface="+mn-lt"/>
                <a:cs typeface="+mn-lt"/>
              </a:rPr>
              <a:t>req ##1 </a:t>
            </a:r>
            <a:r>
              <a:rPr lang="en-US" sz="1800" b="1" dirty="0" err="1">
                <a:ea typeface="+mn-lt"/>
                <a:cs typeface="+mn-lt"/>
              </a:rPr>
              <a:t>rtry</a:t>
            </a:r>
            <a:r>
              <a:rPr lang="en-US" sz="1800" b="1" dirty="0">
                <a:ea typeface="+mn-lt"/>
                <a:cs typeface="+mn-lt"/>
              </a:rPr>
              <a:t> ##1 ack </a:t>
            </a:r>
            <a:r>
              <a:rPr lang="en-US" sz="1800" dirty="0" err="1">
                <a:ea typeface="+mn-lt"/>
                <a:cs typeface="+mn-lt"/>
              </a:rPr>
              <a:t>opisuje</a:t>
            </a:r>
            <a:r>
              <a:rPr lang="en-US" sz="1800" dirty="0">
                <a:ea typeface="+mn-lt"/>
                <a:cs typeface="+mn-lt"/>
              </a:rPr>
              <a:t> </a:t>
            </a:r>
            <a:r>
              <a:rPr lang="en-US" sz="1800" dirty="0" err="1">
                <a:ea typeface="+mn-lt"/>
                <a:cs typeface="+mn-lt"/>
              </a:rPr>
              <a:t>sledeći</a:t>
            </a:r>
            <a:r>
              <a:rPr lang="en-US" sz="1800" dirty="0">
                <a:ea typeface="+mn-lt"/>
                <a:cs typeface="+mn-lt"/>
              </a:rPr>
              <a:t> scenario: </a:t>
            </a:r>
            <a:r>
              <a:rPr lang="en-US" sz="1800" dirty="0" err="1">
                <a:ea typeface="+mn-lt"/>
                <a:cs typeface="+mn-lt"/>
              </a:rPr>
              <a:t>zahtev</a:t>
            </a:r>
            <a:r>
              <a:rPr lang="en-US" sz="1800" dirty="0">
                <a:ea typeface="+mn-lt"/>
                <a:cs typeface="+mn-lt"/>
              </a:rPr>
              <a:t> (</a:t>
            </a:r>
            <a:r>
              <a:rPr lang="en-US" sz="1800" i="1" dirty="0">
                <a:ea typeface="+mn-lt"/>
                <a:cs typeface="+mn-lt"/>
              </a:rPr>
              <a:t>request</a:t>
            </a:r>
            <a:r>
              <a:rPr lang="en-US" sz="1800" dirty="0">
                <a:ea typeface="+mn-lt"/>
                <a:cs typeface="+mn-lt"/>
              </a:rPr>
              <a:t>) </a:t>
            </a:r>
            <a:r>
              <a:rPr lang="en-US" sz="1800" i="1" dirty="0">
                <a:ea typeface="+mn-lt"/>
                <a:cs typeface="+mn-lt"/>
              </a:rPr>
              <a:t>req</a:t>
            </a:r>
            <a:r>
              <a:rPr lang="en-US" sz="1800" dirty="0">
                <a:ea typeface="+mn-lt"/>
                <a:cs typeface="+mn-lt"/>
              </a:rPr>
              <a:t>, </a:t>
            </a:r>
            <a:r>
              <a:rPr lang="en-US" sz="1800" dirty="0" err="1">
                <a:ea typeface="+mn-lt"/>
                <a:cs typeface="+mn-lt"/>
              </a:rPr>
              <a:t>odmah</a:t>
            </a:r>
            <a:r>
              <a:rPr lang="en-US" sz="1800" dirty="0">
                <a:ea typeface="+mn-lt"/>
                <a:cs typeface="+mn-lt"/>
              </a:rPr>
              <a:t> </a:t>
            </a:r>
            <a:r>
              <a:rPr lang="en-US" sz="1800" dirty="0" err="1">
                <a:ea typeface="+mn-lt"/>
                <a:cs typeface="+mn-lt"/>
              </a:rPr>
              <a:t>praćen</a:t>
            </a:r>
            <a:r>
              <a:rPr lang="en-US" sz="1800" dirty="0">
                <a:ea typeface="+mn-lt"/>
                <a:cs typeface="+mn-lt"/>
              </a:rPr>
              <a:t> </a:t>
            </a:r>
            <a:r>
              <a:rPr lang="en-US" sz="1800" dirty="0" err="1">
                <a:ea typeface="+mn-lt"/>
                <a:cs typeface="+mn-lt"/>
              </a:rPr>
              <a:t>ponovnim</a:t>
            </a:r>
            <a:r>
              <a:rPr lang="en-US" sz="1800" dirty="0">
                <a:ea typeface="+mn-lt"/>
                <a:cs typeface="+mn-lt"/>
              </a:rPr>
              <a:t> </a:t>
            </a:r>
            <a:r>
              <a:rPr lang="en-US" sz="1800" dirty="0" err="1">
                <a:ea typeface="+mn-lt"/>
                <a:cs typeface="+mn-lt"/>
              </a:rPr>
              <a:t>pokušajem</a:t>
            </a:r>
            <a:r>
              <a:rPr lang="en-US" sz="1800" dirty="0">
                <a:ea typeface="+mn-lt"/>
                <a:cs typeface="+mn-lt"/>
              </a:rPr>
              <a:t> (</a:t>
            </a:r>
            <a:r>
              <a:rPr lang="en-US" sz="1800" i="1" dirty="0">
                <a:ea typeface="+mn-lt"/>
                <a:cs typeface="+mn-lt"/>
              </a:rPr>
              <a:t>retry</a:t>
            </a:r>
            <a:r>
              <a:rPr lang="en-US" sz="1800" dirty="0">
                <a:ea typeface="+mn-lt"/>
                <a:cs typeface="+mn-lt"/>
              </a:rPr>
              <a:t>) </a:t>
            </a:r>
            <a:r>
              <a:rPr lang="en-US" sz="1800" i="1" dirty="0" err="1">
                <a:ea typeface="+mn-lt"/>
                <a:cs typeface="+mn-lt"/>
              </a:rPr>
              <a:t>rtry</a:t>
            </a:r>
            <a:r>
              <a:rPr lang="en-US" sz="1800" dirty="0">
                <a:ea typeface="+mn-lt"/>
                <a:cs typeface="+mn-lt"/>
              </a:rPr>
              <a:t>, </a:t>
            </a:r>
            <a:r>
              <a:rPr lang="en-US" sz="1800" dirty="0" err="1">
                <a:ea typeface="+mn-lt"/>
                <a:cs typeface="+mn-lt"/>
              </a:rPr>
              <a:t>odmah</a:t>
            </a:r>
            <a:r>
              <a:rPr lang="en-US" sz="1800" dirty="0">
                <a:ea typeface="+mn-lt"/>
                <a:cs typeface="+mn-lt"/>
              </a:rPr>
              <a:t> </a:t>
            </a:r>
            <a:r>
              <a:rPr lang="en-US" sz="1800" dirty="0" err="1">
                <a:ea typeface="+mn-lt"/>
                <a:cs typeface="+mn-lt"/>
              </a:rPr>
              <a:t>praćen</a:t>
            </a:r>
            <a:r>
              <a:rPr lang="en-US" sz="1800" dirty="0">
                <a:ea typeface="+mn-lt"/>
                <a:cs typeface="+mn-lt"/>
              </a:rPr>
              <a:t> </a:t>
            </a:r>
            <a:r>
              <a:rPr lang="en-US" sz="1800" dirty="0" err="1">
                <a:ea typeface="+mn-lt"/>
                <a:cs typeface="+mn-lt"/>
              </a:rPr>
              <a:t>potvrdom</a:t>
            </a:r>
            <a:r>
              <a:rPr lang="en-US" sz="1800" dirty="0">
                <a:ea typeface="+mn-lt"/>
                <a:cs typeface="+mn-lt"/>
              </a:rPr>
              <a:t> (</a:t>
            </a:r>
            <a:r>
              <a:rPr lang="en-US" sz="1800" i="1" dirty="0">
                <a:ea typeface="+mn-lt"/>
                <a:cs typeface="+mn-lt"/>
              </a:rPr>
              <a:t>acknowledgment</a:t>
            </a:r>
            <a:r>
              <a:rPr lang="en-US" sz="1800" dirty="0">
                <a:ea typeface="+mn-lt"/>
                <a:cs typeface="+mn-lt"/>
              </a:rPr>
              <a:t>) </a:t>
            </a:r>
            <a:r>
              <a:rPr lang="en-US" sz="1800" i="1" dirty="0">
                <a:ea typeface="+mn-lt"/>
                <a:cs typeface="+mn-lt"/>
              </a:rPr>
              <a:t>ack</a:t>
            </a:r>
            <a:endParaRPr lang="en-US" i="1" dirty="0"/>
          </a:p>
          <a:p>
            <a:r>
              <a:rPr lang="en-US" sz="1800" dirty="0" err="1">
                <a:ea typeface="+mn-lt"/>
                <a:cs typeface="+mn-lt"/>
              </a:rPr>
              <a:t>Umesto</a:t>
            </a:r>
            <a:r>
              <a:rPr lang="en-US" sz="1800" dirty="0">
                <a:ea typeface="+mn-lt"/>
                <a:cs typeface="+mn-lt"/>
              </a:rPr>
              <a:t> </a:t>
            </a:r>
            <a:r>
              <a:rPr lang="en-US" sz="1800" dirty="0" err="1">
                <a:ea typeface="+mn-lt"/>
                <a:cs typeface="+mn-lt"/>
              </a:rPr>
              <a:t>jednog</a:t>
            </a:r>
            <a:r>
              <a:rPr lang="en-US" sz="1800" dirty="0">
                <a:ea typeface="+mn-lt"/>
                <a:cs typeface="+mn-lt"/>
              </a:rPr>
              <a:t> </a:t>
            </a:r>
            <a:r>
              <a:rPr lang="en-US" sz="1800" dirty="0" err="1">
                <a:ea typeface="+mn-lt"/>
                <a:cs typeface="+mn-lt"/>
              </a:rPr>
              <a:t>kašnjenja</a:t>
            </a:r>
            <a:r>
              <a:rPr lang="en-US" sz="1800" dirty="0">
                <a:ea typeface="+mn-lt"/>
                <a:cs typeface="+mn-lt"/>
              </a:rPr>
              <a:t> ##1, </a:t>
            </a:r>
            <a:r>
              <a:rPr lang="en-US" sz="1800" dirty="0" err="1">
                <a:ea typeface="+mn-lt"/>
                <a:cs typeface="+mn-lt"/>
              </a:rPr>
              <a:t>mogu</a:t>
            </a:r>
            <a:r>
              <a:rPr lang="en-US" sz="1800" dirty="0">
                <a:ea typeface="+mn-lt"/>
                <a:cs typeface="+mn-lt"/>
              </a:rPr>
              <a:t> se </a:t>
            </a:r>
            <a:r>
              <a:rPr lang="en-US" sz="1800" dirty="0" err="1">
                <a:ea typeface="+mn-lt"/>
                <a:cs typeface="+mn-lt"/>
              </a:rPr>
              <a:t>koristiti</a:t>
            </a:r>
            <a:r>
              <a:rPr lang="en-US" sz="1800" dirty="0">
                <a:ea typeface="+mn-lt"/>
                <a:cs typeface="+mn-lt"/>
              </a:rPr>
              <a:t> </a:t>
            </a:r>
            <a:r>
              <a:rPr lang="en-US" sz="1800" dirty="0" err="1">
                <a:ea typeface="+mn-lt"/>
                <a:cs typeface="+mn-lt"/>
              </a:rPr>
              <a:t>višestruka</a:t>
            </a:r>
            <a:r>
              <a:rPr lang="en-US" sz="1800" dirty="0">
                <a:ea typeface="+mn-lt"/>
                <a:cs typeface="+mn-lt"/>
              </a:rPr>
              <a:t> </a:t>
            </a:r>
            <a:r>
              <a:rPr lang="en-US" sz="1800" dirty="0" err="1">
                <a:ea typeface="+mn-lt"/>
                <a:cs typeface="+mn-lt"/>
              </a:rPr>
              <a:t>kašnjenja</a:t>
            </a:r>
            <a:r>
              <a:rPr lang="en-US" sz="1800" dirty="0">
                <a:ea typeface="+mn-lt"/>
                <a:cs typeface="+mn-lt"/>
              </a:rPr>
              <a:t> ##</a:t>
            </a:r>
            <a:r>
              <a:rPr lang="en-US" sz="1800" i="1" dirty="0">
                <a:ea typeface="+mn-lt"/>
                <a:cs typeface="+mn-lt"/>
              </a:rPr>
              <a:t>m</a:t>
            </a:r>
            <a:endParaRPr lang="en-US" i="1" dirty="0"/>
          </a:p>
          <a:p>
            <a:pPr>
              <a:spcBef>
                <a:spcPts val="20"/>
              </a:spcBef>
            </a:pPr>
            <a:r>
              <a:rPr lang="en-US" sz="1800" dirty="0">
                <a:cs typeface="Arial"/>
              </a:rPr>
              <a:t>Na primer: </a:t>
            </a:r>
            <a:r>
              <a:rPr lang="en-US" sz="1800" dirty="0">
                <a:ea typeface="+mn-lt"/>
                <a:cs typeface="+mn-lt"/>
              </a:rPr>
              <a:t>reset (</a:t>
            </a:r>
            <a:r>
              <a:rPr lang="en-US" sz="1800" i="1" dirty="0" err="1">
                <a:ea typeface="+mn-lt"/>
                <a:cs typeface="+mn-lt"/>
              </a:rPr>
              <a:t>rst</a:t>
            </a:r>
            <a:r>
              <a:rPr lang="en-US" sz="1800" dirty="0">
                <a:ea typeface="+mn-lt"/>
                <a:cs typeface="+mn-lt"/>
              </a:rPr>
              <a:t>) mora </a:t>
            </a:r>
            <a:r>
              <a:rPr lang="en-US" sz="1800" dirty="0" err="1">
                <a:ea typeface="+mn-lt"/>
                <a:cs typeface="+mn-lt"/>
              </a:rPr>
              <a:t>biti</a:t>
            </a:r>
            <a:r>
              <a:rPr lang="en-US" sz="1800" dirty="0">
                <a:ea typeface="+mn-lt"/>
                <a:cs typeface="+mn-lt"/>
              </a:rPr>
              <a:t> </a:t>
            </a:r>
            <a:r>
              <a:rPr lang="en-US" sz="1800" dirty="0" err="1">
                <a:ea typeface="+mn-lt"/>
                <a:cs typeface="+mn-lt"/>
              </a:rPr>
              <a:t>inicijalno</a:t>
            </a:r>
            <a:r>
              <a:rPr lang="en-US" sz="1800" dirty="0">
                <a:ea typeface="+mn-lt"/>
                <a:cs typeface="+mn-lt"/>
              </a:rPr>
              <a:t> </a:t>
            </a:r>
            <a:r>
              <a:rPr lang="en-US" sz="1800" dirty="0" err="1">
                <a:ea typeface="+mn-lt"/>
                <a:cs typeface="+mn-lt"/>
              </a:rPr>
              <a:t>visok</a:t>
            </a:r>
            <a:r>
              <a:rPr lang="en-US" sz="1800" dirty="0">
                <a:ea typeface="+mn-lt"/>
                <a:cs typeface="+mn-lt"/>
              </a:rPr>
              <a:t> </a:t>
            </a:r>
            <a:r>
              <a:rPr lang="en-US" sz="1800" dirty="0" err="1">
                <a:ea typeface="+mn-lt"/>
                <a:cs typeface="+mn-lt"/>
              </a:rPr>
              <a:t>i</a:t>
            </a:r>
            <a:r>
              <a:rPr lang="en-US" sz="1800" dirty="0">
                <a:ea typeface="+mn-lt"/>
                <a:cs typeface="+mn-lt"/>
              </a:rPr>
              <a:t> </a:t>
            </a:r>
            <a:r>
              <a:rPr lang="en-US" sz="1800" dirty="0" err="1">
                <a:ea typeface="+mn-lt"/>
                <a:cs typeface="+mn-lt"/>
              </a:rPr>
              <a:t>biti</a:t>
            </a:r>
            <a:r>
              <a:rPr lang="en-US" sz="1800" dirty="0">
                <a:ea typeface="+mn-lt"/>
                <a:cs typeface="+mn-lt"/>
              </a:rPr>
              <a:t> </a:t>
            </a:r>
            <a:r>
              <a:rPr lang="en-US" sz="1800" dirty="0" err="1">
                <a:ea typeface="+mn-lt"/>
                <a:cs typeface="+mn-lt"/>
              </a:rPr>
              <a:t>nizak</a:t>
            </a:r>
            <a:r>
              <a:rPr lang="en-US" sz="1800" dirty="0">
                <a:ea typeface="+mn-lt"/>
                <a:cs typeface="+mn-lt"/>
              </a:rPr>
              <a:t> u </a:t>
            </a:r>
            <a:r>
              <a:rPr lang="en-US" sz="1800" dirty="0" err="1">
                <a:ea typeface="+mn-lt"/>
                <a:cs typeface="+mn-lt"/>
              </a:rPr>
              <a:t>taktu</a:t>
            </a:r>
            <a:r>
              <a:rPr lang="en-US" sz="1800" dirty="0">
                <a:ea typeface="+mn-lt"/>
                <a:cs typeface="+mn-lt"/>
              </a:rPr>
              <a:t> 20</a:t>
            </a:r>
            <a:endParaRPr lang="en-US" dirty="0"/>
          </a:p>
          <a:p>
            <a:endParaRPr lang="en-US" sz="1800" dirty="0">
              <a:cs typeface="Arial"/>
            </a:endParaRPr>
          </a:p>
          <a:p>
            <a:endParaRPr lang="en-US" sz="1800" dirty="0">
              <a:ea typeface="+mn-lt"/>
              <a:cs typeface="+mn-lt"/>
            </a:endParaRPr>
          </a:p>
          <a:p>
            <a:endParaRPr lang="en-US" sz="1800" dirty="0">
              <a:ea typeface="+mn-lt"/>
              <a:cs typeface="+mn-lt"/>
            </a:endParaRPr>
          </a:p>
          <a:p>
            <a:endParaRPr lang="en-US" sz="1800" dirty="0">
              <a:ea typeface="+mn-lt"/>
              <a:cs typeface="+mn-lt"/>
            </a:endParaRPr>
          </a:p>
          <a:p>
            <a:endParaRPr lang="en-US" sz="1800" dirty="0">
              <a:ea typeface="+mn-lt"/>
              <a:cs typeface="+mn-lt"/>
            </a:endParaRPr>
          </a:p>
        </p:txBody>
      </p:sp>
      <p:pic>
        <p:nvPicPr>
          <p:cNvPr id="5" name="Picture 4">
            <a:extLst>
              <a:ext uri="{FF2B5EF4-FFF2-40B4-BE49-F238E27FC236}">
                <a16:creationId xmlns:a16="http://schemas.microsoft.com/office/drawing/2014/main" id="{2A8C0BA6-2502-55E2-AC6F-7408A97A68E7}"/>
              </a:ext>
            </a:extLst>
          </p:cNvPr>
          <p:cNvPicPr>
            <a:picLocks noChangeAspect="1"/>
          </p:cNvPicPr>
          <p:nvPr/>
        </p:nvPicPr>
        <p:blipFill>
          <a:blip r:embed="rId3"/>
          <a:stretch>
            <a:fillRect/>
          </a:stretch>
        </p:blipFill>
        <p:spPr>
          <a:xfrm>
            <a:off x="284438" y="5612848"/>
            <a:ext cx="8486775" cy="381000"/>
          </a:xfrm>
          <a:prstGeom prst="rect">
            <a:avLst/>
          </a:prstGeom>
        </p:spPr>
      </p:pic>
    </p:spTree>
    <p:extLst>
      <p:ext uri="{BB962C8B-B14F-4D97-AF65-F5344CB8AC3E}">
        <p14:creationId xmlns:p14="http://schemas.microsoft.com/office/powerpoint/2010/main" val="3399039270"/>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19</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r>
              <a:rPr lang="en-US" dirty="0" err="1"/>
              <a:t>Sekvence</a:t>
            </a:r>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a:xfrm>
            <a:off x="319088" y="918817"/>
            <a:ext cx="8404845" cy="3770658"/>
          </a:xfrm>
        </p:spPr>
        <p:txBody>
          <a:bodyPr/>
          <a:lstStyle/>
          <a:p>
            <a:r>
              <a:rPr lang="en-US" sz="1800" dirty="0">
                <a:ea typeface="+mn-lt"/>
                <a:cs typeface="+mn-lt"/>
              </a:rPr>
              <a:t>Treba </a:t>
            </a:r>
            <a:r>
              <a:rPr lang="en-US" sz="1800" dirty="0" err="1">
                <a:ea typeface="+mn-lt"/>
                <a:cs typeface="+mn-lt"/>
              </a:rPr>
              <a:t>biti</a:t>
            </a:r>
            <a:r>
              <a:rPr lang="en-US" sz="1800" dirty="0">
                <a:ea typeface="+mn-lt"/>
                <a:cs typeface="+mn-lt"/>
              </a:rPr>
              <a:t> </a:t>
            </a:r>
            <a:r>
              <a:rPr lang="en-US" sz="1800" dirty="0" err="1">
                <a:ea typeface="+mn-lt"/>
                <a:cs typeface="+mn-lt"/>
              </a:rPr>
              <a:t>veoma</a:t>
            </a:r>
            <a:r>
              <a:rPr lang="en-US" sz="1800" dirty="0">
                <a:ea typeface="+mn-lt"/>
                <a:cs typeface="+mn-lt"/>
              </a:rPr>
              <a:t> </a:t>
            </a:r>
            <a:r>
              <a:rPr lang="en-US" sz="1800" dirty="0" err="1">
                <a:ea typeface="+mn-lt"/>
                <a:cs typeface="+mn-lt"/>
              </a:rPr>
              <a:t>pažljiv</a:t>
            </a:r>
            <a:r>
              <a:rPr lang="en-US" sz="1800" dirty="0">
                <a:ea typeface="+mn-lt"/>
                <a:cs typeface="+mn-lt"/>
              </a:rPr>
              <a:t> </a:t>
            </a:r>
            <a:r>
              <a:rPr lang="en-US" sz="1800" dirty="0" err="1">
                <a:ea typeface="+mn-lt"/>
                <a:cs typeface="+mn-lt"/>
              </a:rPr>
              <a:t>pri</a:t>
            </a:r>
            <a:r>
              <a:rPr lang="en-US" sz="1800" dirty="0">
                <a:ea typeface="+mn-lt"/>
                <a:cs typeface="+mn-lt"/>
              </a:rPr>
              <a:t> </a:t>
            </a:r>
            <a:r>
              <a:rPr lang="en-US" sz="1800" dirty="0" err="1">
                <a:ea typeface="+mn-lt"/>
                <a:cs typeface="+mn-lt"/>
              </a:rPr>
              <a:t>korišćenju</a:t>
            </a:r>
            <a:r>
              <a:rPr lang="en-US" sz="1800" dirty="0">
                <a:ea typeface="+mn-lt"/>
                <a:cs typeface="+mn-lt"/>
              </a:rPr>
              <a:t> </a:t>
            </a:r>
            <a:r>
              <a:rPr lang="en-US" sz="1800" dirty="0" err="1">
                <a:ea typeface="+mn-lt"/>
                <a:cs typeface="+mn-lt"/>
              </a:rPr>
              <a:t>sekvencijalnih</a:t>
            </a:r>
            <a:r>
              <a:rPr lang="en-US" sz="1800" dirty="0">
                <a:ea typeface="+mn-lt"/>
                <a:cs typeface="+mn-lt"/>
              </a:rPr>
              <a:t> </a:t>
            </a:r>
            <a:r>
              <a:rPr lang="en-US" sz="1800" dirty="0" err="1">
                <a:ea typeface="+mn-lt"/>
                <a:cs typeface="+mn-lt"/>
              </a:rPr>
              <a:t>svojstava</a:t>
            </a:r>
            <a:r>
              <a:rPr lang="en-US" sz="1800" dirty="0">
                <a:ea typeface="+mn-lt"/>
                <a:cs typeface="+mn-lt"/>
              </a:rPr>
              <a:t> u </a:t>
            </a:r>
            <a:r>
              <a:rPr lang="en-US" sz="1800" dirty="0" err="1">
                <a:ea typeface="+mn-lt"/>
                <a:cs typeface="+mn-lt"/>
              </a:rPr>
              <a:t>konkurentno</a:t>
            </a:r>
            <a:r>
              <a:rPr lang="en-US" sz="1800" dirty="0">
                <a:ea typeface="+mn-lt"/>
                <a:cs typeface="+mn-lt"/>
              </a:rPr>
              <a:t> </a:t>
            </a:r>
            <a:r>
              <a:rPr lang="en-US" sz="1800" dirty="0" err="1">
                <a:ea typeface="+mn-lt"/>
                <a:cs typeface="+mn-lt"/>
              </a:rPr>
              <a:t>praćenim</a:t>
            </a:r>
            <a:r>
              <a:rPr lang="en-US" sz="1800" dirty="0">
                <a:ea typeface="+mn-lt"/>
                <a:cs typeface="+mn-lt"/>
              </a:rPr>
              <a:t> </a:t>
            </a:r>
            <a:r>
              <a:rPr lang="en-US" sz="1800" dirty="0" err="1">
                <a:ea typeface="+mn-lt"/>
                <a:cs typeface="+mn-lt"/>
              </a:rPr>
              <a:t>tvrdnjama</a:t>
            </a:r>
            <a:r>
              <a:rPr lang="en-US" sz="1800" dirty="0">
                <a:ea typeface="+mn-lt"/>
                <a:cs typeface="+mn-lt"/>
              </a:rPr>
              <a:t>  </a:t>
            </a:r>
            <a:r>
              <a:rPr lang="en-US" sz="1800" dirty="0" err="1">
                <a:ea typeface="+mn-lt"/>
                <a:cs typeface="+mn-lt"/>
              </a:rPr>
              <a:t>jer</a:t>
            </a:r>
            <a:r>
              <a:rPr lang="en-US" sz="1800" dirty="0">
                <a:ea typeface="+mn-lt"/>
                <a:cs typeface="+mn-lt"/>
              </a:rPr>
              <a:t> </a:t>
            </a:r>
            <a:r>
              <a:rPr lang="en-US" sz="1800" dirty="0" err="1">
                <a:ea typeface="+mn-lt"/>
                <a:cs typeface="+mn-lt"/>
              </a:rPr>
              <a:t>njihovo</a:t>
            </a:r>
            <a:r>
              <a:rPr lang="en-US" sz="1800" dirty="0">
                <a:ea typeface="+mn-lt"/>
                <a:cs typeface="+mn-lt"/>
              </a:rPr>
              <a:t> </a:t>
            </a:r>
            <a:r>
              <a:rPr lang="en-US" sz="1800" dirty="0" err="1">
                <a:ea typeface="+mn-lt"/>
                <a:cs typeface="+mn-lt"/>
              </a:rPr>
              <a:t>značenje</a:t>
            </a:r>
            <a:r>
              <a:rPr lang="en-US" sz="1800" dirty="0">
                <a:ea typeface="+mn-lt"/>
                <a:cs typeface="+mn-lt"/>
              </a:rPr>
              <a:t> </a:t>
            </a:r>
            <a:r>
              <a:rPr lang="en-US" sz="1800" dirty="0" err="1">
                <a:ea typeface="+mn-lt"/>
                <a:cs typeface="+mn-lt"/>
              </a:rPr>
              <a:t>može</a:t>
            </a:r>
            <a:r>
              <a:rPr lang="en-US" sz="1800" dirty="0">
                <a:ea typeface="+mn-lt"/>
                <a:cs typeface="+mn-lt"/>
              </a:rPr>
              <a:t> </a:t>
            </a:r>
            <a:r>
              <a:rPr lang="en-US" sz="1800" dirty="0" err="1">
                <a:ea typeface="+mn-lt"/>
                <a:cs typeface="+mn-lt"/>
              </a:rPr>
              <a:t>biti</a:t>
            </a:r>
            <a:r>
              <a:rPr lang="en-US" sz="1800" dirty="0">
                <a:ea typeface="+mn-lt"/>
                <a:cs typeface="+mn-lt"/>
              </a:rPr>
              <a:t> </a:t>
            </a:r>
            <a:r>
              <a:rPr lang="en-US" sz="1800" dirty="0" err="1">
                <a:ea typeface="+mn-lt"/>
                <a:cs typeface="+mn-lt"/>
              </a:rPr>
              <a:t>drugačije</a:t>
            </a:r>
            <a:r>
              <a:rPr lang="en-US" sz="1800" dirty="0">
                <a:ea typeface="+mn-lt"/>
                <a:cs typeface="+mn-lt"/>
              </a:rPr>
              <a:t> od </a:t>
            </a:r>
            <a:r>
              <a:rPr lang="en-US" sz="1800" dirty="0" err="1">
                <a:ea typeface="+mn-lt"/>
                <a:cs typeface="+mn-lt"/>
              </a:rPr>
              <a:t>vaše</a:t>
            </a:r>
            <a:r>
              <a:rPr lang="en-US" sz="1800" dirty="0">
                <a:ea typeface="+mn-lt"/>
                <a:cs typeface="+mn-lt"/>
              </a:rPr>
              <a:t> </a:t>
            </a:r>
            <a:r>
              <a:rPr lang="en-US" sz="1800" dirty="0" err="1">
                <a:ea typeface="+mn-lt"/>
                <a:cs typeface="+mn-lt"/>
              </a:rPr>
              <a:t>namere</a:t>
            </a:r>
            <a:r>
              <a:rPr lang="en-US" sz="1800" dirty="0">
                <a:ea typeface="+mn-lt"/>
                <a:cs typeface="+mn-lt"/>
              </a:rPr>
              <a:t>. Na primer:</a:t>
            </a:r>
            <a:endParaRPr lang="en-US" dirty="0">
              <a:cs typeface="Arial"/>
            </a:endParaRPr>
          </a:p>
          <a:p>
            <a:endParaRPr lang="en-US" sz="1800" dirty="0">
              <a:ea typeface="+mn-lt"/>
              <a:cs typeface="+mn-lt"/>
            </a:endParaRPr>
          </a:p>
          <a:p>
            <a:endParaRPr lang="en-US" sz="1800" dirty="0">
              <a:ea typeface="+mn-lt"/>
              <a:cs typeface="+mn-lt"/>
            </a:endParaRPr>
          </a:p>
          <a:p>
            <a:pPr>
              <a:spcBef>
                <a:spcPts val="20"/>
              </a:spcBef>
            </a:pPr>
            <a:r>
              <a:rPr lang="en-US" sz="1800" dirty="0" err="1">
                <a:ea typeface="+mn-lt"/>
                <a:cs typeface="+mn-lt"/>
              </a:rPr>
              <a:t>Pošto</a:t>
            </a:r>
            <a:r>
              <a:rPr lang="en-US" sz="1800" dirty="0">
                <a:ea typeface="+mn-lt"/>
                <a:cs typeface="+mn-lt"/>
              </a:rPr>
              <a:t> se ova </a:t>
            </a:r>
            <a:r>
              <a:rPr lang="en-US" sz="1800" dirty="0" err="1">
                <a:ea typeface="+mn-lt"/>
                <a:cs typeface="+mn-lt"/>
              </a:rPr>
              <a:t>tvrdnja</a:t>
            </a:r>
            <a:r>
              <a:rPr lang="en-US" sz="1800" dirty="0">
                <a:ea typeface="+mn-lt"/>
                <a:cs typeface="+mn-lt"/>
              </a:rPr>
              <a:t> </a:t>
            </a:r>
            <a:r>
              <a:rPr lang="en-US" sz="1800" dirty="0" err="1">
                <a:ea typeface="+mn-lt"/>
                <a:cs typeface="+mn-lt"/>
              </a:rPr>
              <a:t>kontinuirano</a:t>
            </a:r>
            <a:r>
              <a:rPr lang="en-US" sz="1800" dirty="0">
                <a:ea typeface="+mn-lt"/>
                <a:cs typeface="+mn-lt"/>
              </a:rPr>
              <a:t> </a:t>
            </a:r>
            <a:r>
              <a:rPr lang="en-US" sz="1800" dirty="0" err="1">
                <a:ea typeface="+mn-lt"/>
                <a:cs typeface="+mn-lt"/>
              </a:rPr>
              <a:t>prati</a:t>
            </a:r>
            <a:r>
              <a:rPr lang="en-US" sz="1800" dirty="0">
                <a:ea typeface="+mn-lt"/>
                <a:cs typeface="+mn-lt"/>
              </a:rPr>
              <a:t> (</a:t>
            </a:r>
            <a:r>
              <a:rPr lang="en-US" sz="1800" dirty="0" err="1">
                <a:ea typeface="+mn-lt"/>
                <a:cs typeface="+mn-lt"/>
              </a:rPr>
              <a:t>ima</a:t>
            </a:r>
            <a:r>
              <a:rPr lang="en-US" sz="1800" dirty="0">
                <a:ea typeface="+mn-lt"/>
                <a:cs typeface="+mn-lt"/>
              </a:rPr>
              <a:t> </a:t>
            </a:r>
            <a:r>
              <a:rPr lang="en-US" sz="1800" dirty="0" err="1">
                <a:ea typeface="+mn-lt"/>
                <a:cs typeface="+mn-lt"/>
              </a:rPr>
              <a:t>implicitni</a:t>
            </a:r>
            <a:r>
              <a:rPr lang="en-US" sz="1800" dirty="0">
                <a:ea typeface="+mn-lt"/>
                <a:cs typeface="+mn-lt"/>
              </a:rPr>
              <a:t> </a:t>
            </a:r>
            <a:r>
              <a:rPr lang="en-US" sz="1800" dirty="0" err="1">
                <a:ea typeface="+mn-lt"/>
                <a:cs typeface="+mn-lt"/>
              </a:rPr>
              <a:t>spoljašnji</a:t>
            </a:r>
            <a:r>
              <a:rPr lang="en-US" sz="1800" dirty="0">
                <a:ea typeface="+mn-lt"/>
                <a:cs typeface="+mn-lt"/>
              </a:rPr>
              <a:t> </a:t>
            </a:r>
            <a:r>
              <a:rPr lang="en-US" sz="1800" b="1" dirty="0">
                <a:ea typeface="+mn-lt"/>
                <a:cs typeface="+mn-lt"/>
              </a:rPr>
              <a:t>always </a:t>
            </a:r>
            <a:r>
              <a:rPr lang="en-US" sz="1800" dirty="0">
                <a:ea typeface="+mn-lt"/>
                <a:cs typeface="+mn-lt"/>
              </a:rPr>
              <a:t>operator), </a:t>
            </a:r>
            <a:r>
              <a:rPr lang="en-US" sz="1800" dirty="0" err="1">
                <a:ea typeface="+mn-lt"/>
                <a:cs typeface="+mn-lt"/>
              </a:rPr>
              <a:t>sekvencijalno</a:t>
            </a:r>
            <a:r>
              <a:rPr lang="en-US" sz="1800" dirty="0">
                <a:ea typeface="+mn-lt"/>
                <a:cs typeface="+mn-lt"/>
              </a:rPr>
              <a:t> </a:t>
            </a:r>
            <a:r>
              <a:rPr lang="en-US" sz="1800" dirty="0" err="1">
                <a:ea typeface="+mn-lt"/>
                <a:cs typeface="+mn-lt"/>
              </a:rPr>
              <a:t>svojstvo</a:t>
            </a:r>
            <a:r>
              <a:rPr lang="en-US" sz="1800" dirty="0">
                <a:ea typeface="+mn-lt"/>
                <a:cs typeface="+mn-lt"/>
              </a:rPr>
              <a:t> </a:t>
            </a:r>
            <a:r>
              <a:rPr lang="en-US" sz="1800" b="1" dirty="0">
                <a:ea typeface="+mn-lt"/>
                <a:cs typeface="+mn-lt"/>
              </a:rPr>
              <a:t>a ##1 b </a:t>
            </a:r>
            <a:r>
              <a:rPr lang="en-US" sz="1800" dirty="0">
                <a:ea typeface="+mn-lt"/>
                <a:cs typeface="+mn-lt"/>
              </a:rPr>
              <a:t>mora </a:t>
            </a:r>
            <a:r>
              <a:rPr lang="en-US" sz="1800" dirty="0" err="1">
                <a:ea typeface="+mn-lt"/>
                <a:cs typeface="+mn-lt"/>
              </a:rPr>
              <a:t>biti</a:t>
            </a:r>
            <a:r>
              <a:rPr lang="en-US" sz="1800" dirty="0">
                <a:ea typeface="+mn-lt"/>
                <a:cs typeface="+mn-lt"/>
              </a:rPr>
              <a:t> </a:t>
            </a:r>
            <a:r>
              <a:rPr lang="en-US" sz="1800" dirty="0" err="1">
                <a:ea typeface="+mn-lt"/>
                <a:cs typeface="+mn-lt"/>
              </a:rPr>
              <a:t>tačno</a:t>
            </a:r>
            <a:r>
              <a:rPr lang="en-US" sz="1800" dirty="0">
                <a:ea typeface="+mn-lt"/>
                <a:cs typeface="+mn-lt"/>
              </a:rPr>
              <a:t> u </a:t>
            </a:r>
            <a:r>
              <a:rPr lang="en-US" sz="1800" dirty="0" err="1">
                <a:ea typeface="+mn-lt"/>
                <a:cs typeface="+mn-lt"/>
              </a:rPr>
              <a:t>svakom</a:t>
            </a:r>
            <a:r>
              <a:rPr lang="en-US" sz="1800" dirty="0">
                <a:ea typeface="+mn-lt"/>
                <a:cs typeface="+mn-lt"/>
              </a:rPr>
              <a:t> </a:t>
            </a:r>
            <a:r>
              <a:rPr lang="en-US" sz="1800" dirty="0" err="1">
                <a:ea typeface="+mn-lt"/>
                <a:cs typeface="+mn-lt"/>
              </a:rPr>
              <a:t>taktu</a:t>
            </a:r>
            <a:r>
              <a:rPr lang="en-US" sz="1800" dirty="0">
                <a:ea typeface="+mn-lt"/>
                <a:cs typeface="+mn-lt"/>
              </a:rPr>
              <a:t>. </a:t>
            </a:r>
            <a:r>
              <a:rPr lang="en-US" sz="1800" dirty="0" err="1">
                <a:ea typeface="+mn-lt"/>
                <a:cs typeface="+mn-lt"/>
              </a:rPr>
              <a:t>Dakle</a:t>
            </a:r>
            <a:r>
              <a:rPr lang="en-US" sz="1800" dirty="0">
                <a:ea typeface="+mn-lt"/>
                <a:cs typeface="+mn-lt"/>
              </a:rPr>
              <a:t>, </a:t>
            </a:r>
            <a:r>
              <a:rPr lang="en-US" sz="1800" i="1" dirty="0">
                <a:ea typeface="+mn-lt"/>
                <a:cs typeface="+mn-lt"/>
              </a:rPr>
              <a:t>a</a:t>
            </a:r>
            <a:r>
              <a:rPr lang="en-US" sz="1800" dirty="0">
                <a:ea typeface="+mn-lt"/>
                <a:cs typeface="+mn-lt"/>
              </a:rPr>
              <a:t> mora </a:t>
            </a:r>
            <a:r>
              <a:rPr lang="en-US" sz="1800" dirty="0" err="1">
                <a:ea typeface="+mn-lt"/>
                <a:cs typeface="+mn-lt"/>
              </a:rPr>
              <a:t>biti</a:t>
            </a:r>
            <a:r>
              <a:rPr lang="en-US" sz="1800" dirty="0">
                <a:ea typeface="+mn-lt"/>
                <a:cs typeface="+mn-lt"/>
              </a:rPr>
              <a:t> </a:t>
            </a:r>
            <a:r>
              <a:rPr lang="en-US" sz="1800" dirty="0" err="1">
                <a:ea typeface="+mn-lt"/>
                <a:cs typeface="+mn-lt"/>
              </a:rPr>
              <a:t>tačno</a:t>
            </a:r>
            <a:r>
              <a:rPr lang="en-US" sz="1800" dirty="0">
                <a:ea typeface="+mn-lt"/>
                <a:cs typeface="+mn-lt"/>
              </a:rPr>
              <a:t> u </a:t>
            </a:r>
            <a:r>
              <a:rPr lang="en-US" sz="1800" dirty="0" err="1">
                <a:ea typeface="+mn-lt"/>
                <a:cs typeface="+mn-lt"/>
              </a:rPr>
              <a:t>svakom</a:t>
            </a:r>
            <a:r>
              <a:rPr lang="en-US" sz="1800" dirty="0">
                <a:ea typeface="+mn-lt"/>
                <a:cs typeface="+mn-lt"/>
              </a:rPr>
              <a:t> </a:t>
            </a:r>
            <a:r>
              <a:rPr lang="en-US" sz="1800" dirty="0" err="1">
                <a:ea typeface="+mn-lt"/>
                <a:cs typeface="+mn-lt"/>
              </a:rPr>
              <a:t>taktu</a:t>
            </a:r>
            <a:r>
              <a:rPr lang="en-US" sz="1800" dirty="0">
                <a:ea typeface="+mn-lt"/>
                <a:cs typeface="+mn-lt"/>
              </a:rPr>
              <a:t>, a </a:t>
            </a:r>
            <a:r>
              <a:rPr lang="en-US" sz="1800" i="1" dirty="0">
                <a:ea typeface="+mn-lt"/>
                <a:cs typeface="+mn-lt"/>
              </a:rPr>
              <a:t>b</a:t>
            </a:r>
            <a:r>
              <a:rPr lang="en-US" sz="1800" dirty="0">
                <a:ea typeface="+mn-lt"/>
                <a:cs typeface="+mn-lt"/>
              </a:rPr>
              <a:t> mora </a:t>
            </a:r>
            <a:r>
              <a:rPr lang="en-US" sz="1800" dirty="0" err="1">
                <a:ea typeface="+mn-lt"/>
                <a:cs typeface="+mn-lt"/>
              </a:rPr>
              <a:t>biti</a:t>
            </a:r>
            <a:r>
              <a:rPr lang="en-US" sz="1800" dirty="0">
                <a:ea typeface="+mn-lt"/>
                <a:cs typeface="+mn-lt"/>
              </a:rPr>
              <a:t> </a:t>
            </a:r>
            <a:r>
              <a:rPr lang="en-US" sz="1800" dirty="0" err="1">
                <a:ea typeface="+mn-lt"/>
                <a:cs typeface="+mn-lt"/>
              </a:rPr>
              <a:t>tačno</a:t>
            </a:r>
            <a:r>
              <a:rPr lang="en-US" sz="1800" dirty="0">
                <a:ea typeface="+mn-lt"/>
                <a:cs typeface="+mn-lt"/>
              </a:rPr>
              <a:t> </a:t>
            </a:r>
            <a:r>
              <a:rPr lang="en-US" sz="1800" dirty="0" err="1">
                <a:ea typeface="+mn-lt"/>
                <a:cs typeface="+mn-lt"/>
              </a:rPr>
              <a:t>počevši</a:t>
            </a:r>
            <a:r>
              <a:rPr lang="en-US" sz="1800" dirty="0">
                <a:ea typeface="+mn-lt"/>
                <a:cs typeface="+mn-lt"/>
              </a:rPr>
              <a:t> od </a:t>
            </a:r>
            <a:r>
              <a:rPr lang="en-US" sz="1800" dirty="0" err="1">
                <a:ea typeface="+mn-lt"/>
                <a:cs typeface="+mn-lt"/>
              </a:rPr>
              <a:t>takta</a:t>
            </a:r>
            <a:r>
              <a:rPr lang="en-US" sz="1800" dirty="0">
                <a:ea typeface="+mn-lt"/>
                <a:cs typeface="+mn-lt"/>
              </a:rPr>
              <a:t> 1.</a:t>
            </a:r>
            <a:endParaRPr lang="en-US" dirty="0"/>
          </a:p>
          <a:p>
            <a:pPr>
              <a:spcBef>
                <a:spcPts val="20"/>
              </a:spcBef>
            </a:pPr>
            <a:r>
              <a:rPr lang="en-US" sz="1800" b="1" dirty="0" err="1">
                <a:ea typeface="+mn-lt"/>
                <a:cs typeface="+mn-lt"/>
              </a:rPr>
              <a:t>Spajanje</a:t>
            </a:r>
            <a:r>
              <a:rPr lang="en-US" sz="1800" b="1" dirty="0">
                <a:ea typeface="+mn-lt"/>
                <a:cs typeface="+mn-lt"/>
              </a:rPr>
              <a:t> </a:t>
            </a:r>
            <a:r>
              <a:rPr lang="en-US" sz="1800" b="1" dirty="0" err="1">
                <a:ea typeface="+mn-lt"/>
                <a:cs typeface="+mn-lt"/>
              </a:rPr>
              <a:t>sekvenci</a:t>
            </a:r>
            <a:r>
              <a:rPr lang="en-US" sz="1800" dirty="0">
                <a:ea typeface="+mn-lt"/>
                <a:cs typeface="+mn-lt"/>
              </a:rPr>
              <a:t> je </a:t>
            </a:r>
            <a:r>
              <a:rPr lang="en-US" sz="1800" dirty="0" err="1">
                <a:ea typeface="+mn-lt"/>
                <a:cs typeface="+mn-lt"/>
              </a:rPr>
              <a:t>preklapajuća</a:t>
            </a:r>
            <a:r>
              <a:rPr lang="en-US" sz="1800" dirty="0">
                <a:ea typeface="+mn-lt"/>
                <a:cs typeface="+mn-lt"/>
              </a:rPr>
              <a:t> </a:t>
            </a:r>
            <a:r>
              <a:rPr lang="en-US" sz="1800" dirty="0" err="1">
                <a:ea typeface="+mn-lt"/>
                <a:cs typeface="+mn-lt"/>
              </a:rPr>
              <a:t>konkatenacija</a:t>
            </a:r>
            <a:r>
              <a:rPr lang="en-US" sz="1800" dirty="0">
                <a:ea typeface="+mn-lt"/>
                <a:cs typeface="+mn-lt"/>
              </a:rPr>
              <a:t>. </a:t>
            </a:r>
            <a:r>
              <a:rPr lang="en-US" sz="1800" dirty="0" err="1">
                <a:ea typeface="+mn-lt"/>
                <a:cs typeface="+mn-lt"/>
              </a:rPr>
              <a:t>Spajanje</a:t>
            </a:r>
            <a:r>
              <a:rPr lang="en-US" sz="1800" dirty="0">
                <a:ea typeface="+mn-lt"/>
                <a:cs typeface="+mn-lt"/>
              </a:rPr>
              <a:t> </a:t>
            </a:r>
            <a:r>
              <a:rPr lang="en-US" sz="1800" dirty="0" err="1">
                <a:ea typeface="+mn-lt"/>
                <a:cs typeface="+mn-lt"/>
              </a:rPr>
              <a:t>sekvenci</a:t>
            </a:r>
            <a:r>
              <a:rPr lang="en-US" sz="1800" dirty="0">
                <a:ea typeface="+mn-lt"/>
                <a:cs typeface="+mn-lt"/>
              </a:rPr>
              <a:t> </a:t>
            </a:r>
            <a:r>
              <a:rPr lang="en-US" sz="1800" i="1" dirty="0">
                <a:ea typeface="+mn-lt"/>
                <a:cs typeface="+mn-lt"/>
              </a:rPr>
              <a:t>r</a:t>
            </a:r>
            <a:r>
              <a:rPr lang="en-US" sz="1800" dirty="0">
                <a:ea typeface="+mn-lt"/>
                <a:cs typeface="+mn-lt"/>
              </a:rPr>
              <a:t> </a:t>
            </a:r>
            <a:r>
              <a:rPr lang="en-US" sz="1800" dirty="0" err="1">
                <a:ea typeface="+mn-lt"/>
                <a:cs typeface="+mn-lt"/>
              </a:rPr>
              <a:t>i</a:t>
            </a:r>
            <a:r>
              <a:rPr lang="en-US" sz="1800" dirty="0">
                <a:ea typeface="+mn-lt"/>
                <a:cs typeface="+mn-lt"/>
              </a:rPr>
              <a:t> </a:t>
            </a:r>
            <a:r>
              <a:rPr lang="en-US" sz="1800" i="1" dirty="0">
                <a:ea typeface="+mn-lt"/>
                <a:cs typeface="+mn-lt"/>
              </a:rPr>
              <a:t>s</a:t>
            </a:r>
            <a:r>
              <a:rPr lang="en-US" sz="1800" dirty="0">
                <a:ea typeface="+mn-lt"/>
                <a:cs typeface="+mn-lt"/>
              </a:rPr>
              <a:t>, </a:t>
            </a:r>
            <a:r>
              <a:rPr lang="en-US" sz="1800" dirty="0" err="1">
                <a:ea typeface="+mn-lt"/>
                <a:cs typeface="+mn-lt"/>
              </a:rPr>
              <a:t>označena</a:t>
            </a:r>
            <a:r>
              <a:rPr lang="en-US" sz="1800" dirty="0">
                <a:ea typeface="+mn-lt"/>
                <a:cs typeface="+mn-lt"/>
              </a:rPr>
              <a:t> </a:t>
            </a:r>
            <a:r>
              <a:rPr lang="en-US" sz="1800" dirty="0" err="1">
                <a:ea typeface="+mn-lt"/>
                <a:cs typeface="+mn-lt"/>
              </a:rPr>
              <a:t>kao</a:t>
            </a:r>
            <a:r>
              <a:rPr lang="en-US" sz="1800" dirty="0">
                <a:ea typeface="+mn-lt"/>
                <a:cs typeface="+mn-lt"/>
              </a:rPr>
              <a:t> </a:t>
            </a:r>
            <a:r>
              <a:rPr lang="en-US" sz="1800" b="1" dirty="0">
                <a:ea typeface="+mn-lt"/>
                <a:cs typeface="+mn-lt"/>
              </a:rPr>
              <a:t>r ##0 s </a:t>
            </a:r>
            <a:r>
              <a:rPr lang="en-US" sz="1800" dirty="0" err="1">
                <a:ea typeface="+mn-lt"/>
                <a:cs typeface="+mn-lt"/>
              </a:rPr>
              <a:t>važi</a:t>
            </a:r>
            <a:r>
              <a:rPr lang="en-US" sz="1800" dirty="0">
                <a:ea typeface="+mn-lt"/>
                <a:cs typeface="+mn-lt"/>
              </a:rPr>
              <a:t> </a:t>
            </a:r>
            <a:r>
              <a:rPr lang="en-US" sz="1800" dirty="0" err="1">
                <a:ea typeface="+mn-lt"/>
                <a:cs typeface="+mn-lt"/>
              </a:rPr>
              <a:t>ako</a:t>
            </a:r>
            <a:r>
              <a:rPr lang="en-US" sz="1800" dirty="0">
                <a:ea typeface="+mn-lt"/>
                <a:cs typeface="+mn-lt"/>
              </a:rPr>
              <a:t> </a:t>
            </a:r>
            <a:r>
              <a:rPr lang="en-US" sz="1800" dirty="0" err="1">
                <a:ea typeface="+mn-lt"/>
                <a:cs typeface="+mn-lt"/>
              </a:rPr>
              <a:t>postoji</a:t>
            </a:r>
            <a:r>
              <a:rPr lang="en-US" sz="1800" dirty="0">
                <a:ea typeface="+mn-lt"/>
                <a:cs typeface="+mn-lt"/>
              </a:rPr>
              <a:t> </a:t>
            </a:r>
            <a:r>
              <a:rPr lang="en-US" sz="1800" dirty="0" err="1">
                <a:ea typeface="+mn-lt"/>
                <a:cs typeface="+mn-lt"/>
              </a:rPr>
              <a:t>podudaranje</a:t>
            </a:r>
            <a:r>
              <a:rPr lang="en-US" sz="1800" dirty="0">
                <a:ea typeface="+mn-lt"/>
                <a:cs typeface="+mn-lt"/>
              </a:rPr>
              <a:t> </a:t>
            </a:r>
            <a:r>
              <a:rPr lang="en-US" sz="1800" dirty="0" err="1">
                <a:ea typeface="+mn-lt"/>
                <a:cs typeface="+mn-lt"/>
              </a:rPr>
              <a:t>sekvence</a:t>
            </a:r>
            <a:r>
              <a:rPr lang="en-US" sz="1800" dirty="0">
                <a:ea typeface="+mn-lt"/>
                <a:cs typeface="+mn-lt"/>
              </a:rPr>
              <a:t> </a:t>
            </a:r>
            <a:r>
              <a:rPr lang="en-US" sz="1800" i="1" dirty="0">
                <a:ea typeface="+mn-lt"/>
                <a:cs typeface="+mn-lt"/>
              </a:rPr>
              <a:t>r</a:t>
            </a:r>
            <a:r>
              <a:rPr lang="en-US" sz="1800" dirty="0">
                <a:ea typeface="+mn-lt"/>
                <a:cs typeface="+mn-lt"/>
              </a:rPr>
              <a:t> </a:t>
            </a:r>
            <a:r>
              <a:rPr lang="en-US" sz="1800" dirty="0" err="1">
                <a:ea typeface="+mn-lt"/>
                <a:cs typeface="+mn-lt"/>
              </a:rPr>
              <a:t>i</a:t>
            </a:r>
            <a:r>
              <a:rPr lang="en-US" sz="1800" dirty="0">
                <a:ea typeface="+mn-lt"/>
                <a:cs typeface="+mn-lt"/>
              </a:rPr>
              <a:t> </a:t>
            </a:r>
            <a:r>
              <a:rPr lang="en-US" sz="1800" dirty="0" err="1">
                <a:ea typeface="+mn-lt"/>
                <a:cs typeface="+mn-lt"/>
              </a:rPr>
              <a:t>podudaranje</a:t>
            </a:r>
            <a:r>
              <a:rPr lang="en-US" sz="1800" dirty="0">
                <a:ea typeface="+mn-lt"/>
                <a:cs typeface="+mn-lt"/>
              </a:rPr>
              <a:t> </a:t>
            </a:r>
            <a:r>
              <a:rPr lang="en-US" sz="1800" dirty="0" err="1">
                <a:ea typeface="+mn-lt"/>
                <a:cs typeface="+mn-lt"/>
              </a:rPr>
              <a:t>sekvence</a:t>
            </a:r>
            <a:r>
              <a:rPr lang="en-US" sz="1800" dirty="0">
                <a:ea typeface="+mn-lt"/>
                <a:cs typeface="+mn-lt"/>
              </a:rPr>
              <a:t> </a:t>
            </a:r>
            <a:r>
              <a:rPr lang="en-US" sz="1800" i="1" dirty="0">
                <a:ea typeface="+mn-lt"/>
                <a:cs typeface="+mn-lt"/>
              </a:rPr>
              <a:t>s</a:t>
            </a:r>
            <a:r>
              <a:rPr lang="en-US" sz="1800" dirty="0">
                <a:ea typeface="+mn-lt"/>
                <a:cs typeface="+mn-lt"/>
              </a:rPr>
              <a:t> </a:t>
            </a:r>
            <a:r>
              <a:rPr lang="en-US" sz="1800" dirty="0" err="1">
                <a:ea typeface="+mn-lt"/>
                <a:cs typeface="+mn-lt"/>
              </a:rPr>
              <a:t>koje</a:t>
            </a:r>
            <a:r>
              <a:rPr lang="en-US" sz="1800" dirty="0">
                <a:ea typeface="+mn-lt"/>
                <a:cs typeface="+mn-lt"/>
              </a:rPr>
              <a:t> </a:t>
            </a:r>
            <a:r>
              <a:rPr lang="en-US" sz="1800" dirty="0" err="1">
                <a:ea typeface="+mn-lt"/>
                <a:cs typeface="+mn-lt"/>
              </a:rPr>
              <a:t>počinje</a:t>
            </a:r>
            <a:r>
              <a:rPr lang="en-US" sz="1800" dirty="0">
                <a:ea typeface="+mn-lt"/>
                <a:cs typeface="+mn-lt"/>
              </a:rPr>
              <a:t> </a:t>
            </a:r>
            <a:r>
              <a:rPr lang="en-US" sz="1800" dirty="0" err="1">
                <a:ea typeface="+mn-lt"/>
                <a:cs typeface="+mn-lt"/>
              </a:rPr>
              <a:t>tačno</a:t>
            </a:r>
            <a:r>
              <a:rPr lang="en-US" sz="1800" dirty="0">
                <a:ea typeface="+mn-lt"/>
                <a:cs typeface="+mn-lt"/>
              </a:rPr>
              <a:t> u </a:t>
            </a:r>
            <a:r>
              <a:rPr lang="en-US" sz="1800" dirty="0" err="1">
                <a:ea typeface="+mn-lt"/>
                <a:cs typeface="+mn-lt"/>
              </a:rPr>
              <a:t>taktu</a:t>
            </a:r>
            <a:r>
              <a:rPr lang="en-US" sz="1800" dirty="0">
                <a:ea typeface="+mn-lt"/>
                <a:cs typeface="+mn-lt"/>
              </a:rPr>
              <a:t> u </a:t>
            </a:r>
            <a:r>
              <a:rPr lang="en-US" sz="1800" dirty="0" err="1">
                <a:ea typeface="+mn-lt"/>
                <a:cs typeface="+mn-lt"/>
              </a:rPr>
              <a:t>kojem</a:t>
            </a:r>
            <a:r>
              <a:rPr lang="en-US" sz="1800" dirty="0">
                <a:ea typeface="+mn-lt"/>
                <a:cs typeface="+mn-lt"/>
              </a:rPr>
              <a:t> se </a:t>
            </a:r>
            <a:r>
              <a:rPr lang="en-US" sz="1800" dirty="0" err="1">
                <a:ea typeface="+mn-lt"/>
                <a:cs typeface="+mn-lt"/>
              </a:rPr>
              <a:t>završava</a:t>
            </a:r>
            <a:r>
              <a:rPr lang="en-US" sz="1800" dirty="0">
                <a:ea typeface="+mn-lt"/>
                <a:cs typeface="+mn-lt"/>
              </a:rPr>
              <a:t> </a:t>
            </a:r>
            <a:r>
              <a:rPr lang="en-US" sz="1800" dirty="0" err="1">
                <a:ea typeface="+mn-lt"/>
                <a:cs typeface="+mn-lt"/>
              </a:rPr>
              <a:t>podudaranje</a:t>
            </a:r>
            <a:r>
              <a:rPr lang="en-US" sz="1800" dirty="0">
                <a:ea typeface="+mn-lt"/>
                <a:cs typeface="+mn-lt"/>
              </a:rPr>
              <a:t> </a:t>
            </a:r>
            <a:r>
              <a:rPr lang="en-US" sz="1800" dirty="0" err="1">
                <a:ea typeface="+mn-lt"/>
                <a:cs typeface="+mn-lt"/>
              </a:rPr>
              <a:t>sekvence</a:t>
            </a:r>
            <a:r>
              <a:rPr lang="en-US" sz="1800" dirty="0">
                <a:ea typeface="+mn-lt"/>
                <a:cs typeface="+mn-lt"/>
              </a:rPr>
              <a:t> </a:t>
            </a:r>
            <a:r>
              <a:rPr lang="en-US" sz="1800" i="1" dirty="0">
                <a:ea typeface="+mn-lt"/>
                <a:cs typeface="+mn-lt"/>
              </a:rPr>
              <a:t>r</a:t>
            </a:r>
            <a:r>
              <a:rPr lang="en-US" sz="1800" dirty="0">
                <a:ea typeface="+mn-lt"/>
                <a:cs typeface="+mn-lt"/>
              </a:rPr>
              <a:t>. </a:t>
            </a:r>
            <a:r>
              <a:rPr lang="en-US" sz="1800" dirty="0" err="1">
                <a:ea typeface="+mn-lt"/>
                <a:cs typeface="+mn-lt"/>
              </a:rPr>
              <a:t>Drugim</a:t>
            </a:r>
            <a:r>
              <a:rPr lang="en-US" sz="1800" dirty="0">
                <a:ea typeface="+mn-lt"/>
                <a:cs typeface="+mn-lt"/>
              </a:rPr>
              <a:t> </a:t>
            </a:r>
            <a:r>
              <a:rPr lang="en-US" sz="1800" dirty="0" err="1">
                <a:ea typeface="+mn-lt"/>
                <a:cs typeface="+mn-lt"/>
              </a:rPr>
              <a:t>rečima</a:t>
            </a:r>
            <a:r>
              <a:rPr lang="en-US" sz="1800" dirty="0">
                <a:ea typeface="+mn-lt"/>
                <a:cs typeface="+mn-lt"/>
              </a:rPr>
              <a:t>, </a:t>
            </a:r>
            <a:r>
              <a:rPr lang="en-US" sz="1800" dirty="0" err="1">
                <a:ea typeface="+mn-lt"/>
                <a:cs typeface="+mn-lt"/>
              </a:rPr>
              <a:t>sekvenca</a:t>
            </a:r>
            <a:r>
              <a:rPr lang="en-US" sz="1800" dirty="0">
                <a:ea typeface="+mn-lt"/>
                <a:cs typeface="+mn-lt"/>
              </a:rPr>
              <a:t> </a:t>
            </a:r>
            <a:r>
              <a:rPr lang="en-US" sz="1800" i="1" dirty="0">
                <a:ea typeface="+mn-lt"/>
                <a:cs typeface="+mn-lt"/>
              </a:rPr>
              <a:t>s</a:t>
            </a:r>
            <a:r>
              <a:rPr lang="en-US" sz="1800" dirty="0">
                <a:ea typeface="+mn-lt"/>
                <a:cs typeface="+mn-lt"/>
              </a:rPr>
              <a:t> </a:t>
            </a:r>
            <a:r>
              <a:rPr lang="en-US" sz="1800" dirty="0" err="1">
                <a:ea typeface="+mn-lt"/>
                <a:cs typeface="+mn-lt"/>
              </a:rPr>
              <a:t>počinje</a:t>
            </a:r>
            <a:r>
              <a:rPr lang="en-US" sz="1800" dirty="0">
                <a:ea typeface="+mn-lt"/>
                <a:cs typeface="+mn-lt"/>
              </a:rPr>
              <a:t> </a:t>
            </a:r>
            <a:r>
              <a:rPr lang="en-US" sz="1800" dirty="0" err="1">
                <a:ea typeface="+mn-lt"/>
                <a:cs typeface="+mn-lt"/>
              </a:rPr>
              <a:t>odmah</a:t>
            </a:r>
            <a:r>
              <a:rPr lang="en-US" sz="1800" dirty="0">
                <a:ea typeface="+mn-lt"/>
                <a:cs typeface="+mn-lt"/>
              </a:rPr>
              <a:t> </a:t>
            </a:r>
            <a:r>
              <a:rPr lang="en-US" sz="1800" dirty="0" err="1">
                <a:ea typeface="+mn-lt"/>
                <a:cs typeface="+mn-lt"/>
              </a:rPr>
              <a:t>nakon</a:t>
            </a:r>
            <a:r>
              <a:rPr lang="en-US" sz="1800" dirty="0">
                <a:ea typeface="+mn-lt"/>
                <a:cs typeface="+mn-lt"/>
              </a:rPr>
              <a:t> </a:t>
            </a:r>
            <a:r>
              <a:rPr lang="en-US" sz="1800" dirty="0" err="1">
                <a:ea typeface="+mn-lt"/>
                <a:cs typeface="+mn-lt"/>
              </a:rPr>
              <a:t>završetka</a:t>
            </a:r>
            <a:r>
              <a:rPr lang="en-US" sz="1800" dirty="0">
                <a:ea typeface="+mn-lt"/>
                <a:cs typeface="+mn-lt"/>
              </a:rPr>
              <a:t> </a:t>
            </a:r>
            <a:r>
              <a:rPr lang="en-US" sz="1800" dirty="0" err="1">
                <a:ea typeface="+mn-lt"/>
                <a:cs typeface="+mn-lt"/>
              </a:rPr>
              <a:t>sekvence</a:t>
            </a:r>
            <a:r>
              <a:rPr lang="en-US" sz="1800" dirty="0">
                <a:ea typeface="+mn-lt"/>
                <a:cs typeface="+mn-lt"/>
              </a:rPr>
              <a:t> </a:t>
            </a:r>
            <a:r>
              <a:rPr lang="en-US" sz="1800" i="1" dirty="0">
                <a:ea typeface="+mn-lt"/>
                <a:cs typeface="+mn-lt"/>
              </a:rPr>
              <a:t>r</a:t>
            </a:r>
            <a:r>
              <a:rPr lang="en-US" sz="1800" dirty="0">
                <a:ea typeface="+mn-lt"/>
                <a:cs typeface="+mn-lt"/>
              </a:rPr>
              <a:t>, bez </a:t>
            </a:r>
            <a:r>
              <a:rPr lang="en-US" sz="1800" dirty="0" err="1">
                <a:ea typeface="+mn-lt"/>
                <a:cs typeface="+mn-lt"/>
              </a:rPr>
              <a:t>vremenskog</a:t>
            </a:r>
            <a:r>
              <a:rPr lang="en-US" sz="1800" dirty="0">
                <a:ea typeface="+mn-lt"/>
                <a:cs typeface="+mn-lt"/>
              </a:rPr>
              <a:t> </a:t>
            </a:r>
            <a:r>
              <a:rPr lang="en-US" sz="1800" dirty="0" err="1">
                <a:ea typeface="+mn-lt"/>
                <a:cs typeface="+mn-lt"/>
              </a:rPr>
              <a:t>razmaka</a:t>
            </a:r>
            <a:r>
              <a:rPr lang="en-US" sz="1800" dirty="0">
                <a:ea typeface="+mn-lt"/>
                <a:cs typeface="+mn-lt"/>
              </a:rPr>
              <a:t> </a:t>
            </a:r>
            <a:r>
              <a:rPr lang="en-US" sz="1800" dirty="0" err="1">
                <a:ea typeface="+mn-lt"/>
                <a:cs typeface="+mn-lt"/>
              </a:rPr>
              <a:t>između</a:t>
            </a:r>
            <a:r>
              <a:rPr lang="en-US" sz="1800" dirty="0">
                <a:ea typeface="+mn-lt"/>
                <a:cs typeface="+mn-lt"/>
              </a:rPr>
              <a:t> </a:t>
            </a:r>
            <a:r>
              <a:rPr lang="en-US" sz="1800" dirty="0" err="1">
                <a:ea typeface="+mn-lt"/>
                <a:cs typeface="+mn-lt"/>
              </a:rPr>
              <a:t>njih</a:t>
            </a:r>
            <a:r>
              <a:rPr lang="en-US" sz="1800" dirty="0">
                <a:ea typeface="+mn-lt"/>
                <a:cs typeface="+mn-lt"/>
              </a:rPr>
              <a:t>.</a:t>
            </a:r>
            <a:endParaRPr lang="en-US" dirty="0"/>
          </a:p>
          <a:p>
            <a:pPr>
              <a:spcBef>
                <a:spcPts val="20"/>
              </a:spcBef>
            </a:pPr>
            <a:r>
              <a:rPr lang="en-US" sz="1800" dirty="0" err="1">
                <a:ea typeface="+mn-lt"/>
                <a:cs typeface="+mn-lt"/>
              </a:rPr>
              <a:t>Početno</a:t>
            </a:r>
            <a:r>
              <a:rPr lang="en-US" sz="1800" dirty="0">
                <a:ea typeface="+mn-lt"/>
                <a:cs typeface="+mn-lt"/>
              </a:rPr>
              <a:t> </a:t>
            </a:r>
            <a:r>
              <a:rPr lang="en-US" sz="1800" dirty="0" err="1">
                <a:ea typeface="+mn-lt"/>
                <a:cs typeface="+mn-lt"/>
              </a:rPr>
              <a:t>kašnjenje</a:t>
            </a:r>
            <a:r>
              <a:rPr lang="en-US" sz="1800" dirty="0">
                <a:ea typeface="+mn-lt"/>
                <a:cs typeface="+mn-lt"/>
              </a:rPr>
              <a:t> </a:t>
            </a:r>
            <a:r>
              <a:rPr lang="en-US" sz="1800" b="1" dirty="0">
                <a:ea typeface="+mn-lt"/>
                <a:cs typeface="+mn-lt"/>
              </a:rPr>
              <a:t>##n</a:t>
            </a:r>
            <a:r>
              <a:rPr lang="en-US" sz="1800" dirty="0">
                <a:ea typeface="+mn-lt"/>
                <a:cs typeface="+mn-lt"/>
              </a:rPr>
              <a:t> s se </a:t>
            </a:r>
            <a:r>
              <a:rPr lang="en-US" sz="1800" dirty="0" err="1">
                <a:ea typeface="+mn-lt"/>
                <a:cs typeface="+mn-lt"/>
              </a:rPr>
              <a:t>koristi</a:t>
            </a:r>
            <a:r>
              <a:rPr lang="en-US" sz="1800" dirty="0">
                <a:ea typeface="+mn-lt"/>
                <a:cs typeface="+mn-lt"/>
              </a:rPr>
              <a:t> da </a:t>
            </a:r>
            <a:r>
              <a:rPr lang="en-US" sz="1800" dirty="0" err="1">
                <a:ea typeface="+mn-lt"/>
                <a:cs typeface="+mn-lt"/>
              </a:rPr>
              <a:t>preskoči</a:t>
            </a:r>
            <a:r>
              <a:rPr lang="en-US" sz="1800" dirty="0">
                <a:ea typeface="+mn-lt"/>
                <a:cs typeface="+mn-lt"/>
              </a:rPr>
              <a:t> </a:t>
            </a:r>
            <a:r>
              <a:rPr lang="en-US" sz="1800" i="1" dirty="0">
                <a:ea typeface="+mn-lt"/>
                <a:cs typeface="+mn-lt"/>
              </a:rPr>
              <a:t>n</a:t>
            </a:r>
            <a:r>
              <a:rPr lang="en-US" sz="1800" dirty="0">
                <a:ea typeface="+mn-lt"/>
                <a:cs typeface="+mn-lt"/>
              </a:rPr>
              <a:t> </a:t>
            </a:r>
            <a:r>
              <a:rPr lang="en-US" sz="1800" dirty="0" err="1">
                <a:ea typeface="+mn-lt"/>
                <a:cs typeface="+mn-lt"/>
              </a:rPr>
              <a:t>ciklusa</a:t>
            </a:r>
            <a:r>
              <a:rPr lang="en-US" sz="1800" dirty="0">
                <a:ea typeface="+mn-lt"/>
                <a:cs typeface="+mn-lt"/>
              </a:rPr>
              <a:t> pre </a:t>
            </a:r>
            <a:r>
              <a:rPr lang="en-US" sz="1800" dirty="0" err="1">
                <a:ea typeface="+mn-lt"/>
                <a:cs typeface="+mn-lt"/>
              </a:rPr>
              <a:t>nego</a:t>
            </a:r>
            <a:r>
              <a:rPr lang="en-US" sz="1800" dirty="0">
                <a:ea typeface="+mn-lt"/>
                <a:cs typeface="+mn-lt"/>
              </a:rPr>
              <a:t> </a:t>
            </a:r>
            <a:r>
              <a:rPr lang="en-US" sz="1800" dirty="0" err="1">
                <a:ea typeface="+mn-lt"/>
                <a:cs typeface="+mn-lt"/>
              </a:rPr>
              <a:t>što</a:t>
            </a:r>
            <a:r>
              <a:rPr lang="en-US" sz="1800" dirty="0">
                <a:ea typeface="+mn-lt"/>
                <a:cs typeface="+mn-lt"/>
              </a:rPr>
              <a:t> se </a:t>
            </a:r>
            <a:r>
              <a:rPr lang="en-US" sz="1800" dirty="0" err="1">
                <a:ea typeface="+mn-lt"/>
                <a:cs typeface="+mn-lt"/>
              </a:rPr>
              <a:t>podudari</a:t>
            </a:r>
            <a:r>
              <a:rPr lang="en-US" sz="1800" dirty="0">
                <a:ea typeface="+mn-lt"/>
                <a:cs typeface="+mn-lt"/>
              </a:rPr>
              <a:t> </a:t>
            </a:r>
            <a:r>
              <a:rPr lang="en-US" sz="1800" dirty="0" err="1">
                <a:ea typeface="+mn-lt"/>
                <a:cs typeface="+mn-lt"/>
              </a:rPr>
              <a:t>sekvenca</a:t>
            </a:r>
            <a:r>
              <a:rPr lang="en-US" sz="1800" dirty="0">
                <a:ea typeface="+mn-lt"/>
                <a:cs typeface="+mn-lt"/>
              </a:rPr>
              <a:t> </a:t>
            </a:r>
            <a:r>
              <a:rPr lang="en-US" sz="1800" i="1" dirty="0">
                <a:ea typeface="+mn-lt"/>
                <a:cs typeface="+mn-lt"/>
              </a:rPr>
              <a:t>s</a:t>
            </a:r>
            <a:r>
              <a:rPr lang="en-US" sz="1800" dirty="0">
                <a:ea typeface="+mn-lt"/>
                <a:cs typeface="+mn-lt"/>
              </a:rPr>
              <a:t>. Na primer, </a:t>
            </a:r>
            <a:r>
              <a:rPr lang="en-US" sz="1800" dirty="0" err="1">
                <a:ea typeface="+mn-lt"/>
                <a:cs typeface="+mn-lt"/>
              </a:rPr>
              <a:t>vrednost</a:t>
            </a:r>
            <a:r>
              <a:rPr lang="en-US" sz="1800" dirty="0">
                <a:ea typeface="+mn-lt"/>
                <a:cs typeface="+mn-lt"/>
              </a:rPr>
              <a:t> </a:t>
            </a:r>
            <a:r>
              <a:rPr lang="en-US" sz="1800" dirty="0" err="1">
                <a:ea typeface="+mn-lt"/>
                <a:cs typeface="+mn-lt"/>
              </a:rPr>
              <a:t>signala</a:t>
            </a:r>
            <a:r>
              <a:rPr lang="en-US" sz="1800" dirty="0">
                <a:ea typeface="+mn-lt"/>
                <a:cs typeface="+mn-lt"/>
              </a:rPr>
              <a:t> </a:t>
            </a:r>
            <a:r>
              <a:rPr lang="en-US" sz="1800" i="1" dirty="0">
                <a:ea typeface="+mn-lt"/>
                <a:cs typeface="+mn-lt"/>
              </a:rPr>
              <a:t>a</a:t>
            </a:r>
            <a:r>
              <a:rPr lang="en-US" sz="1800" dirty="0">
                <a:ea typeface="+mn-lt"/>
                <a:cs typeface="+mn-lt"/>
              </a:rPr>
              <a:t> </a:t>
            </a:r>
            <a:r>
              <a:rPr lang="en-US" sz="1800" dirty="0" err="1">
                <a:ea typeface="+mn-lt"/>
                <a:cs typeface="+mn-lt"/>
              </a:rPr>
              <a:t>treba</a:t>
            </a:r>
            <a:r>
              <a:rPr lang="en-US" sz="1800" dirty="0">
                <a:ea typeface="+mn-lt"/>
                <a:cs typeface="+mn-lt"/>
              </a:rPr>
              <a:t> da </a:t>
            </a:r>
            <a:r>
              <a:rPr lang="en-US" sz="1800" dirty="0" err="1">
                <a:ea typeface="+mn-lt"/>
                <a:cs typeface="+mn-lt"/>
              </a:rPr>
              <a:t>bude</a:t>
            </a:r>
            <a:r>
              <a:rPr lang="en-US" sz="1800" dirty="0">
                <a:ea typeface="+mn-lt"/>
                <a:cs typeface="+mn-lt"/>
              </a:rPr>
              <a:t> </a:t>
            </a:r>
            <a:r>
              <a:rPr lang="en-US" sz="1800" dirty="0" err="1">
                <a:ea typeface="+mn-lt"/>
                <a:cs typeface="+mn-lt"/>
              </a:rPr>
              <a:t>uvek</a:t>
            </a:r>
            <a:r>
              <a:rPr lang="en-US" sz="1800" dirty="0">
                <a:ea typeface="+mn-lt"/>
                <a:cs typeface="+mn-lt"/>
              </a:rPr>
              <a:t> </a:t>
            </a:r>
            <a:r>
              <a:rPr lang="en-US" sz="1800" dirty="0" err="1">
                <a:ea typeface="+mn-lt"/>
                <a:cs typeface="+mn-lt"/>
              </a:rPr>
              <a:t>tačna</a:t>
            </a:r>
            <a:r>
              <a:rPr lang="en-US" sz="1800" dirty="0">
                <a:ea typeface="+mn-lt"/>
                <a:cs typeface="+mn-lt"/>
              </a:rPr>
              <a:t> </a:t>
            </a:r>
            <a:r>
              <a:rPr lang="en-US" sz="1800" dirty="0" err="1">
                <a:ea typeface="+mn-lt"/>
                <a:cs typeface="+mn-lt"/>
              </a:rPr>
              <a:t>počevši</a:t>
            </a:r>
            <a:r>
              <a:rPr lang="en-US" sz="1800" dirty="0">
                <a:ea typeface="+mn-lt"/>
                <a:cs typeface="+mn-lt"/>
              </a:rPr>
              <a:t> od </a:t>
            </a:r>
            <a:r>
              <a:rPr lang="en-US" sz="1800" dirty="0" err="1">
                <a:ea typeface="+mn-lt"/>
                <a:cs typeface="+mn-lt"/>
              </a:rPr>
              <a:t>takta</a:t>
            </a:r>
            <a:r>
              <a:rPr lang="en-US" sz="1800" dirty="0">
                <a:ea typeface="+mn-lt"/>
                <a:cs typeface="+mn-lt"/>
              </a:rPr>
              <a:t> 2.</a:t>
            </a:r>
            <a:endParaRPr lang="en-US" dirty="0"/>
          </a:p>
          <a:p>
            <a:endParaRPr lang="en-US" sz="1800">
              <a:ea typeface="+mn-lt"/>
              <a:cs typeface="+mn-lt"/>
            </a:endParaRPr>
          </a:p>
          <a:p>
            <a:endParaRPr lang="en-US" sz="1800" dirty="0">
              <a:ea typeface="+mn-lt"/>
              <a:cs typeface="+mn-lt"/>
            </a:endParaRPr>
          </a:p>
          <a:p>
            <a:endParaRPr lang="en-US" sz="1800" dirty="0">
              <a:ea typeface="+mn-lt"/>
              <a:cs typeface="+mn-lt"/>
            </a:endParaRPr>
          </a:p>
          <a:p>
            <a:endParaRPr lang="en-US" sz="1800" dirty="0">
              <a:ea typeface="+mn-lt"/>
              <a:cs typeface="+mn-lt"/>
            </a:endParaRPr>
          </a:p>
          <a:p>
            <a:endParaRPr lang="en-US" sz="1800" dirty="0">
              <a:ea typeface="+mn-lt"/>
              <a:cs typeface="+mn-lt"/>
            </a:endParaRPr>
          </a:p>
          <a:p>
            <a:endParaRPr lang="en-US" sz="1800" dirty="0">
              <a:ea typeface="+mn-lt"/>
              <a:cs typeface="+mn-lt"/>
            </a:endParaRPr>
          </a:p>
        </p:txBody>
      </p:sp>
      <p:pic>
        <p:nvPicPr>
          <p:cNvPr id="2" name="Picture 1">
            <a:extLst>
              <a:ext uri="{FF2B5EF4-FFF2-40B4-BE49-F238E27FC236}">
                <a16:creationId xmlns:a16="http://schemas.microsoft.com/office/drawing/2014/main" id="{CC328803-D309-FDE0-B1D3-759D75BE8D32}"/>
              </a:ext>
            </a:extLst>
          </p:cNvPr>
          <p:cNvPicPr>
            <a:picLocks noChangeAspect="1"/>
          </p:cNvPicPr>
          <p:nvPr/>
        </p:nvPicPr>
        <p:blipFill>
          <a:blip r:embed="rId3"/>
          <a:stretch>
            <a:fillRect/>
          </a:stretch>
        </p:blipFill>
        <p:spPr>
          <a:xfrm>
            <a:off x="1013446" y="1884708"/>
            <a:ext cx="6410325" cy="438150"/>
          </a:xfrm>
          <a:prstGeom prst="rect">
            <a:avLst/>
          </a:prstGeom>
        </p:spPr>
      </p:pic>
      <p:pic>
        <p:nvPicPr>
          <p:cNvPr id="3" name="Picture 2">
            <a:extLst>
              <a:ext uri="{FF2B5EF4-FFF2-40B4-BE49-F238E27FC236}">
                <a16:creationId xmlns:a16="http://schemas.microsoft.com/office/drawing/2014/main" id="{73ADB11C-FDE8-FBF1-DF41-6336B2F1FA0C}"/>
              </a:ext>
            </a:extLst>
          </p:cNvPr>
          <p:cNvPicPr>
            <a:picLocks noChangeAspect="1"/>
          </p:cNvPicPr>
          <p:nvPr/>
        </p:nvPicPr>
        <p:blipFill>
          <a:blip r:embed="rId4"/>
          <a:stretch>
            <a:fillRect/>
          </a:stretch>
        </p:blipFill>
        <p:spPr>
          <a:xfrm>
            <a:off x="1154899" y="5591289"/>
            <a:ext cx="6334125" cy="400050"/>
          </a:xfrm>
          <a:prstGeom prst="rect">
            <a:avLst/>
          </a:prstGeom>
        </p:spPr>
      </p:pic>
    </p:spTree>
    <p:extLst>
      <p:ext uri="{BB962C8B-B14F-4D97-AF65-F5344CB8AC3E}">
        <p14:creationId xmlns:p14="http://schemas.microsoft.com/office/powerpoint/2010/main" val="953408819"/>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20</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r>
              <a:rPr lang="en-US" dirty="0" err="1"/>
              <a:t>Implikacija</a:t>
            </a:r>
            <a:r>
              <a:rPr lang="en-US" dirty="0"/>
              <a:t> </a:t>
            </a:r>
            <a:r>
              <a:rPr lang="en-US" dirty="0" err="1"/>
              <a:t>sufiksa</a:t>
            </a:r>
            <a:r>
              <a:rPr lang="en-US" dirty="0"/>
              <a:t> (Suffix implication)</a:t>
            </a:r>
            <a:endParaRPr lang="en-US" dirty="0" err="1">
              <a:cs typeface="Arial"/>
            </a:endParaRPr>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a:xfrm>
            <a:off x="319088" y="918817"/>
            <a:ext cx="8732880" cy="3770658"/>
          </a:xfrm>
        </p:spPr>
        <p:txBody>
          <a:bodyPr/>
          <a:lstStyle/>
          <a:p>
            <a:r>
              <a:rPr lang="en-US" sz="1800" dirty="0" err="1">
                <a:ea typeface="+mn-lt"/>
                <a:cs typeface="+mn-lt"/>
              </a:rPr>
              <a:t>Implikacija</a:t>
            </a:r>
            <a:r>
              <a:rPr lang="en-US" sz="1800" dirty="0">
                <a:ea typeface="+mn-lt"/>
                <a:cs typeface="+mn-lt"/>
              </a:rPr>
              <a:t> </a:t>
            </a:r>
            <a:r>
              <a:rPr lang="en-US" sz="1800" dirty="0" err="1">
                <a:ea typeface="+mn-lt"/>
                <a:cs typeface="+mn-lt"/>
              </a:rPr>
              <a:t>sufiksa</a:t>
            </a:r>
            <a:r>
              <a:rPr lang="en-US" sz="1800" dirty="0">
                <a:ea typeface="+mn-lt"/>
                <a:cs typeface="+mn-lt"/>
              </a:rPr>
              <a:t> se </a:t>
            </a:r>
            <a:r>
              <a:rPr lang="en-US" sz="1800" dirty="0" err="1">
                <a:ea typeface="+mn-lt"/>
                <a:cs typeface="+mn-lt"/>
              </a:rPr>
              <a:t>gradi</a:t>
            </a:r>
            <a:r>
              <a:rPr lang="en-US" sz="1800" dirty="0">
                <a:ea typeface="+mn-lt"/>
                <a:cs typeface="+mn-lt"/>
              </a:rPr>
              <a:t> od </a:t>
            </a:r>
            <a:r>
              <a:rPr lang="en-US" sz="1800" dirty="0" err="1">
                <a:ea typeface="+mn-lt"/>
                <a:cs typeface="+mn-lt"/>
              </a:rPr>
              <a:t>sekvence</a:t>
            </a:r>
            <a:r>
              <a:rPr lang="en-US" sz="1800" dirty="0">
                <a:ea typeface="+mn-lt"/>
                <a:cs typeface="+mn-lt"/>
              </a:rPr>
              <a:t> (</a:t>
            </a:r>
            <a:r>
              <a:rPr lang="en-US" sz="1800" i="1" dirty="0">
                <a:ea typeface="+mn-lt"/>
                <a:cs typeface="+mn-lt"/>
              </a:rPr>
              <a:t>s</a:t>
            </a:r>
            <a:r>
              <a:rPr lang="en-US" sz="1800" dirty="0">
                <a:ea typeface="+mn-lt"/>
                <a:cs typeface="+mn-lt"/>
              </a:rPr>
              <a:t>) </a:t>
            </a:r>
            <a:r>
              <a:rPr lang="en-US" sz="1800" dirty="0" err="1">
                <a:ea typeface="+mn-lt"/>
                <a:cs typeface="+mn-lt"/>
              </a:rPr>
              <a:t>i</a:t>
            </a:r>
            <a:r>
              <a:rPr lang="en-US" sz="1800" dirty="0">
                <a:ea typeface="+mn-lt"/>
                <a:cs typeface="+mn-lt"/>
              </a:rPr>
              <a:t> </a:t>
            </a:r>
            <a:r>
              <a:rPr lang="en-US" sz="1800" dirty="0" err="1">
                <a:ea typeface="+mn-lt"/>
                <a:cs typeface="+mn-lt"/>
              </a:rPr>
              <a:t>svojstva</a:t>
            </a:r>
            <a:r>
              <a:rPr lang="en-US" sz="1800" dirty="0">
                <a:ea typeface="+mn-lt"/>
                <a:cs typeface="+mn-lt"/>
              </a:rPr>
              <a:t> (</a:t>
            </a:r>
            <a:r>
              <a:rPr lang="en-US" sz="1800" i="1" dirty="0">
                <a:ea typeface="+mn-lt"/>
                <a:cs typeface="+mn-lt"/>
              </a:rPr>
              <a:t>p</a:t>
            </a:r>
            <a:r>
              <a:rPr lang="en-US" sz="1800" dirty="0">
                <a:ea typeface="+mn-lt"/>
                <a:cs typeface="+mn-lt"/>
              </a:rPr>
              <a:t>)</a:t>
            </a:r>
            <a:endParaRPr lang="en-US" dirty="0">
              <a:ea typeface="+mn-lt"/>
              <a:cs typeface="+mn-lt"/>
            </a:endParaRPr>
          </a:p>
          <a:p>
            <a:r>
              <a:rPr lang="en-US" sz="1800" dirty="0" err="1">
                <a:ea typeface="+mn-lt"/>
                <a:cs typeface="+mn-lt"/>
              </a:rPr>
              <a:t>Sekvenca</a:t>
            </a:r>
            <a:r>
              <a:rPr lang="en-US" sz="1800" dirty="0">
                <a:ea typeface="+mn-lt"/>
                <a:cs typeface="+mn-lt"/>
              </a:rPr>
              <a:t> </a:t>
            </a:r>
            <a:r>
              <a:rPr lang="en-US" sz="1800" i="1" dirty="0">
                <a:ea typeface="+mn-lt"/>
                <a:cs typeface="+mn-lt"/>
              </a:rPr>
              <a:t>s</a:t>
            </a:r>
            <a:r>
              <a:rPr lang="en-US" sz="1800" dirty="0">
                <a:ea typeface="+mn-lt"/>
                <a:cs typeface="+mn-lt"/>
              </a:rPr>
              <a:t> se </a:t>
            </a:r>
            <a:r>
              <a:rPr lang="en-US" sz="1800" dirty="0" err="1">
                <a:ea typeface="+mn-lt"/>
                <a:cs typeface="+mn-lt"/>
              </a:rPr>
              <a:t>naziva</a:t>
            </a:r>
            <a:r>
              <a:rPr lang="en-US" sz="1800" dirty="0">
                <a:ea typeface="+mn-lt"/>
                <a:cs typeface="+mn-lt"/>
              </a:rPr>
              <a:t> </a:t>
            </a:r>
            <a:r>
              <a:rPr lang="en-US" sz="1800" dirty="0" err="1">
                <a:ea typeface="+mn-lt"/>
                <a:cs typeface="+mn-lt"/>
              </a:rPr>
              <a:t>pretpostavka</a:t>
            </a:r>
            <a:r>
              <a:rPr lang="en-US" sz="1800" dirty="0">
                <a:ea typeface="+mn-lt"/>
                <a:cs typeface="+mn-lt"/>
              </a:rPr>
              <a:t> (antecedent), a </a:t>
            </a:r>
            <a:r>
              <a:rPr lang="en-US" sz="1800" dirty="0" err="1">
                <a:ea typeface="+mn-lt"/>
                <a:cs typeface="+mn-lt"/>
              </a:rPr>
              <a:t>svojstvo</a:t>
            </a:r>
            <a:r>
              <a:rPr lang="en-US" sz="1800" dirty="0">
                <a:ea typeface="+mn-lt"/>
                <a:cs typeface="+mn-lt"/>
              </a:rPr>
              <a:t> </a:t>
            </a:r>
            <a:r>
              <a:rPr lang="en-US" sz="1800" i="1" dirty="0">
                <a:ea typeface="+mn-lt"/>
                <a:cs typeface="+mn-lt"/>
              </a:rPr>
              <a:t>p</a:t>
            </a:r>
            <a:r>
              <a:rPr lang="en-US" sz="1800" dirty="0">
                <a:ea typeface="+mn-lt"/>
                <a:cs typeface="+mn-lt"/>
              </a:rPr>
              <a:t> se </a:t>
            </a:r>
            <a:r>
              <a:rPr lang="en-US" sz="1800" dirty="0" err="1">
                <a:ea typeface="+mn-lt"/>
                <a:cs typeface="+mn-lt"/>
              </a:rPr>
              <a:t>naziva</a:t>
            </a:r>
            <a:r>
              <a:rPr lang="en-US" sz="1800" dirty="0">
                <a:ea typeface="+mn-lt"/>
                <a:cs typeface="+mn-lt"/>
              </a:rPr>
              <a:t> </a:t>
            </a:r>
            <a:r>
              <a:rPr lang="en-US" sz="1800" dirty="0" err="1">
                <a:ea typeface="+mn-lt"/>
                <a:cs typeface="+mn-lt"/>
              </a:rPr>
              <a:t>posledica</a:t>
            </a:r>
            <a:r>
              <a:rPr lang="en-US" sz="1800" dirty="0">
                <a:ea typeface="+mn-lt"/>
                <a:cs typeface="+mn-lt"/>
              </a:rPr>
              <a:t> (consequent)</a:t>
            </a:r>
            <a:endParaRPr lang="en-US" dirty="0"/>
          </a:p>
          <a:p>
            <a:r>
              <a:rPr lang="en-US" sz="1800" dirty="0" err="1">
                <a:ea typeface="+mn-lt"/>
                <a:cs typeface="+mn-lt"/>
              </a:rPr>
              <a:t>Implikacija</a:t>
            </a:r>
            <a:r>
              <a:rPr lang="en-US" sz="1800" dirty="0">
                <a:ea typeface="+mn-lt"/>
                <a:cs typeface="+mn-lt"/>
              </a:rPr>
              <a:t> </a:t>
            </a:r>
            <a:r>
              <a:rPr lang="en-US" sz="1800" dirty="0" err="1">
                <a:ea typeface="+mn-lt"/>
                <a:cs typeface="+mn-lt"/>
              </a:rPr>
              <a:t>sufiksa</a:t>
            </a:r>
            <a:r>
              <a:rPr lang="en-US" sz="1800" dirty="0">
                <a:ea typeface="+mn-lt"/>
                <a:cs typeface="+mn-lt"/>
              </a:rPr>
              <a:t> je </a:t>
            </a:r>
            <a:r>
              <a:rPr lang="en-US" sz="1800" dirty="0" err="1">
                <a:ea typeface="+mn-lt"/>
                <a:cs typeface="+mn-lt"/>
              </a:rPr>
              <a:t>tačna</a:t>
            </a:r>
            <a:r>
              <a:rPr lang="en-US" sz="1800" dirty="0">
                <a:ea typeface="+mn-lt"/>
                <a:cs typeface="+mn-lt"/>
              </a:rPr>
              <a:t> </a:t>
            </a:r>
            <a:r>
              <a:rPr lang="en-US" sz="1800" dirty="0" err="1">
                <a:ea typeface="+mn-lt"/>
                <a:cs typeface="+mn-lt"/>
              </a:rPr>
              <a:t>kada</a:t>
            </a:r>
            <a:r>
              <a:rPr lang="en-US" sz="1800" dirty="0">
                <a:ea typeface="+mn-lt"/>
                <a:cs typeface="+mn-lt"/>
              </a:rPr>
              <a:t> je </a:t>
            </a:r>
            <a:r>
              <a:rPr lang="en-US" sz="1800" dirty="0" err="1">
                <a:ea typeface="+mn-lt"/>
                <a:cs typeface="+mn-lt"/>
              </a:rPr>
              <a:t>posledica</a:t>
            </a:r>
            <a:r>
              <a:rPr lang="en-US" sz="1800" dirty="0">
                <a:ea typeface="+mn-lt"/>
                <a:cs typeface="+mn-lt"/>
              </a:rPr>
              <a:t> </a:t>
            </a:r>
            <a:r>
              <a:rPr lang="en-US" sz="1800" i="1" dirty="0">
                <a:ea typeface="+mn-lt"/>
                <a:cs typeface="+mn-lt"/>
              </a:rPr>
              <a:t>p</a:t>
            </a:r>
            <a:r>
              <a:rPr lang="en-US" sz="1800" dirty="0">
                <a:ea typeface="+mn-lt"/>
                <a:cs typeface="+mn-lt"/>
              </a:rPr>
              <a:t> </a:t>
            </a:r>
            <a:r>
              <a:rPr lang="en-US" sz="1800" dirty="0" err="1">
                <a:ea typeface="+mn-lt"/>
                <a:cs typeface="+mn-lt"/>
              </a:rPr>
              <a:t>tačna</a:t>
            </a:r>
            <a:r>
              <a:rPr lang="en-US" sz="1800" dirty="0">
                <a:ea typeface="+mn-lt"/>
                <a:cs typeface="+mn-lt"/>
              </a:rPr>
              <a:t> po </a:t>
            </a:r>
            <a:r>
              <a:rPr lang="en-US" sz="1800" dirty="0" err="1">
                <a:ea typeface="+mn-lt"/>
                <a:cs typeface="+mn-lt"/>
              </a:rPr>
              <a:t>završetku</a:t>
            </a:r>
            <a:r>
              <a:rPr lang="en-US" sz="1800" dirty="0">
                <a:ea typeface="+mn-lt"/>
                <a:cs typeface="+mn-lt"/>
              </a:rPr>
              <a:t> </a:t>
            </a:r>
            <a:r>
              <a:rPr lang="en-US" sz="1800" dirty="0" err="1">
                <a:ea typeface="+mn-lt"/>
                <a:cs typeface="+mn-lt"/>
              </a:rPr>
              <a:t>pretpostavke</a:t>
            </a:r>
            <a:r>
              <a:rPr lang="en-US" sz="1800" dirty="0">
                <a:ea typeface="+mn-lt"/>
                <a:cs typeface="+mn-lt"/>
              </a:rPr>
              <a:t> </a:t>
            </a:r>
            <a:r>
              <a:rPr lang="en-US" sz="1800" i="1" dirty="0">
                <a:ea typeface="+mn-lt"/>
                <a:cs typeface="+mn-lt"/>
              </a:rPr>
              <a:t>s</a:t>
            </a:r>
            <a:endParaRPr lang="en-US" i="1" dirty="0">
              <a:cs typeface="Arial"/>
            </a:endParaRPr>
          </a:p>
          <a:p>
            <a:pPr>
              <a:spcBef>
                <a:spcPts val="20"/>
              </a:spcBef>
            </a:pPr>
            <a:r>
              <a:rPr lang="en-US" sz="1800" dirty="0" err="1">
                <a:ea typeface="+mn-lt"/>
                <a:cs typeface="+mn-lt"/>
              </a:rPr>
              <a:t>Postoje</a:t>
            </a:r>
            <a:r>
              <a:rPr lang="en-US" sz="1800" dirty="0">
                <a:ea typeface="+mn-lt"/>
                <a:cs typeface="+mn-lt"/>
              </a:rPr>
              <a:t> </a:t>
            </a:r>
            <a:r>
              <a:rPr lang="en-US" sz="1800" dirty="0" err="1">
                <a:ea typeface="+mn-lt"/>
                <a:cs typeface="+mn-lt"/>
              </a:rPr>
              <a:t>dve</a:t>
            </a:r>
            <a:r>
              <a:rPr lang="en-US" sz="1800" dirty="0">
                <a:ea typeface="+mn-lt"/>
                <a:cs typeface="+mn-lt"/>
              </a:rPr>
              <a:t> </a:t>
            </a:r>
            <a:r>
              <a:rPr lang="en-US" sz="1800" dirty="0" err="1">
                <a:ea typeface="+mn-lt"/>
                <a:cs typeface="+mn-lt"/>
              </a:rPr>
              <a:t>verzije</a:t>
            </a:r>
            <a:r>
              <a:rPr lang="en-US" sz="1800" dirty="0">
                <a:ea typeface="+mn-lt"/>
                <a:cs typeface="+mn-lt"/>
              </a:rPr>
              <a:t> suffix implication:</a:t>
            </a:r>
            <a:endParaRPr lang="en-US" dirty="0">
              <a:ea typeface="+mn-lt"/>
              <a:cs typeface="+mn-lt"/>
            </a:endParaRPr>
          </a:p>
          <a:p>
            <a:pPr lvl="1" indent="-188595">
              <a:buFont typeface="Courier New" panose="05000000000000000000" pitchFamily="2" charset="2"/>
              <a:buChar char="o"/>
            </a:pPr>
            <a:r>
              <a:rPr lang="en-US" sz="1400" dirty="0">
                <a:ea typeface="+mn-lt"/>
                <a:cs typeface="+mn-lt"/>
              </a:rPr>
              <a:t>Overlapping (</a:t>
            </a:r>
            <a:r>
              <a:rPr lang="en-US" sz="1400" dirty="0" err="1">
                <a:ea typeface="+mn-lt"/>
                <a:cs typeface="+mn-lt"/>
              </a:rPr>
              <a:t>preklapajuća</a:t>
            </a:r>
            <a:r>
              <a:rPr lang="en-US" sz="1400" dirty="0">
                <a:ea typeface="+mn-lt"/>
                <a:cs typeface="+mn-lt"/>
              </a:rPr>
              <a:t>), </a:t>
            </a:r>
            <a:r>
              <a:rPr lang="en-US" sz="1400" dirty="0" err="1">
                <a:ea typeface="+mn-lt"/>
                <a:cs typeface="+mn-lt"/>
              </a:rPr>
              <a:t>označena</a:t>
            </a:r>
            <a:r>
              <a:rPr lang="en-US" sz="1400" dirty="0">
                <a:ea typeface="+mn-lt"/>
                <a:cs typeface="+mn-lt"/>
              </a:rPr>
              <a:t> </a:t>
            </a:r>
            <a:r>
              <a:rPr lang="en-US" sz="1400" dirty="0" err="1">
                <a:ea typeface="+mn-lt"/>
                <a:cs typeface="+mn-lt"/>
              </a:rPr>
              <a:t>kao</a:t>
            </a:r>
            <a:r>
              <a:rPr lang="en-US" sz="1400" dirty="0">
                <a:ea typeface="+mn-lt"/>
                <a:cs typeface="+mn-lt"/>
              </a:rPr>
              <a:t> s |-&gt; p</a:t>
            </a:r>
            <a:endParaRPr lang="en-US" sz="1400">
              <a:cs typeface="Arial"/>
            </a:endParaRPr>
          </a:p>
          <a:p>
            <a:pPr lvl="1" indent="-188595">
              <a:buFont typeface="Courier New" panose="05000000000000000000" pitchFamily="2" charset="2"/>
              <a:buChar char="o"/>
            </a:pPr>
            <a:r>
              <a:rPr lang="en-US" sz="1400" dirty="0">
                <a:ea typeface="+mn-lt"/>
                <a:cs typeface="+mn-lt"/>
              </a:rPr>
              <a:t>Nonoverlapping (</a:t>
            </a:r>
            <a:r>
              <a:rPr lang="en-US" sz="1400" dirty="0" err="1">
                <a:ea typeface="+mn-lt"/>
                <a:cs typeface="+mn-lt"/>
              </a:rPr>
              <a:t>nepreklapajuća</a:t>
            </a:r>
            <a:r>
              <a:rPr lang="en-US" sz="1400" dirty="0">
                <a:ea typeface="+mn-lt"/>
                <a:cs typeface="+mn-lt"/>
              </a:rPr>
              <a:t>), </a:t>
            </a:r>
            <a:r>
              <a:rPr lang="en-US" sz="1400" dirty="0" err="1">
                <a:ea typeface="+mn-lt"/>
                <a:cs typeface="+mn-lt"/>
              </a:rPr>
              <a:t>označena</a:t>
            </a:r>
            <a:r>
              <a:rPr lang="en-US" sz="1400" dirty="0">
                <a:ea typeface="+mn-lt"/>
                <a:cs typeface="+mn-lt"/>
              </a:rPr>
              <a:t> </a:t>
            </a:r>
            <a:r>
              <a:rPr lang="en-US" sz="1400" dirty="0" err="1">
                <a:ea typeface="+mn-lt"/>
                <a:cs typeface="+mn-lt"/>
              </a:rPr>
              <a:t>kao</a:t>
            </a:r>
            <a:r>
              <a:rPr lang="en-US" sz="1400" dirty="0">
                <a:ea typeface="+mn-lt"/>
                <a:cs typeface="+mn-lt"/>
              </a:rPr>
              <a:t> s |=&gt; p</a:t>
            </a:r>
            <a:endParaRPr lang="en-US" sz="1400" dirty="0">
              <a:cs typeface="Arial"/>
            </a:endParaRPr>
          </a:p>
          <a:p>
            <a:pPr>
              <a:spcBef>
                <a:spcPts val="20"/>
              </a:spcBef>
            </a:pPr>
            <a:r>
              <a:rPr lang="en-US" sz="1800" dirty="0">
                <a:ea typeface="+mn-lt"/>
                <a:cs typeface="+mn-lt"/>
              </a:rPr>
              <a:t>Primer 1: Kada je signal </a:t>
            </a:r>
            <a:r>
              <a:rPr lang="en-US" sz="1800" i="1" dirty="0" err="1">
                <a:ea typeface="+mn-lt"/>
                <a:cs typeface="+mn-lt"/>
              </a:rPr>
              <a:t>rdy</a:t>
            </a:r>
            <a:r>
              <a:rPr lang="en-US" sz="1800" i="1" dirty="0">
                <a:ea typeface="+mn-lt"/>
                <a:cs typeface="+mn-lt"/>
              </a:rPr>
              <a:t> </a:t>
            </a:r>
            <a:r>
              <a:rPr lang="en-US" sz="1800" dirty="0" err="1">
                <a:ea typeface="+mn-lt"/>
                <a:cs typeface="+mn-lt"/>
              </a:rPr>
              <a:t>aktiviran</a:t>
            </a:r>
            <a:r>
              <a:rPr lang="en-US" sz="1800" dirty="0">
                <a:ea typeface="+mn-lt"/>
                <a:cs typeface="+mn-lt"/>
              </a:rPr>
              <a:t> (</a:t>
            </a:r>
            <a:r>
              <a:rPr lang="en-US" sz="1800" i="1" dirty="0">
                <a:ea typeface="+mn-lt"/>
                <a:cs typeface="+mn-lt"/>
              </a:rPr>
              <a:t>asserted</a:t>
            </a:r>
            <a:r>
              <a:rPr lang="en-US" sz="1800" dirty="0">
                <a:ea typeface="+mn-lt"/>
                <a:cs typeface="+mn-lt"/>
              </a:rPr>
              <a:t>), signal </a:t>
            </a:r>
            <a:r>
              <a:rPr lang="en-US" sz="1800" i="1" dirty="0" err="1">
                <a:ea typeface="+mn-lt"/>
                <a:cs typeface="+mn-lt"/>
              </a:rPr>
              <a:t>rst</a:t>
            </a:r>
            <a:r>
              <a:rPr lang="en-US" sz="1800" i="1" dirty="0">
                <a:ea typeface="+mn-lt"/>
                <a:cs typeface="+mn-lt"/>
              </a:rPr>
              <a:t> </a:t>
            </a:r>
            <a:r>
              <a:rPr lang="en-US" sz="1800" dirty="0">
                <a:ea typeface="+mn-lt"/>
                <a:cs typeface="+mn-lt"/>
              </a:rPr>
              <a:t>mora </a:t>
            </a:r>
            <a:r>
              <a:rPr lang="en-US" sz="1800" dirty="0" err="1">
                <a:ea typeface="+mn-lt"/>
                <a:cs typeface="+mn-lt"/>
              </a:rPr>
              <a:t>biti</a:t>
            </a:r>
            <a:r>
              <a:rPr lang="en-US" sz="1800" dirty="0">
                <a:ea typeface="+mn-lt"/>
                <a:cs typeface="+mn-lt"/>
              </a:rPr>
              <a:t> </a:t>
            </a:r>
            <a:r>
              <a:rPr lang="en-US" sz="1800" dirty="0" err="1">
                <a:ea typeface="+mn-lt"/>
                <a:cs typeface="+mn-lt"/>
              </a:rPr>
              <a:t>nizak</a:t>
            </a:r>
            <a:r>
              <a:rPr lang="en-US" sz="1800" dirty="0">
                <a:ea typeface="+mn-lt"/>
                <a:cs typeface="+mn-lt"/>
              </a:rPr>
              <a:t> (</a:t>
            </a:r>
            <a:r>
              <a:rPr lang="en-US" sz="1800" i="1" dirty="0">
                <a:ea typeface="+mn-lt"/>
                <a:cs typeface="+mn-lt"/>
              </a:rPr>
              <a:t>low</a:t>
            </a:r>
            <a:r>
              <a:rPr lang="en-US" sz="1800" dirty="0">
                <a:ea typeface="+mn-lt"/>
                <a:cs typeface="+mn-lt"/>
              </a:rPr>
              <a:t>).</a:t>
            </a:r>
            <a:endParaRPr lang="en-US" sz="1800" i="1" dirty="0">
              <a:ea typeface="+mn-lt"/>
              <a:cs typeface="+mn-lt"/>
            </a:endParaRPr>
          </a:p>
          <a:p>
            <a:pPr>
              <a:spcBef>
                <a:spcPts val="20"/>
              </a:spcBef>
            </a:pPr>
            <a:r>
              <a:rPr lang="en-US" sz="1800" dirty="0">
                <a:ea typeface="+mn-lt"/>
                <a:cs typeface="+mn-lt"/>
              </a:rPr>
              <a:t>Primer 2: Signal </a:t>
            </a:r>
            <a:r>
              <a:rPr lang="en-US" sz="1800" i="1" dirty="0">
                <a:ea typeface="+mn-lt"/>
                <a:cs typeface="+mn-lt"/>
              </a:rPr>
              <a:t>done</a:t>
            </a:r>
            <a:r>
              <a:rPr lang="en-US" sz="1800" dirty="0">
                <a:ea typeface="+mn-lt"/>
                <a:cs typeface="+mn-lt"/>
              </a:rPr>
              <a:t> mora </a:t>
            </a:r>
            <a:r>
              <a:rPr lang="en-US" sz="1800" dirty="0" err="1">
                <a:ea typeface="+mn-lt"/>
                <a:cs typeface="+mn-lt"/>
              </a:rPr>
              <a:t>biti</a:t>
            </a:r>
            <a:r>
              <a:rPr lang="en-US" sz="1800" dirty="0">
                <a:ea typeface="+mn-lt"/>
                <a:cs typeface="+mn-lt"/>
              </a:rPr>
              <a:t> </a:t>
            </a:r>
            <a:r>
              <a:rPr lang="en-US" sz="1800" dirty="0" err="1">
                <a:ea typeface="+mn-lt"/>
                <a:cs typeface="+mn-lt"/>
              </a:rPr>
              <a:t>aktiviran</a:t>
            </a:r>
            <a:r>
              <a:rPr lang="en-US" sz="1800" dirty="0">
                <a:ea typeface="+mn-lt"/>
                <a:cs typeface="+mn-lt"/>
              </a:rPr>
              <a:t> u </a:t>
            </a:r>
            <a:r>
              <a:rPr lang="en-US" sz="1800" dirty="0" err="1">
                <a:ea typeface="+mn-lt"/>
                <a:cs typeface="+mn-lt"/>
              </a:rPr>
              <a:t>sledećem</a:t>
            </a:r>
            <a:r>
              <a:rPr lang="en-US" sz="1800" dirty="0">
                <a:ea typeface="+mn-lt"/>
                <a:cs typeface="+mn-lt"/>
              </a:rPr>
              <a:t> </a:t>
            </a:r>
            <a:r>
              <a:rPr lang="en-US" sz="1800" dirty="0" err="1">
                <a:ea typeface="+mn-lt"/>
                <a:cs typeface="+mn-lt"/>
              </a:rPr>
              <a:t>taktu</a:t>
            </a:r>
            <a:r>
              <a:rPr lang="en-US" sz="1800" dirty="0">
                <a:ea typeface="+mn-lt"/>
                <a:cs typeface="+mn-lt"/>
              </a:rPr>
              <a:t> </a:t>
            </a:r>
            <a:r>
              <a:rPr lang="en-US" sz="1800" dirty="0" err="1">
                <a:ea typeface="+mn-lt"/>
                <a:cs typeface="+mn-lt"/>
              </a:rPr>
              <a:t>nakon</a:t>
            </a:r>
            <a:r>
              <a:rPr lang="en-US" sz="1800" dirty="0">
                <a:ea typeface="+mn-lt"/>
                <a:cs typeface="+mn-lt"/>
              </a:rPr>
              <a:t> </a:t>
            </a:r>
            <a:r>
              <a:rPr lang="en-US" sz="1800" dirty="0" err="1">
                <a:ea typeface="+mn-lt"/>
                <a:cs typeface="+mn-lt"/>
              </a:rPr>
              <a:t>što</a:t>
            </a:r>
            <a:r>
              <a:rPr lang="en-US" sz="1800" dirty="0">
                <a:ea typeface="+mn-lt"/>
                <a:cs typeface="+mn-lt"/>
              </a:rPr>
              <a:t> je signal </a:t>
            </a:r>
            <a:r>
              <a:rPr lang="en-US" sz="1800" i="1" dirty="0">
                <a:ea typeface="+mn-lt"/>
                <a:cs typeface="+mn-lt"/>
              </a:rPr>
              <a:t>sent </a:t>
            </a:r>
            <a:r>
              <a:rPr lang="en-US" sz="1800" dirty="0" err="1">
                <a:ea typeface="+mn-lt"/>
                <a:cs typeface="+mn-lt"/>
              </a:rPr>
              <a:t>aktiviran</a:t>
            </a:r>
            <a:r>
              <a:rPr lang="en-US" sz="1800" dirty="0">
                <a:ea typeface="+mn-lt"/>
                <a:cs typeface="+mn-lt"/>
              </a:rPr>
              <a:t>.</a:t>
            </a:r>
            <a:endParaRPr lang="en-US" dirty="0"/>
          </a:p>
          <a:p>
            <a:r>
              <a:rPr lang="en-US" dirty="0"/>
              <a:t>Ove </a:t>
            </a:r>
            <a:r>
              <a:rPr lang="en-US" dirty="0" err="1"/>
              <a:t>dve</a:t>
            </a:r>
            <a:r>
              <a:rPr lang="en-US" dirty="0"/>
              <a:t> </a:t>
            </a:r>
            <a:r>
              <a:rPr lang="en-US" dirty="0" err="1"/>
              <a:t>verzije</a:t>
            </a:r>
            <a:r>
              <a:rPr lang="en-US" dirty="0"/>
              <a:t> </a:t>
            </a:r>
            <a:r>
              <a:rPr lang="en-US" dirty="0" err="1"/>
              <a:t>implikacije</a:t>
            </a:r>
            <a:r>
              <a:rPr lang="en-US" dirty="0"/>
              <a:t> </a:t>
            </a:r>
            <a:r>
              <a:rPr lang="en-US" dirty="0" err="1"/>
              <a:t>sufiksa</a:t>
            </a:r>
            <a:r>
              <a:rPr lang="en-US" dirty="0"/>
              <a:t> se </a:t>
            </a:r>
            <a:r>
              <a:rPr lang="en-US" dirty="0" err="1"/>
              <a:t>razlikuju</a:t>
            </a:r>
            <a:r>
              <a:rPr lang="en-US" dirty="0"/>
              <a:t> u tome da li se </a:t>
            </a:r>
            <a:r>
              <a:rPr lang="en-US" dirty="0" err="1"/>
              <a:t>posledica</a:t>
            </a:r>
            <a:r>
              <a:rPr lang="en-US" dirty="0"/>
              <a:t> </a:t>
            </a:r>
            <a:r>
              <a:rPr lang="en-US" i="1" dirty="0"/>
              <a:t>p</a:t>
            </a:r>
            <a:r>
              <a:rPr lang="en-US" dirty="0"/>
              <a:t> </a:t>
            </a:r>
            <a:r>
              <a:rPr lang="en-US" dirty="0" err="1"/>
              <a:t>proverava</a:t>
            </a:r>
            <a:r>
              <a:rPr lang="en-US" dirty="0"/>
              <a:t> u </a:t>
            </a:r>
            <a:r>
              <a:rPr lang="en-US" dirty="0" err="1"/>
              <a:t>istom</a:t>
            </a:r>
            <a:r>
              <a:rPr lang="en-US" dirty="0"/>
              <a:t> </a:t>
            </a:r>
            <a:r>
              <a:rPr lang="en-US" dirty="0" err="1"/>
              <a:t>taktu</a:t>
            </a:r>
            <a:r>
              <a:rPr lang="en-US" dirty="0"/>
              <a:t> </a:t>
            </a:r>
            <a:r>
              <a:rPr lang="en-US" dirty="0" err="1"/>
              <a:t>kada</a:t>
            </a:r>
            <a:r>
              <a:rPr lang="en-US" dirty="0"/>
              <a:t> se </a:t>
            </a:r>
            <a:r>
              <a:rPr lang="en-US" dirty="0" err="1"/>
              <a:t>završava</a:t>
            </a:r>
            <a:r>
              <a:rPr lang="en-US" dirty="0"/>
              <a:t> </a:t>
            </a:r>
            <a:r>
              <a:rPr lang="en-US" dirty="0" err="1"/>
              <a:t>sekvenca</a:t>
            </a:r>
            <a:r>
              <a:rPr lang="en-US" dirty="0"/>
              <a:t> </a:t>
            </a:r>
            <a:r>
              <a:rPr lang="en-US" i="1" dirty="0"/>
              <a:t>s</a:t>
            </a:r>
            <a:r>
              <a:rPr lang="en-US" dirty="0"/>
              <a:t> (</a:t>
            </a:r>
            <a:r>
              <a:rPr lang="en-US" i="1" dirty="0"/>
              <a:t>overlapping</a:t>
            </a:r>
            <a:r>
              <a:rPr lang="en-US" dirty="0"/>
              <a:t>) </a:t>
            </a:r>
            <a:r>
              <a:rPr lang="en-US" dirty="0" err="1"/>
              <a:t>ili</a:t>
            </a:r>
            <a:r>
              <a:rPr lang="en-US" dirty="0"/>
              <a:t> u </a:t>
            </a:r>
            <a:r>
              <a:rPr lang="en-US" dirty="0" err="1"/>
              <a:t>sledećem</a:t>
            </a:r>
            <a:r>
              <a:rPr lang="en-US" dirty="0"/>
              <a:t> </a:t>
            </a:r>
            <a:r>
              <a:rPr lang="en-US" dirty="0" err="1"/>
              <a:t>taktu</a:t>
            </a:r>
            <a:r>
              <a:rPr lang="en-US" dirty="0"/>
              <a:t> (</a:t>
            </a:r>
            <a:r>
              <a:rPr lang="en-US" i="1" dirty="0"/>
              <a:t>nonoverlapping</a:t>
            </a:r>
            <a:r>
              <a:rPr lang="en-US" dirty="0"/>
              <a:t>)</a:t>
            </a:r>
            <a:br>
              <a:rPr lang="en-US" dirty="0"/>
            </a:br>
            <a:endParaRPr lang="en-US" dirty="0"/>
          </a:p>
          <a:p>
            <a:endParaRPr lang="en-US" sz="1800" dirty="0">
              <a:ea typeface="+mn-lt"/>
              <a:cs typeface="+mn-lt"/>
            </a:endParaRPr>
          </a:p>
          <a:p>
            <a:endParaRPr lang="en-US" sz="1800" dirty="0">
              <a:ea typeface="+mn-lt"/>
              <a:cs typeface="+mn-lt"/>
            </a:endParaRPr>
          </a:p>
          <a:p>
            <a:endParaRPr lang="en-US" sz="1800" dirty="0">
              <a:ea typeface="+mn-lt"/>
              <a:cs typeface="+mn-lt"/>
            </a:endParaRPr>
          </a:p>
          <a:p>
            <a:endParaRPr lang="en-US" sz="1800" dirty="0">
              <a:ea typeface="+mn-lt"/>
              <a:cs typeface="+mn-lt"/>
            </a:endParaRPr>
          </a:p>
        </p:txBody>
      </p:sp>
      <p:pic>
        <p:nvPicPr>
          <p:cNvPr id="2" name="Picture 1">
            <a:extLst>
              <a:ext uri="{FF2B5EF4-FFF2-40B4-BE49-F238E27FC236}">
                <a16:creationId xmlns:a16="http://schemas.microsoft.com/office/drawing/2014/main" id="{C8BC2EA9-92F5-6623-8D2E-E0EDA228EFA1}"/>
              </a:ext>
            </a:extLst>
          </p:cNvPr>
          <p:cNvPicPr>
            <a:picLocks noChangeAspect="1"/>
          </p:cNvPicPr>
          <p:nvPr/>
        </p:nvPicPr>
        <p:blipFill>
          <a:blip r:embed="rId3"/>
          <a:stretch>
            <a:fillRect/>
          </a:stretch>
        </p:blipFill>
        <p:spPr>
          <a:xfrm>
            <a:off x="805749" y="4941745"/>
            <a:ext cx="7258050" cy="466725"/>
          </a:xfrm>
          <a:prstGeom prst="rect">
            <a:avLst/>
          </a:prstGeom>
        </p:spPr>
      </p:pic>
      <p:pic>
        <p:nvPicPr>
          <p:cNvPr id="3" name="Picture 2">
            <a:extLst>
              <a:ext uri="{FF2B5EF4-FFF2-40B4-BE49-F238E27FC236}">
                <a16:creationId xmlns:a16="http://schemas.microsoft.com/office/drawing/2014/main" id="{706EBC64-ECCA-0E00-B832-039A5F8EC5F4}"/>
              </a:ext>
            </a:extLst>
          </p:cNvPr>
          <p:cNvPicPr>
            <a:picLocks noChangeAspect="1"/>
          </p:cNvPicPr>
          <p:nvPr/>
        </p:nvPicPr>
        <p:blipFill>
          <a:blip r:embed="rId4"/>
          <a:stretch>
            <a:fillRect/>
          </a:stretch>
        </p:blipFill>
        <p:spPr>
          <a:xfrm>
            <a:off x="884333" y="5546198"/>
            <a:ext cx="7096125" cy="428625"/>
          </a:xfrm>
          <a:prstGeom prst="rect">
            <a:avLst/>
          </a:prstGeom>
        </p:spPr>
      </p:pic>
    </p:spTree>
    <p:extLst>
      <p:ext uri="{BB962C8B-B14F-4D97-AF65-F5344CB8AC3E}">
        <p14:creationId xmlns:p14="http://schemas.microsoft.com/office/powerpoint/2010/main" val="3546843671"/>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21</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r>
              <a:rPr lang="en-US" dirty="0" err="1"/>
              <a:t>Ugnježdene</a:t>
            </a:r>
            <a:r>
              <a:rPr lang="en-US" dirty="0"/>
              <a:t> </a:t>
            </a:r>
            <a:r>
              <a:rPr lang="en-US" dirty="0" err="1"/>
              <a:t>implikacije</a:t>
            </a:r>
            <a:endParaRPr lang="en-US" dirty="0" err="1">
              <a:cs typeface="Arial"/>
            </a:endParaRPr>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a:xfrm>
            <a:off x="319088" y="918817"/>
            <a:ext cx="8404845" cy="3770658"/>
          </a:xfrm>
        </p:spPr>
        <p:txBody>
          <a:bodyPr/>
          <a:lstStyle/>
          <a:p>
            <a:r>
              <a:rPr lang="en-US" sz="1800" dirty="0">
                <a:ea typeface="+mn-lt"/>
                <a:cs typeface="+mn-lt"/>
              </a:rPr>
              <a:t>Ako je signal </a:t>
            </a:r>
            <a:r>
              <a:rPr lang="en-US" sz="1800" i="1" dirty="0">
                <a:ea typeface="+mn-lt"/>
                <a:cs typeface="+mn-lt"/>
              </a:rPr>
              <a:t>start </a:t>
            </a:r>
            <a:r>
              <a:rPr lang="en-US" sz="1800" dirty="0" err="1">
                <a:ea typeface="+mn-lt"/>
                <a:cs typeface="+mn-lt"/>
              </a:rPr>
              <a:t>aktiviran</a:t>
            </a:r>
            <a:r>
              <a:rPr lang="en-US" sz="1800" dirty="0">
                <a:ea typeface="+mn-lt"/>
                <a:cs typeface="+mn-lt"/>
              </a:rPr>
              <a:t> </a:t>
            </a:r>
            <a:r>
              <a:rPr lang="en-US" sz="1800" dirty="0" err="1">
                <a:ea typeface="+mn-lt"/>
                <a:cs typeface="+mn-lt"/>
              </a:rPr>
              <a:t>dva</a:t>
            </a:r>
            <a:r>
              <a:rPr lang="en-US" sz="1800" dirty="0">
                <a:ea typeface="+mn-lt"/>
                <a:cs typeface="+mn-lt"/>
              </a:rPr>
              <a:t> </a:t>
            </a:r>
            <a:r>
              <a:rPr lang="en-US" sz="1800" dirty="0" err="1">
                <a:ea typeface="+mn-lt"/>
                <a:cs typeface="+mn-lt"/>
              </a:rPr>
              <a:t>takta</a:t>
            </a:r>
            <a:r>
              <a:rPr lang="en-US" sz="1800" dirty="0">
                <a:ea typeface="+mn-lt"/>
                <a:cs typeface="+mn-lt"/>
              </a:rPr>
              <a:t> pre </a:t>
            </a:r>
            <a:r>
              <a:rPr lang="en-US" sz="1800" dirty="0" err="1">
                <a:ea typeface="+mn-lt"/>
                <a:cs typeface="+mn-lt"/>
              </a:rPr>
              <a:t>signala</a:t>
            </a:r>
            <a:r>
              <a:rPr lang="en-US" sz="1800" dirty="0">
                <a:ea typeface="+mn-lt"/>
                <a:cs typeface="+mn-lt"/>
              </a:rPr>
              <a:t> </a:t>
            </a:r>
            <a:r>
              <a:rPr lang="en-US" sz="1800" i="1" dirty="0">
                <a:ea typeface="+mn-lt"/>
                <a:cs typeface="+mn-lt"/>
              </a:rPr>
              <a:t>send</a:t>
            </a:r>
            <a:r>
              <a:rPr lang="en-US" sz="1800" dirty="0">
                <a:ea typeface="+mn-lt"/>
                <a:cs typeface="+mn-lt"/>
              </a:rPr>
              <a:t>, </a:t>
            </a:r>
            <a:r>
              <a:rPr lang="en-US" sz="1800" dirty="0" err="1">
                <a:ea typeface="+mn-lt"/>
                <a:cs typeface="+mn-lt"/>
              </a:rPr>
              <a:t>tada</a:t>
            </a:r>
            <a:r>
              <a:rPr lang="en-US" sz="1800" dirty="0">
                <a:ea typeface="+mn-lt"/>
                <a:cs typeface="+mn-lt"/>
              </a:rPr>
              <a:t> </a:t>
            </a:r>
            <a:r>
              <a:rPr lang="en-US" sz="1800" dirty="0" err="1">
                <a:ea typeface="+mn-lt"/>
                <a:cs typeface="+mn-lt"/>
              </a:rPr>
              <a:t>potvrda</a:t>
            </a:r>
            <a:r>
              <a:rPr lang="en-US" sz="1800" dirty="0">
                <a:ea typeface="+mn-lt"/>
                <a:cs typeface="+mn-lt"/>
              </a:rPr>
              <a:t> (</a:t>
            </a:r>
            <a:r>
              <a:rPr lang="en-US" sz="1800" i="1" dirty="0">
                <a:ea typeface="+mn-lt"/>
                <a:cs typeface="+mn-lt"/>
              </a:rPr>
              <a:t>ack</a:t>
            </a:r>
            <a:r>
              <a:rPr lang="en-US" sz="1800" dirty="0">
                <a:ea typeface="+mn-lt"/>
                <a:cs typeface="+mn-lt"/>
              </a:rPr>
              <a:t>) </a:t>
            </a:r>
            <a:r>
              <a:rPr lang="en-US" sz="1800" dirty="0" err="1">
                <a:ea typeface="+mn-lt"/>
                <a:cs typeface="+mn-lt"/>
              </a:rPr>
              <a:t>treba</a:t>
            </a:r>
            <a:r>
              <a:rPr lang="en-US" sz="1800" dirty="0">
                <a:ea typeface="+mn-lt"/>
                <a:cs typeface="+mn-lt"/>
              </a:rPr>
              <a:t> da </a:t>
            </a:r>
            <a:r>
              <a:rPr lang="en-US" sz="1800" dirty="0" err="1">
                <a:ea typeface="+mn-lt"/>
                <a:cs typeface="+mn-lt"/>
              </a:rPr>
              <a:t>stigne</a:t>
            </a:r>
            <a:r>
              <a:rPr lang="en-US" sz="1800" dirty="0">
                <a:ea typeface="+mn-lt"/>
                <a:cs typeface="+mn-lt"/>
              </a:rPr>
              <a:t> tri </a:t>
            </a:r>
            <a:r>
              <a:rPr lang="en-US" sz="1800" dirty="0" err="1">
                <a:ea typeface="+mn-lt"/>
                <a:cs typeface="+mn-lt"/>
              </a:rPr>
              <a:t>takta</a:t>
            </a:r>
            <a:r>
              <a:rPr lang="en-US" sz="1800" dirty="0">
                <a:ea typeface="+mn-lt"/>
                <a:cs typeface="+mn-lt"/>
              </a:rPr>
              <a:t> </a:t>
            </a:r>
            <a:r>
              <a:rPr lang="en-US" sz="1800" dirty="0" err="1">
                <a:ea typeface="+mn-lt"/>
                <a:cs typeface="+mn-lt"/>
              </a:rPr>
              <a:t>nakon</a:t>
            </a:r>
            <a:r>
              <a:rPr lang="en-US" sz="1800" dirty="0">
                <a:ea typeface="+mn-lt"/>
                <a:cs typeface="+mn-lt"/>
              </a:rPr>
              <a:t> </a:t>
            </a:r>
            <a:r>
              <a:rPr lang="en-US" sz="1800" dirty="0" err="1">
                <a:ea typeface="+mn-lt"/>
                <a:cs typeface="+mn-lt"/>
              </a:rPr>
              <a:t>što</a:t>
            </a:r>
            <a:r>
              <a:rPr lang="en-US" sz="1800" dirty="0">
                <a:ea typeface="+mn-lt"/>
                <a:cs typeface="+mn-lt"/>
              </a:rPr>
              <a:t> je </a:t>
            </a:r>
            <a:r>
              <a:rPr lang="en-US" sz="1800" i="1" dirty="0">
                <a:ea typeface="+mn-lt"/>
                <a:cs typeface="+mn-lt"/>
              </a:rPr>
              <a:t>send </a:t>
            </a:r>
            <a:r>
              <a:rPr lang="en-US" sz="1800" dirty="0" err="1">
                <a:ea typeface="+mn-lt"/>
                <a:cs typeface="+mn-lt"/>
              </a:rPr>
              <a:t>aktiviran</a:t>
            </a:r>
            <a:r>
              <a:rPr lang="en-US" sz="1800" dirty="0">
                <a:ea typeface="+mn-lt"/>
                <a:cs typeface="+mn-lt"/>
              </a:rPr>
              <a:t>:</a:t>
            </a:r>
          </a:p>
          <a:p>
            <a:endParaRPr lang="en-US" sz="1800" dirty="0">
              <a:ea typeface="+mn-lt"/>
              <a:cs typeface="+mn-lt"/>
            </a:endParaRPr>
          </a:p>
          <a:p>
            <a:endParaRPr lang="en-US" sz="1800" dirty="0">
              <a:ea typeface="+mn-lt"/>
              <a:cs typeface="+mn-lt"/>
            </a:endParaRPr>
          </a:p>
          <a:p>
            <a:r>
              <a:rPr lang="en-US" sz="1800" dirty="0" err="1">
                <a:ea typeface="+mn-lt"/>
                <a:cs typeface="+mn-lt"/>
              </a:rPr>
              <a:t>Ugneždena</a:t>
            </a:r>
            <a:r>
              <a:rPr lang="en-US" sz="1800" dirty="0">
                <a:ea typeface="+mn-lt"/>
                <a:cs typeface="+mn-lt"/>
              </a:rPr>
              <a:t> </a:t>
            </a:r>
            <a:r>
              <a:rPr lang="en-US" sz="1800" dirty="0" err="1">
                <a:ea typeface="+mn-lt"/>
                <a:cs typeface="+mn-lt"/>
              </a:rPr>
              <a:t>implikacija</a:t>
            </a:r>
            <a:r>
              <a:rPr lang="en-US" sz="1800" dirty="0">
                <a:ea typeface="+mn-lt"/>
                <a:cs typeface="+mn-lt"/>
              </a:rPr>
              <a:t> </a:t>
            </a:r>
            <a:r>
              <a:rPr lang="en-US" sz="1800" dirty="0" err="1">
                <a:ea typeface="+mn-lt"/>
                <a:cs typeface="+mn-lt"/>
              </a:rPr>
              <a:t>sufiksa</a:t>
            </a:r>
            <a:r>
              <a:rPr lang="en-US" sz="1800" dirty="0">
                <a:ea typeface="+mn-lt"/>
                <a:cs typeface="+mn-lt"/>
              </a:rPr>
              <a:t> je </a:t>
            </a:r>
            <a:r>
              <a:rPr lang="en-US" sz="1800" dirty="0" err="1">
                <a:ea typeface="+mn-lt"/>
                <a:cs typeface="+mn-lt"/>
              </a:rPr>
              <a:t>jednoznačna</a:t>
            </a:r>
            <a:r>
              <a:rPr lang="en-US" sz="1800" dirty="0">
                <a:ea typeface="+mn-lt"/>
                <a:cs typeface="+mn-lt"/>
              </a:rPr>
              <a:t>. </a:t>
            </a:r>
            <a:r>
              <a:rPr lang="en-US" sz="1800" dirty="0" err="1">
                <a:ea typeface="+mn-lt"/>
                <a:cs typeface="+mn-lt"/>
              </a:rPr>
              <a:t>Pretpostavka</a:t>
            </a:r>
            <a:r>
              <a:rPr lang="en-US" sz="1800" dirty="0">
                <a:ea typeface="+mn-lt"/>
                <a:cs typeface="+mn-lt"/>
              </a:rPr>
              <a:t> </a:t>
            </a:r>
            <a:r>
              <a:rPr lang="en-US" sz="1800" dirty="0" err="1">
                <a:ea typeface="+mn-lt"/>
                <a:cs typeface="+mn-lt"/>
              </a:rPr>
              <a:t>spoljnog</a:t>
            </a:r>
            <a:r>
              <a:rPr lang="en-US" sz="1800" dirty="0">
                <a:ea typeface="+mn-lt"/>
                <a:cs typeface="+mn-lt"/>
              </a:rPr>
              <a:t> (</a:t>
            </a:r>
            <a:r>
              <a:rPr lang="en-US" sz="1800" dirty="0" err="1">
                <a:ea typeface="+mn-lt"/>
                <a:cs typeface="+mn-lt"/>
              </a:rPr>
              <a:t>najvišeg</a:t>
            </a:r>
            <a:r>
              <a:rPr lang="en-US" sz="1800" dirty="0">
                <a:ea typeface="+mn-lt"/>
                <a:cs typeface="+mn-lt"/>
              </a:rPr>
              <a:t>) </a:t>
            </a:r>
            <a:r>
              <a:rPr lang="en-US" sz="1800" dirty="0" err="1">
                <a:ea typeface="+mn-lt"/>
                <a:cs typeface="+mn-lt"/>
              </a:rPr>
              <a:t>implikacionog</a:t>
            </a:r>
            <a:r>
              <a:rPr lang="en-US" sz="1800" dirty="0">
                <a:ea typeface="+mn-lt"/>
                <a:cs typeface="+mn-lt"/>
              </a:rPr>
              <a:t> </a:t>
            </a:r>
            <a:r>
              <a:rPr lang="en-US" sz="1800" dirty="0" err="1">
                <a:ea typeface="+mn-lt"/>
                <a:cs typeface="+mn-lt"/>
              </a:rPr>
              <a:t>izraza</a:t>
            </a:r>
            <a:r>
              <a:rPr lang="en-US" sz="1800" dirty="0">
                <a:ea typeface="+mn-lt"/>
                <a:cs typeface="+mn-lt"/>
              </a:rPr>
              <a:t> je </a:t>
            </a:r>
            <a:r>
              <a:rPr lang="en-US" sz="1800" i="1" dirty="0">
                <a:ea typeface="+mn-lt"/>
                <a:cs typeface="+mn-lt"/>
              </a:rPr>
              <a:t>start</a:t>
            </a:r>
            <a:r>
              <a:rPr lang="en-US" sz="1800" dirty="0">
                <a:ea typeface="+mn-lt"/>
                <a:cs typeface="+mn-lt"/>
              </a:rPr>
              <a:t>, a ne </a:t>
            </a:r>
            <a:r>
              <a:rPr lang="en-US" sz="1800" dirty="0" err="1">
                <a:ea typeface="+mn-lt"/>
                <a:cs typeface="+mn-lt"/>
              </a:rPr>
              <a:t>izraz</a:t>
            </a:r>
            <a:r>
              <a:rPr lang="en-US" sz="1800" dirty="0">
                <a:ea typeface="+mn-lt"/>
                <a:cs typeface="+mn-lt"/>
              </a:rPr>
              <a:t> </a:t>
            </a:r>
            <a:r>
              <a:rPr lang="en-US" sz="1800" b="1" dirty="0">
                <a:ea typeface="+mn-lt"/>
                <a:cs typeface="+mn-lt"/>
              </a:rPr>
              <a:t>start |-&gt; ##2 send</a:t>
            </a:r>
            <a:r>
              <a:rPr lang="en-US" sz="1800" dirty="0">
                <a:ea typeface="+mn-lt"/>
                <a:cs typeface="+mn-lt"/>
              </a:rPr>
              <a:t>, </a:t>
            </a:r>
            <a:r>
              <a:rPr lang="en-US" sz="1800" dirty="0" err="1">
                <a:ea typeface="+mn-lt"/>
                <a:cs typeface="+mn-lt"/>
              </a:rPr>
              <a:t>jer</a:t>
            </a:r>
            <a:r>
              <a:rPr lang="en-US" sz="1800" dirty="0">
                <a:ea typeface="+mn-lt"/>
                <a:cs typeface="+mn-lt"/>
              </a:rPr>
              <a:t> je </a:t>
            </a:r>
            <a:r>
              <a:rPr lang="en-US" sz="1800" dirty="0" err="1">
                <a:ea typeface="+mn-lt"/>
                <a:cs typeface="+mn-lt"/>
              </a:rPr>
              <a:t>ovaj</a:t>
            </a:r>
            <a:r>
              <a:rPr lang="en-US" sz="1800" dirty="0">
                <a:ea typeface="+mn-lt"/>
                <a:cs typeface="+mn-lt"/>
              </a:rPr>
              <a:t> </a:t>
            </a:r>
            <a:r>
              <a:rPr lang="en-US" sz="1800" dirty="0" err="1">
                <a:ea typeface="+mn-lt"/>
                <a:cs typeface="+mn-lt"/>
              </a:rPr>
              <a:t>drugi</a:t>
            </a:r>
            <a:r>
              <a:rPr lang="en-US" sz="1800" dirty="0">
                <a:ea typeface="+mn-lt"/>
                <a:cs typeface="+mn-lt"/>
              </a:rPr>
              <a:t> </a:t>
            </a:r>
            <a:r>
              <a:rPr lang="en-US" sz="1800" dirty="0" err="1">
                <a:ea typeface="+mn-lt"/>
                <a:cs typeface="+mn-lt"/>
              </a:rPr>
              <a:t>izraz</a:t>
            </a:r>
            <a:r>
              <a:rPr lang="en-US" sz="1800" dirty="0">
                <a:ea typeface="+mn-lt"/>
                <a:cs typeface="+mn-lt"/>
              </a:rPr>
              <a:t> </a:t>
            </a:r>
            <a:r>
              <a:rPr lang="en-US" sz="1800" dirty="0" err="1">
                <a:ea typeface="+mn-lt"/>
                <a:cs typeface="+mn-lt"/>
              </a:rPr>
              <a:t>svojstvo</a:t>
            </a:r>
            <a:r>
              <a:rPr lang="en-US" sz="1800" dirty="0">
                <a:ea typeface="+mn-lt"/>
                <a:cs typeface="+mn-lt"/>
              </a:rPr>
              <a:t> (</a:t>
            </a:r>
            <a:r>
              <a:rPr lang="en-US" sz="1800" i="1" dirty="0">
                <a:ea typeface="+mn-lt"/>
                <a:cs typeface="+mn-lt"/>
              </a:rPr>
              <a:t>property</a:t>
            </a:r>
            <a:r>
              <a:rPr lang="en-US" sz="1800" dirty="0">
                <a:ea typeface="+mn-lt"/>
                <a:cs typeface="+mn-lt"/>
              </a:rPr>
              <a:t>), a ne </a:t>
            </a:r>
            <a:r>
              <a:rPr lang="en-US" sz="1800" dirty="0" err="1">
                <a:ea typeface="+mn-lt"/>
                <a:cs typeface="+mn-lt"/>
              </a:rPr>
              <a:t>sekvenca</a:t>
            </a:r>
            <a:r>
              <a:rPr lang="en-US" sz="1800" dirty="0">
                <a:ea typeface="+mn-lt"/>
                <a:cs typeface="+mn-lt"/>
              </a:rPr>
              <a:t> (</a:t>
            </a:r>
            <a:r>
              <a:rPr lang="en-US" sz="1800" i="1" dirty="0">
                <a:ea typeface="+mn-lt"/>
                <a:cs typeface="+mn-lt"/>
              </a:rPr>
              <a:t>sequence</a:t>
            </a:r>
            <a:r>
              <a:rPr lang="en-US" sz="1800" dirty="0">
                <a:ea typeface="+mn-lt"/>
                <a:cs typeface="+mn-lt"/>
              </a:rPr>
              <a:t>).</a:t>
            </a:r>
            <a:endParaRPr lang="en-US" dirty="0"/>
          </a:p>
          <a:p>
            <a:r>
              <a:rPr lang="en-US" sz="1800" dirty="0">
                <a:ea typeface="+mn-lt"/>
                <a:cs typeface="+mn-lt"/>
              </a:rPr>
              <a:t>Po </a:t>
            </a:r>
            <a:r>
              <a:rPr lang="en-US" sz="1800" dirty="0" err="1">
                <a:ea typeface="+mn-lt"/>
                <a:cs typeface="+mn-lt"/>
              </a:rPr>
              <a:t>definiciji</a:t>
            </a:r>
            <a:r>
              <a:rPr lang="en-US" sz="1800" dirty="0">
                <a:ea typeface="+mn-lt"/>
                <a:cs typeface="+mn-lt"/>
              </a:rPr>
              <a:t>, </a:t>
            </a:r>
            <a:r>
              <a:rPr lang="en-US" sz="1800" dirty="0" err="1">
                <a:ea typeface="+mn-lt"/>
                <a:cs typeface="+mn-lt"/>
              </a:rPr>
              <a:t>pretpostavka</a:t>
            </a:r>
            <a:r>
              <a:rPr lang="en-US" sz="1800" dirty="0">
                <a:ea typeface="+mn-lt"/>
                <a:cs typeface="+mn-lt"/>
              </a:rPr>
              <a:t> mora </a:t>
            </a:r>
            <a:r>
              <a:rPr lang="en-US" sz="1800" dirty="0" err="1">
                <a:ea typeface="+mn-lt"/>
                <a:cs typeface="+mn-lt"/>
              </a:rPr>
              <a:t>biti</a:t>
            </a:r>
            <a:r>
              <a:rPr lang="en-US" sz="1800" dirty="0">
                <a:ea typeface="+mn-lt"/>
                <a:cs typeface="+mn-lt"/>
              </a:rPr>
              <a:t> </a:t>
            </a:r>
            <a:r>
              <a:rPr lang="en-US" sz="1800" dirty="0" err="1">
                <a:ea typeface="+mn-lt"/>
                <a:cs typeface="+mn-lt"/>
              </a:rPr>
              <a:t>sekvenca</a:t>
            </a:r>
            <a:r>
              <a:rPr lang="en-US" sz="1800" dirty="0">
                <a:ea typeface="+mn-lt"/>
                <a:cs typeface="+mn-lt"/>
              </a:rPr>
              <a:t>, a ne </a:t>
            </a:r>
            <a:r>
              <a:rPr lang="en-US" sz="1800" dirty="0" err="1">
                <a:ea typeface="+mn-lt"/>
                <a:cs typeface="+mn-lt"/>
              </a:rPr>
              <a:t>svojstvo</a:t>
            </a:r>
            <a:r>
              <a:rPr lang="en-US" sz="1800" dirty="0">
                <a:ea typeface="+mn-lt"/>
                <a:cs typeface="+mn-lt"/>
              </a:rPr>
              <a:t>, </a:t>
            </a:r>
            <a:r>
              <a:rPr lang="en-US" sz="1800" dirty="0" err="1">
                <a:ea typeface="+mn-lt"/>
                <a:cs typeface="+mn-lt"/>
              </a:rPr>
              <a:t>zbog</a:t>
            </a:r>
            <a:r>
              <a:rPr lang="en-US" sz="1800" dirty="0">
                <a:ea typeface="+mn-lt"/>
                <a:cs typeface="+mn-lt"/>
              </a:rPr>
              <a:t> </a:t>
            </a:r>
            <a:r>
              <a:rPr lang="en-US" sz="1800" dirty="0" err="1">
                <a:ea typeface="+mn-lt"/>
                <a:cs typeface="+mn-lt"/>
              </a:rPr>
              <a:t>čega</a:t>
            </a:r>
            <a:r>
              <a:rPr lang="en-US" sz="1800" dirty="0">
                <a:ea typeface="+mn-lt"/>
                <a:cs typeface="+mn-lt"/>
              </a:rPr>
              <a:t> </a:t>
            </a:r>
            <a:r>
              <a:rPr lang="en-US" sz="1800" dirty="0" err="1">
                <a:ea typeface="+mn-lt"/>
                <a:cs typeface="+mn-lt"/>
              </a:rPr>
              <a:t>izraz</a:t>
            </a:r>
            <a:r>
              <a:rPr lang="en-US" sz="1800" dirty="0">
                <a:ea typeface="+mn-lt"/>
                <a:cs typeface="+mn-lt"/>
              </a:rPr>
              <a:t> </a:t>
            </a:r>
            <a:r>
              <a:rPr lang="en-US" sz="1800" b="1" dirty="0">
                <a:ea typeface="+mn-lt"/>
                <a:cs typeface="+mn-lt"/>
              </a:rPr>
              <a:t>start |-&gt; ##2 send </a:t>
            </a:r>
            <a:r>
              <a:rPr lang="en-US" sz="1800" dirty="0" err="1">
                <a:ea typeface="+mn-lt"/>
                <a:cs typeface="+mn-lt"/>
              </a:rPr>
              <a:t>nije</a:t>
            </a:r>
            <a:r>
              <a:rPr lang="en-US" sz="1800" dirty="0">
                <a:ea typeface="+mn-lt"/>
                <a:cs typeface="+mn-lt"/>
              </a:rPr>
              <a:t> </a:t>
            </a:r>
            <a:r>
              <a:rPr lang="en-US" sz="1800" dirty="0" err="1">
                <a:ea typeface="+mn-lt"/>
                <a:cs typeface="+mn-lt"/>
              </a:rPr>
              <a:t>validan</a:t>
            </a:r>
            <a:r>
              <a:rPr lang="en-US" sz="1800" dirty="0">
                <a:ea typeface="+mn-lt"/>
                <a:cs typeface="+mn-lt"/>
              </a:rPr>
              <a:t> </a:t>
            </a:r>
            <a:r>
              <a:rPr lang="en-US" sz="1800" dirty="0" err="1">
                <a:ea typeface="+mn-lt"/>
                <a:cs typeface="+mn-lt"/>
              </a:rPr>
              <a:t>kao</a:t>
            </a:r>
            <a:r>
              <a:rPr lang="en-US" sz="1800" dirty="0">
                <a:ea typeface="+mn-lt"/>
                <a:cs typeface="+mn-lt"/>
              </a:rPr>
              <a:t> </a:t>
            </a:r>
            <a:r>
              <a:rPr lang="en-US" sz="1800" dirty="0" err="1">
                <a:ea typeface="+mn-lt"/>
                <a:cs typeface="+mn-lt"/>
              </a:rPr>
              <a:t>pretpostavka</a:t>
            </a:r>
            <a:endParaRPr lang="en-US" dirty="0" err="1"/>
          </a:p>
          <a:p>
            <a:endParaRPr lang="en-US" sz="1800" dirty="0">
              <a:cs typeface="Arial"/>
            </a:endParaRPr>
          </a:p>
          <a:p>
            <a:endParaRPr lang="en-US" sz="1800" dirty="0">
              <a:ea typeface="+mn-lt"/>
              <a:cs typeface="+mn-lt"/>
            </a:endParaRPr>
          </a:p>
          <a:p>
            <a:endParaRPr lang="en-US" sz="1800" dirty="0">
              <a:ea typeface="+mn-lt"/>
              <a:cs typeface="+mn-lt"/>
            </a:endParaRPr>
          </a:p>
          <a:p>
            <a:endParaRPr lang="en-US" sz="1800" dirty="0">
              <a:ea typeface="+mn-lt"/>
              <a:cs typeface="+mn-lt"/>
            </a:endParaRPr>
          </a:p>
          <a:p>
            <a:pPr>
              <a:spcBef>
                <a:spcPts val="20"/>
              </a:spcBef>
            </a:pPr>
            <a:r>
              <a:rPr lang="en-US" sz="1800" dirty="0">
                <a:ea typeface="+mn-lt"/>
                <a:cs typeface="+mn-lt"/>
              </a:rPr>
              <a:t>Ista </a:t>
            </a:r>
            <a:r>
              <a:rPr lang="en-US" sz="1800" dirty="0" err="1">
                <a:ea typeface="+mn-lt"/>
                <a:cs typeface="+mn-lt"/>
              </a:rPr>
              <a:t>tvrdnja</a:t>
            </a:r>
            <a:r>
              <a:rPr lang="en-US" sz="1800" dirty="0">
                <a:ea typeface="+mn-lt"/>
                <a:cs typeface="+mn-lt"/>
              </a:rPr>
              <a:t> </a:t>
            </a:r>
            <a:r>
              <a:rPr lang="en-US" sz="1800" dirty="0" err="1">
                <a:ea typeface="+mn-lt"/>
                <a:cs typeface="+mn-lt"/>
              </a:rPr>
              <a:t>može</a:t>
            </a:r>
            <a:r>
              <a:rPr lang="en-US" sz="1800" dirty="0">
                <a:ea typeface="+mn-lt"/>
                <a:cs typeface="+mn-lt"/>
              </a:rPr>
              <a:t> se </a:t>
            </a:r>
            <a:r>
              <a:rPr lang="en-US" sz="1800" dirty="0" err="1">
                <a:ea typeface="+mn-lt"/>
                <a:cs typeface="+mn-lt"/>
              </a:rPr>
              <a:t>preformulisati</a:t>
            </a:r>
            <a:r>
              <a:rPr lang="en-US" sz="1800" dirty="0">
                <a:ea typeface="+mn-lt"/>
                <a:cs typeface="+mn-lt"/>
              </a:rPr>
              <a:t> </a:t>
            </a:r>
            <a:r>
              <a:rPr lang="en-US" sz="1800" dirty="0" err="1">
                <a:ea typeface="+mn-lt"/>
                <a:cs typeface="+mn-lt"/>
              </a:rPr>
              <a:t>na</a:t>
            </a:r>
            <a:r>
              <a:rPr lang="en-US" sz="1800" dirty="0">
                <a:ea typeface="+mn-lt"/>
                <a:cs typeface="+mn-lt"/>
              </a:rPr>
              <a:t> </a:t>
            </a:r>
            <a:r>
              <a:rPr lang="en-US" sz="1800" dirty="0" err="1">
                <a:ea typeface="+mn-lt"/>
                <a:cs typeface="+mn-lt"/>
              </a:rPr>
              <a:t>sledeći</a:t>
            </a:r>
            <a:r>
              <a:rPr lang="en-US" sz="1800" dirty="0">
                <a:ea typeface="+mn-lt"/>
                <a:cs typeface="+mn-lt"/>
              </a:rPr>
              <a:t> </a:t>
            </a:r>
            <a:r>
              <a:rPr lang="en-US" sz="1800" dirty="0" err="1">
                <a:ea typeface="+mn-lt"/>
                <a:cs typeface="+mn-lt"/>
              </a:rPr>
              <a:t>način</a:t>
            </a:r>
            <a:r>
              <a:rPr lang="en-US" sz="1800" dirty="0">
                <a:ea typeface="+mn-lt"/>
                <a:cs typeface="+mn-lt"/>
              </a:rPr>
              <a:t>: </a:t>
            </a:r>
            <a:r>
              <a:rPr lang="en-US" sz="1800" dirty="0" err="1">
                <a:ea typeface="+mn-lt"/>
                <a:cs typeface="+mn-lt"/>
              </a:rPr>
              <a:t>Svaki</a:t>
            </a:r>
            <a:r>
              <a:rPr lang="en-US" sz="1800" dirty="0">
                <a:ea typeface="+mn-lt"/>
                <a:cs typeface="+mn-lt"/>
              </a:rPr>
              <a:t> put </a:t>
            </a:r>
            <a:r>
              <a:rPr lang="en-US" sz="1800" dirty="0" err="1">
                <a:ea typeface="+mn-lt"/>
                <a:cs typeface="+mn-lt"/>
              </a:rPr>
              <a:t>kada</a:t>
            </a:r>
            <a:r>
              <a:rPr lang="en-US" sz="1800" dirty="0">
                <a:ea typeface="+mn-lt"/>
                <a:cs typeface="+mn-lt"/>
              </a:rPr>
              <a:t> se </a:t>
            </a:r>
            <a:r>
              <a:rPr lang="en-US" sz="1800" i="1" dirty="0">
                <a:ea typeface="+mn-lt"/>
                <a:cs typeface="+mn-lt"/>
              </a:rPr>
              <a:t>send </a:t>
            </a:r>
            <a:r>
              <a:rPr lang="en-US" sz="1800" dirty="0" err="1">
                <a:ea typeface="+mn-lt"/>
                <a:cs typeface="+mn-lt"/>
              </a:rPr>
              <a:t>dogodi</a:t>
            </a:r>
            <a:r>
              <a:rPr lang="en-US" sz="1800" dirty="0">
                <a:ea typeface="+mn-lt"/>
                <a:cs typeface="+mn-lt"/>
              </a:rPr>
              <a:t> </a:t>
            </a:r>
            <a:r>
              <a:rPr lang="en-US" sz="1800" dirty="0" err="1">
                <a:ea typeface="+mn-lt"/>
                <a:cs typeface="+mn-lt"/>
              </a:rPr>
              <a:t>dva</a:t>
            </a:r>
            <a:r>
              <a:rPr lang="en-US" sz="1800" dirty="0">
                <a:ea typeface="+mn-lt"/>
                <a:cs typeface="+mn-lt"/>
              </a:rPr>
              <a:t> </a:t>
            </a:r>
            <a:r>
              <a:rPr lang="en-US" sz="1800" dirty="0" err="1">
                <a:ea typeface="+mn-lt"/>
                <a:cs typeface="+mn-lt"/>
              </a:rPr>
              <a:t>ciklusa</a:t>
            </a:r>
            <a:r>
              <a:rPr lang="en-US" sz="1800" dirty="0">
                <a:ea typeface="+mn-lt"/>
                <a:cs typeface="+mn-lt"/>
              </a:rPr>
              <a:t> </a:t>
            </a:r>
            <a:r>
              <a:rPr lang="en-US" sz="1800" dirty="0" err="1">
                <a:ea typeface="+mn-lt"/>
                <a:cs typeface="+mn-lt"/>
              </a:rPr>
              <a:t>nakon</a:t>
            </a:r>
            <a:r>
              <a:rPr lang="en-US" sz="1800" dirty="0">
                <a:ea typeface="+mn-lt"/>
                <a:cs typeface="+mn-lt"/>
              </a:rPr>
              <a:t> </a:t>
            </a:r>
            <a:r>
              <a:rPr lang="en-US" sz="1800" i="1" dirty="0">
                <a:ea typeface="+mn-lt"/>
                <a:cs typeface="+mn-lt"/>
              </a:rPr>
              <a:t>start</a:t>
            </a:r>
            <a:r>
              <a:rPr lang="en-US" sz="1800" dirty="0">
                <a:ea typeface="+mn-lt"/>
                <a:cs typeface="+mn-lt"/>
              </a:rPr>
              <a:t>, </a:t>
            </a:r>
            <a:r>
              <a:rPr lang="en-US" sz="1800" i="1" dirty="0">
                <a:ea typeface="+mn-lt"/>
                <a:cs typeface="+mn-lt"/>
              </a:rPr>
              <a:t>ack </a:t>
            </a:r>
            <a:r>
              <a:rPr lang="en-US" sz="1800" dirty="0" err="1">
                <a:ea typeface="+mn-lt"/>
                <a:cs typeface="+mn-lt"/>
              </a:rPr>
              <a:t>treba</a:t>
            </a:r>
            <a:r>
              <a:rPr lang="en-US" sz="1800" dirty="0">
                <a:ea typeface="+mn-lt"/>
                <a:cs typeface="+mn-lt"/>
              </a:rPr>
              <a:t> da </a:t>
            </a:r>
            <a:r>
              <a:rPr lang="en-US" sz="1800" dirty="0" err="1">
                <a:ea typeface="+mn-lt"/>
                <a:cs typeface="+mn-lt"/>
              </a:rPr>
              <a:t>stigne</a:t>
            </a:r>
            <a:r>
              <a:rPr lang="en-US" sz="1800" dirty="0">
                <a:ea typeface="+mn-lt"/>
                <a:cs typeface="+mn-lt"/>
              </a:rPr>
              <a:t> tri </a:t>
            </a:r>
            <a:r>
              <a:rPr lang="en-US" sz="1800" dirty="0" err="1">
                <a:ea typeface="+mn-lt"/>
                <a:cs typeface="+mn-lt"/>
              </a:rPr>
              <a:t>ciklusa</a:t>
            </a:r>
            <a:r>
              <a:rPr lang="en-US" sz="1800" dirty="0">
                <a:ea typeface="+mn-lt"/>
                <a:cs typeface="+mn-lt"/>
              </a:rPr>
              <a:t> </a:t>
            </a:r>
            <a:r>
              <a:rPr lang="en-US" sz="1800" dirty="0" err="1">
                <a:ea typeface="+mn-lt"/>
                <a:cs typeface="+mn-lt"/>
              </a:rPr>
              <a:t>nakon</a:t>
            </a:r>
            <a:r>
              <a:rPr lang="en-US" sz="1800" dirty="0">
                <a:ea typeface="+mn-lt"/>
                <a:cs typeface="+mn-lt"/>
              </a:rPr>
              <a:t> </a:t>
            </a:r>
            <a:r>
              <a:rPr lang="en-US" sz="1800" i="1" dirty="0">
                <a:ea typeface="+mn-lt"/>
                <a:cs typeface="+mn-lt"/>
              </a:rPr>
              <a:t>send</a:t>
            </a:r>
            <a:endParaRPr lang="en-US" sz="1800" dirty="0">
              <a:cs typeface="Arial"/>
            </a:endParaRPr>
          </a:p>
          <a:p>
            <a:endParaRPr lang="en-US" sz="1800" dirty="0">
              <a:cs typeface="Arial"/>
            </a:endParaRPr>
          </a:p>
          <a:p>
            <a:endParaRPr lang="en-US" sz="1800" dirty="0">
              <a:ea typeface="+mn-lt"/>
              <a:cs typeface="+mn-lt"/>
            </a:endParaRPr>
          </a:p>
          <a:p>
            <a:endParaRPr lang="en-US" sz="1800" dirty="0">
              <a:ea typeface="+mn-lt"/>
              <a:cs typeface="+mn-lt"/>
            </a:endParaRPr>
          </a:p>
          <a:p>
            <a:endParaRPr lang="en-US" sz="1800" dirty="0">
              <a:ea typeface="+mn-lt"/>
              <a:cs typeface="+mn-lt"/>
            </a:endParaRPr>
          </a:p>
        </p:txBody>
      </p:sp>
      <p:pic>
        <p:nvPicPr>
          <p:cNvPr id="4" name="Picture 3" descr="A black text on a white background&#10;&#10;Description automatically generated">
            <a:extLst>
              <a:ext uri="{FF2B5EF4-FFF2-40B4-BE49-F238E27FC236}">
                <a16:creationId xmlns:a16="http://schemas.microsoft.com/office/drawing/2014/main" id="{080994E2-8334-0A8E-040F-4F6924B8FA17}"/>
              </a:ext>
            </a:extLst>
          </p:cNvPr>
          <p:cNvPicPr>
            <a:picLocks noChangeAspect="1"/>
          </p:cNvPicPr>
          <p:nvPr/>
        </p:nvPicPr>
        <p:blipFill>
          <a:blip r:embed="rId3"/>
          <a:stretch>
            <a:fillRect/>
          </a:stretch>
        </p:blipFill>
        <p:spPr>
          <a:xfrm>
            <a:off x="1779587" y="1536976"/>
            <a:ext cx="5076825" cy="647700"/>
          </a:xfrm>
          <a:prstGeom prst="rect">
            <a:avLst/>
          </a:prstGeom>
        </p:spPr>
      </p:pic>
      <p:pic>
        <p:nvPicPr>
          <p:cNvPr id="5" name="Picture 4">
            <a:extLst>
              <a:ext uri="{FF2B5EF4-FFF2-40B4-BE49-F238E27FC236}">
                <a16:creationId xmlns:a16="http://schemas.microsoft.com/office/drawing/2014/main" id="{CE1BF8B7-377A-750D-427B-0A9C04DF686C}"/>
              </a:ext>
            </a:extLst>
          </p:cNvPr>
          <p:cNvPicPr>
            <a:picLocks noChangeAspect="1"/>
          </p:cNvPicPr>
          <p:nvPr/>
        </p:nvPicPr>
        <p:blipFill>
          <a:blip r:embed="rId4"/>
          <a:stretch>
            <a:fillRect/>
          </a:stretch>
        </p:blipFill>
        <p:spPr>
          <a:xfrm>
            <a:off x="33338" y="4053991"/>
            <a:ext cx="9077325" cy="428625"/>
          </a:xfrm>
          <a:prstGeom prst="rect">
            <a:avLst/>
          </a:prstGeom>
        </p:spPr>
      </p:pic>
    </p:spTree>
    <p:extLst>
      <p:ext uri="{BB962C8B-B14F-4D97-AF65-F5344CB8AC3E}">
        <p14:creationId xmlns:p14="http://schemas.microsoft.com/office/powerpoint/2010/main" val="3269195546"/>
      </p:ext>
    </p:extLst>
  </p:cSld>
  <p:clrMapOvr>
    <a:masterClrMapping/>
  </p:clrMapOvr>
  <p:transition spd="med">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22</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r>
              <a:rPr lang="en-US" dirty="0" err="1"/>
              <a:t>Primeri</a:t>
            </a:r>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a:xfrm>
            <a:off x="374305" y="929861"/>
            <a:ext cx="8404845" cy="446572"/>
          </a:xfrm>
        </p:spPr>
        <p:txBody>
          <a:bodyPr/>
          <a:lstStyle/>
          <a:p>
            <a:r>
              <a:rPr lang="en-US" sz="1800" dirty="0">
                <a:ea typeface="+mn-lt"/>
                <a:cs typeface="+mn-lt"/>
              </a:rPr>
              <a:t>Signal </a:t>
            </a:r>
            <a:r>
              <a:rPr lang="en-US" sz="1800" i="1" dirty="0">
                <a:ea typeface="+mn-lt"/>
                <a:cs typeface="+mn-lt"/>
              </a:rPr>
              <a:t>req </a:t>
            </a:r>
            <a:r>
              <a:rPr lang="en-US" sz="1800" dirty="0">
                <a:ea typeface="+mn-lt"/>
                <a:cs typeface="+mn-lt"/>
              </a:rPr>
              <a:t>(</a:t>
            </a:r>
            <a:r>
              <a:rPr lang="en-US" sz="1800" i="1" dirty="0">
                <a:ea typeface="+mn-lt"/>
                <a:cs typeface="+mn-lt"/>
              </a:rPr>
              <a:t>request</a:t>
            </a:r>
            <a:r>
              <a:rPr lang="en-US" sz="1800" dirty="0">
                <a:ea typeface="+mn-lt"/>
                <a:cs typeface="+mn-lt"/>
              </a:rPr>
              <a:t>) </a:t>
            </a:r>
            <a:r>
              <a:rPr lang="en-US" sz="1800" dirty="0" err="1">
                <a:ea typeface="+mn-lt"/>
                <a:cs typeface="+mn-lt"/>
              </a:rPr>
              <a:t>treba</a:t>
            </a:r>
            <a:r>
              <a:rPr lang="en-US" sz="1800" dirty="0">
                <a:ea typeface="+mn-lt"/>
                <a:cs typeface="+mn-lt"/>
              </a:rPr>
              <a:t> da </a:t>
            </a:r>
            <a:r>
              <a:rPr lang="en-US" sz="1800" dirty="0" err="1">
                <a:ea typeface="+mn-lt"/>
                <a:cs typeface="+mn-lt"/>
              </a:rPr>
              <a:t>bude</a:t>
            </a:r>
            <a:r>
              <a:rPr lang="en-US" sz="1800" dirty="0">
                <a:ea typeface="+mn-lt"/>
                <a:cs typeface="+mn-lt"/>
              </a:rPr>
              <a:t> </a:t>
            </a:r>
            <a:r>
              <a:rPr lang="en-US" sz="1800" dirty="0" err="1">
                <a:ea typeface="+mn-lt"/>
                <a:cs typeface="+mn-lt"/>
              </a:rPr>
              <a:t>aktivan</a:t>
            </a:r>
            <a:r>
              <a:rPr lang="en-US" sz="1800" dirty="0">
                <a:ea typeface="+mn-lt"/>
                <a:cs typeface="+mn-lt"/>
              </a:rPr>
              <a:t> </a:t>
            </a:r>
            <a:r>
              <a:rPr lang="en-US" sz="1800" dirty="0" err="1">
                <a:ea typeface="+mn-lt"/>
                <a:cs typeface="+mn-lt"/>
              </a:rPr>
              <a:t>sve</a:t>
            </a:r>
            <a:r>
              <a:rPr lang="en-US" sz="1800" dirty="0">
                <a:ea typeface="+mn-lt"/>
                <a:cs typeface="+mn-lt"/>
              </a:rPr>
              <a:t> </a:t>
            </a:r>
            <a:r>
              <a:rPr lang="en-US" sz="1800" dirty="0" err="1">
                <a:ea typeface="+mn-lt"/>
                <a:cs typeface="+mn-lt"/>
              </a:rPr>
              <a:t>dok</a:t>
            </a:r>
            <a:r>
              <a:rPr lang="en-US" sz="1800" dirty="0">
                <a:ea typeface="+mn-lt"/>
                <a:cs typeface="+mn-lt"/>
              </a:rPr>
              <a:t> signal grant ne </a:t>
            </a:r>
            <a:r>
              <a:rPr lang="en-US" sz="1800" dirty="0" err="1">
                <a:ea typeface="+mn-lt"/>
                <a:cs typeface="+mn-lt"/>
              </a:rPr>
              <a:t>bude</a:t>
            </a:r>
            <a:r>
              <a:rPr lang="en-US" sz="1800" dirty="0">
                <a:ea typeface="+mn-lt"/>
                <a:cs typeface="+mn-lt"/>
              </a:rPr>
              <a:t> </a:t>
            </a:r>
            <a:r>
              <a:rPr lang="en-US" sz="1800" dirty="0" err="1">
                <a:ea typeface="+mn-lt"/>
                <a:cs typeface="+mn-lt"/>
              </a:rPr>
              <a:t>aktiviran</a:t>
            </a:r>
            <a:r>
              <a:rPr lang="en-US" sz="1800" dirty="0">
                <a:ea typeface="+mn-lt"/>
                <a:cs typeface="+mn-lt"/>
              </a:rPr>
              <a:t> (</a:t>
            </a:r>
            <a:r>
              <a:rPr lang="en-US" sz="1800" i="1" dirty="0">
                <a:ea typeface="+mn-lt"/>
                <a:cs typeface="+mn-lt"/>
              </a:rPr>
              <a:t>asserted</a:t>
            </a:r>
            <a:r>
              <a:rPr lang="en-US" sz="1800" dirty="0">
                <a:ea typeface="+mn-lt"/>
                <a:cs typeface="+mn-lt"/>
              </a:rPr>
              <a:t>).</a:t>
            </a:r>
            <a:endParaRPr lang="en-US" dirty="0">
              <a:ea typeface="+mn-lt"/>
              <a:cs typeface="+mn-lt"/>
            </a:endParaRPr>
          </a:p>
          <a:p>
            <a:pPr marL="0" indent="0">
              <a:buNone/>
            </a:pPr>
            <a:endParaRPr lang="en-US" sz="1800" dirty="0">
              <a:ea typeface="+mn-lt"/>
              <a:cs typeface="+mn-lt"/>
            </a:endParaRPr>
          </a:p>
          <a:p>
            <a:endParaRPr lang="en-US" sz="1800" dirty="0">
              <a:ea typeface="+mn-lt"/>
              <a:cs typeface="+mn-lt"/>
            </a:endParaRPr>
          </a:p>
          <a:p>
            <a:endParaRPr lang="en-US" sz="1800" dirty="0">
              <a:ea typeface="+mn-lt"/>
              <a:cs typeface="+mn-lt"/>
            </a:endParaRPr>
          </a:p>
          <a:p>
            <a:endParaRPr lang="en-US" sz="1800" dirty="0">
              <a:ea typeface="+mn-lt"/>
              <a:cs typeface="+mn-lt"/>
            </a:endParaRPr>
          </a:p>
        </p:txBody>
      </p:sp>
      <p:pic>
        <p:nvPicPr>
          <p:cNvPr id="2" name="Picture 1">
            <a:extLst>
              <a:ext uri="{FF2B5EF4-FFF2-40B4-BE49-F238E27FC236}">
                <a16:creationId xmlns:a16="http://schemas.microsoft.com/office/drawing/2014/main" id="{6B2227FB-F8B7-EAEB-43A1-8325909D9CF7}"/>
              </a:ext>
            </a:extLst>
          </p:cNvPr>
          <p:cNvPicPr>
            <a:picLocks noChangeAspect="1"/>
          </p:cNvPicPr>
          <p:nvPr/>
        </p:nvPicPr>
        <p:blipFill>
          <a:blip r:embed="rId3"/>
          <a:stretch>
            <a:fillRect/>
          </a:stretch>
        </p:blipFill>
        <p:spPr>
          <a:xfrm>
            <a:off x="154333" y="1526504"/>
            <a:ext cx="8724900" cy="447675"/>
          </a:xfrm>
          <a:prstGeom prst="rect">
            <a:avLst/>
          </a:prstGeom>
        </p:spPr>
      </p:pic>
      <p:sp>
        <p:nvSpPr>
          <p:cNvPr id="9" name="Rectangle 3">
            <a:extLst>
              <a:ext uri="{FF2B5EF4-FFF2-40B4-BE49-F238E27FC236}">
                <a16:creationId xmlns:a16="http://schemas.microsoft.com/office/drawing/2014/main" id="{5AF6AF71-3B67-860F-7FA8-761BD49954BB}"/>
              </a:ext>
            </a:extLst>
          </p:cNvPr>
          <p:cNvSpPr txBox="1">
            <a:spLocks noChangeArrowheads="1"/>
          </p:cNvSpPr>
          <p:nvPr/>
        </p:nvSpPr>
        <p:spPr bwMode="auto">
          <a:xfrm>
            <a:off x="357883" y="1976783"/>
            <a:ext cx="8404845" cy="651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marL="190500" indent="-190500" algn="l" rtl="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mn-lt"/>
                <a:ea typeface="+mn-ea"/>
                <a:cs typeface="+mn-cs"/>
              </a:defRPr>
            </a:lvl1pPr>
            <a:lvl2pPr marL="381000" indent="-188913" algn="l" rtl="0" eaLnBrk="0" fontAlgn="base" hangingPunct="0">
              <a:spcBef>
                <a:spcPct val="20000"/>
              </a:spcBef>
              <a:spcAft>
                <a:spcPct val="0"/>
              </a:spcAft>
              <a:buClr>
                <a:schemeClr val="accent1"/>
              </a:buClr>
              <a:buChar char="-"/>
              <a:defRPr>
                <a:solidFill>
                  <a:schemeClr val="tx1"/>
                </a:solidFill>
                <a:latin typeface="+mn-lt"/>
              </a:defRPr>
            </a:lvl2pPr>
            <a:lvl3pPr marL="561975" indent="-179388" algn="l" rtl="0" eaLnBrk="0" fontAlgn="base" hangingPunct="0">
              <a:spcBef>
                <a:spcPct val="20000"/>
              </a:spcBef>
              <a:spcAft>
                <a:spcPct val="0"/>
              </a:spcAft>
              <a:buClr>
                <a:schemeClr val="accent1"/>
              </a:buClr>
              <a:buChar char="-"/>
              <a:defRPr sz="1600">
                <a:solidFill>
                  <a:schemeClr val="tx1"/>
                </a:solidFill>
                <a:latin typeface="+mn-lt"/>
              </a:defRPr>
            </a:lvl3pPr>
            <a:lvl4pPr marL="752475" indent="-188913" algn="l" rtl="0" eaLnBrk="0" fontAlgn="base" hangingPunct="0">
              <a:spcBef>
                <a:spcPct val="20000"/>
              </a:spcBef>
              <a:spcAft>
                <a:spcPct val="0"/>
              </a:spcAft>
              <a:buClr>
                <a:schemeClr val="accent1"/>
              </a:buClr>
              <a:buChar char="-"/>
              <a:defRPr sz="1400">
                <a:solidFill>
                  <a:schemeClr val="tx1"/>
                </a:solidFill>
                <a:latin typeface="+mn-lt"/>
              </a:defRPr>
            </a:lvl4pPr>
            <a:lvl5pPr marL="962025" indent="-207963" algn="l" rtl="0" eaLnBrk="0" fontAlgn="base" hangingPunct="0">
              <a:spcBef>
                <a:spcPct val="20000"/>
              </a:spcBef>
              <a:spcAft>
                <a:spcPct val="0"/>
              </a:spcAft>
              <a:buClr>
                <a:schemeClr val="accent1"/>
              </a:buClr>
              <a:buFont typeface="Wingdings" panose="05000000000000000000" pitchFamily="2" charset="2"/>
              <a:buChar char="§"/>
              <a:defRPr sz="1200">
                <a:solidFill>
                  <a:schemeClr val="tx1"/>
                </a:solidFill>
                <a:latin typeface="+mn-lt"/>
              </a:defRPr>
            </a:lvl5pPr>
            <a:lvl6pPr marL="1419225" indent="-207963" algn="l" rtl="0" fontAlgn="base">
              <a:spcBef>
                <a:spcPct val="20000"/>
              </a:spcBef>
              <a:spcAft>
                <a:spcPct val="0"/>
              </a:spcAft>
              <a:buClr>
                <a:schemeClr val="accent1"/>
              </a:buClr>
              <a:buFont typeface="Wingdings" pitchFamily="2" charset="2"/>
              <a:buChar char="§"/>
              <a:defRPr sz="1200">
                <a:solidFill>
                  <a:schemeClr val="tx1"/>
                </a:solidFill>
                <a:latin typeface="+mn-lt"/>
              </a:defRPr>
            </a:lvl6pPr>
            <a:lvl7pPr marL="1876425" indent="-207963" algn="l" rtl="0" fontAlgn="base">
              <a:spcBef>
                <a:spcPct val="20000"/>
              </a:spcBef>
              <a:spcAft>
                <a:spcPct val="0"/>
              </a:spcAft>
              <a:buClr>
                <a:schemeClr val="accent1"/>
              </a:buClr>
              <a:buFont typeface="Wingdings" pitchFamily="2" charset="2"/>
              <a:buChar char="§"/>
              <a:defRPr sz="1200">
                <a:solidFill>
                  <a:schemeClr val="tx1"/>
                </a:solidFill>
                <a:latin typeface="+mn-lt"/>
              </a:defRPr>
            </a:lvl7pPr>
            <a:lvl8pPr marL="2333625" indent="-207963" algn="l" rtl="0" fontAlgn="base">
              <a:spcBef>
                <a:spcPct val="20000"/>
              </a:spcBef>
              <a:spcAft>
                <a:spcPct val="0"/>
              </a:spcAft>
              <a:buClr>
                <a:schemeClr val="accent1"/>
              </a:buClr>
              <a:buFont typeface="Wingdings" pitchFamily="2" charset="2"/>
              <a:buChar char="§"/>
              <a:defRPr sz="1200">
                <a:solidFill>
                  <a:schemeClr val="tx1"/>
                </a:solidFill>
                <a:latin typeface="+mn-lt"/>
              </a:defRPr>
            </a:lvl8pPr>
            <a:lvl9pPr marL="2790825" indent="-207963" algn="l" rtl="0" fontAlgn="base">
              <a:spcBef>
                <a:spcPct val="20000"/>
              </a:spcBef>
              <a:spcAft>
                <a:spcPct val="0"/>
              </a:spcAft>
              <a:buClr>
                <a:schemeClr val="accent1"/>
              </a:buClr>
              <a:buFont typeface="Wingdings" pitchFamily="2" charset="2"/>
              <a:buChar char="§"/>
              <a:defRPr sz="1200">
                <a:solidFill>
                  <a:schemeClr val="tx1"/>
                </a:solidFill>
                <a:latin typeface="+mn-lt"/>
              </a:defRPr>
            </a:lvl9pPr>
          </a:lstStyle>
          <a:p>
            <a:pPr>
              <a:spcBef>
                <a:spcPts val="20"/>
              </a:spcBef>
            </a:pPr>
            <a:r>
              <a:rPr lang="en-US" sz="1800" kern="0" dirty="0">
                <a:ea typeface="+mn-lt"/>
                <a:cs typeface="+mn-lt"/>
              </a:rPr>
              <a:t>Signal </a:t>
            </a:r>
            <a:r>
              <a:rPr lang="en-US" sz="1800" i="1" kern="0" dirty="0">
                <a:ea typeface="+mn-lt"/>
                <a:cs typeface="+mn-lt"/>
              </a:rPr>
              <a:t>req </a:t>
            </a:r>
            <a:r>
              <a:rPr lang="en-US" sz="1800" kern="0" dirty="0">
                <a:ea typeface="+mn-lt"/>
                <a:cs typeface="+mn-lt"/>
              </a:rPr>
              <a:t>(</a:t>
            </a:r>
            <a:r>
              <a:rPr lang="en-US" sz="1800" i="1" kern="0" dirty="0">
                <a:ea typeface="+mn-lt"/>
                <a:cs typeface="+mn-lt"/>
              </a:rPr>
              <a:t>request</a:t>
            </a:r>
            <a:r>
              <a:rPr lang="en-US" sz="1800" kern="0" dirty="0">
                <a:ea typeface="+mn-lt"/>
                <a:cs typeface="+mn-lt"/>
              </a:rPr>
              <a:t>) mora </a:t>
            </a:r>
            <a:r>
              <a:rPr lang="en-US" sz="1800" kern="0" dirty="0" err="1">
                <a:ea typeface="+mn-lt"/>
                <a:cs typeface="+mn-lt"/>
              </a:rPr>
              <a:t>biti</a:t>
            </a:r>
            <a:r>
              <a:rPr lang="en-US" sz="1800" kern="0" dirty="0">
                <a:ea typeface="+mn-lt"/>
                <a:cs typeface="+mn-lt"/>
              </a:rPr>
              <a:t> </a:t>
            </a:r>
            <a:r>
              <a:rPr lang="en-US" sz="1800" kern="0" dirty="0" err="1">
                <a:ea typeface="+mn-lt"/>
                <a:cs typeface="+mn-lt"/>
              </a:rPr>
              <a:t>odobren</a:t>
            </a:r>
            <a:r>
              <a:rPr lang="en-US" sz="1800" kern="0" dirty="0">
                <a:ea typeface="+mn-lt"/>
                <a:cs typeface="+mn-lt"/>
              </a:rPr>
              <a:t> (</a:t>
            </a:r>
            <a:r>
              <a:rPr lang="en-US" sz="1800" i="1" kern="0" dirty="0">
                <a:ea typeface="+mn-lt"/>
                <a:cs typeface="+mn-lt"/>
              </a:rPr>
              <a:t>granted</a:t>
            </a:r>
            <a:r>
              <a:rPr lang="en-US" sz="1800" kern="0" dirty="0">
                <a:ea typeface="+mn-lt"/>
                <a:cs typeface="+mn-lt"/>
              </a:rPr>
              <a:t>). Ovo </a:t>
            </a:r>
            <a:r>
              <a:rPr lang="en-US" sz="1800" kern="0" dirty="0" err="1">
                <a:ea typeface="+mn-lt"/>
                <a:cs typeface="+mn-lt"/>
              </a:rPr>
              <a:t>svojstvo</a:t>
            </a:r>
            <a:r>
              <a:rPr lang="en-US" sz="1800" kern="0" dirty="0">
                <a:ea typeface="+mn-lt"/>
                <a:cs typeface="+mn-lt"/>
              </a:rPr>
              <a:t> </a:t>
            </a:r>
            <a:r>
              <a:rPr lang="en-US" sz="1800" kern="0" dirty="0" err="1">
                <a:ea typeface="+mn-lt"/>
                <a:cs typeface="+mn-lt"/>
              </a:rPr>
              <a:t>znači</a:t>
            </a:r>
            <a:r>
              <a:rPr lang="en-US" sz="1800" kern="0" dirty="0">
                <a:ea typeface="+mn-lt"/>
                <a:cs typeface="+mn-lt"/>
              </a:rPr>
              <a:t> da </a:t>
            </a:r>
            <a:r>
              <a:rPr lang="en-US" sz="1800" kern="0" dirty="0" err="1">
                <a:ea typeface="+mn-lt"/>
                <a:cs typeface="+mn-lt"/>
              </a:rPr>
              <a:t>svaki</a:t>
            </a:r>
            <a:r>
              <a:rPr lang="en-US" sz="1800" kern="0" dirty="0">
                <a:ea typeface="+mn-lt"/>
                <a:cs typeface="+mn-lt"/>
              </a:rPr>
              <a:t> put </a:t>
            </a:r>
            <a:r>
              <a:rPr lang="en-US" sz="1800" kern="0" dirty="0" err="1">
                <a:ea typeface="+mn-lt"/>
                <a:cs typeface="+mn-lt"/>
              </a:rPr>
              <a:t>kada</a:t>
            </a:r>
            <a:r>
              <a:rPr lang="en-US" sz="1800" kern="0" dirty="0">
                <a:ea typeface="+mn-lt"/>
                <a:cs typeface="+mn-lt"/>
              </a:rPr>
              <a:t> je </a:t>
            </a:r>
            <a:r>
              <a:rPr lang="en-US" sz="1800" i="1" kern="0" dirty="0">
                <a:ea typeface="+mn-lt"/>
                <a:cs typeface="+mn-lt"/>
              </a:rPr>
              <a:t>req </a:t>
            </a:r>
            <a:r>
              <a:rPr lang="en-US" sz="1800" kern="0" dirty="0" err="1">
                <a:ea typeface="+mn-lt"/>
                <a:cs typeface="+mn-lt"/>
              </a:rPr>
              <a:t>visok</a:t>
            </a:r>
            <a:r>
              <a:rPr lang="en-US" sz="1800" kern="0" dirty="0">
                <a:ea typeface="+mn-lt"/>
                <a:cs typeface="+mn-lt"/>
              </a:rPr>
              <a:t> (</a:t>
            </a:r>
            <a:r>
              <a:rPr lang="en-US" sz="1800" i="1" kern="0" dirty="0">
                <a:ea typeface="+mn-lt"/>
                <a:cs typeface="+mn-lt"/>
              </a:rPr>
              <a:t>high</a:t>
            </a:r>
            <a:r>
              <a:rPr lang="en-US" sz="1800" kern="0" dirty="0">
                <a:ea typeface="+mn-lt"/>
                <a:cs typeface="+mn-lt"/>
              </a:rPr>
              <a:t>), signal </a:t>
            </a:r>
            <a:r>
              <a:rPr lang="en-US" sz="1800" i="1" kern="0" dirty="0">
                <a:ea typeface="+mn-lt"/>
                <a:cs typeface="+mn-lt"/>
              </a:rPr>
              <a:t>grant </a:t>
            </a:r>
            <a:r>
              <a:rPr lang="en-US" sz="1800" kern="0" dirty="0" err="1">
                <a:ea typeface="+mn-lt"/>
                <a:cs typeface="+mn-lt"/>
              </a:rPr>
              <a:t>treba</a:t>
            </a:r>
            <a:r>
              <a:rPr lang="en-US" sz="1800" kern="0" dirty="0">
                <a:ea typeface="+mn-lt"/>
                <a:cs typeface="+mn-lt"/>
              </a:rPr>
              <a:t> </a:t>
            </a:r>
            <a:r>
              <a:rPr lang="en-US" sz="1800" kern="0" dirty="0" err="1">
                <a:ea typeface="+mn-lt"/>
                <a:cs typeface="+mn-lt"/>
              </a:rPr>
              <a:t>biti</a:t>
            </a:r>
            <a:r>
              <a:rPr lang="en-US" sz="1800" kern="0" dirty="0">
                <a:ea typeface="+mn-lt"/>
                <a:cs typeface="+mn-lt"/>
              </a:rPr>
              <a:t> </a:t>
            </a:r>
            <a:r>
              <a:rPr lang="en-US" sz="1800" kern="0" dirty="0" err="1">
                <a:ea typeface="+mn-lt"/>
                <a:cs typeface="+mn-lt"/>
              </a:rPr>
              <a:t>visok</a:t>
            </a:r>
            <a:r>
              <a:rPr lang="en-US" sz="1800" kern="0" dirty="0">
                <a:ea typeface="+mn-lt"/>
                <a:cs typeface="+mn-lt"/>
              </a:rPr>
              <a:t> </a:t>
            </a:r>
            <a:r>
              <a:rPr lang="en-US" sz="1800" b="1" kern="0" dirty="0">
                <a:ea typeface="+mn-lt"/>
                <a:cs typeface="+mn-lt"/>
              </a:rPr>
              <a:t>u </a:t>
            </a:r>
            <a:r>
              <a:rPr lang="en-US" sz="1800" b="1" kern="0" dirty="0" err="1">
                <a:ea typeface="+mn-lt"/>
                <a:cs typeface="+mn-lt"/>
              </a:rPr>
              <a:t>nekom</a:t>
            </a:r>
            <a:r>
              <a:rPr lang="en-US" sz="1800" b="1" kern="0" dirty="0">
                <a:ea typeface="+mn-lt"/>
                <a:cs typeface="+mn-lt"/>
              </a:rPr>
              <a:t> </a:t>
            </a:r>
            <a:r>
              <a:rPr lang="en-US" sz="1800" b="1" kern="0" dirty="0" err="1">
                <a:ea typeface="+mn-lt"/>
                <a:cs typeface="+mn-lt"/>
              </a:rPr>
              <a:t>budućem</a:t>
            </a:r>
            <a:r>
              <a:rPr lang="en-US" sz="1800" b="1" kern="0" dirty="0">
                <a:ea typeface="+mn-lt"/>
                <a:cs typeface="+mn-lt"/>
              </a:rPr>
              <a:t> </a:t>
            </a:r>
            <a:r>
              <a:rPr lang="en-US" sz="1800" b="1" kern="0" dirty="0" err="1">
                <a:ea typeface="+mn-lt"/>
                <a:cs typeface="+mn-lt"/>
              </a:rPr>
              <a:t>taktu</a:t>
            </a:r>
            <a:endParaRPr lang="en-US" sz="1800" b="1" kern="0">
              <a:ea typeface="+mn-lt"/>
              <a:cs typeface="+mn-lt"/>
            </a:endParaRPr>
          </a:p>
          <a:p>
            <a:br>
              <a:rPr lang="en-US" dirty="0"/>
            </a:br>
            <a:endParaRPr lang="en-US" dirty="0"/>
          </a:p>
          <a:p>
            <a:pPr marL="0" indent="0">
              <a:buFont typeface="Wingdings" panose="05000000000000000000" pitchFamily="2" charset="2"/>
              <a:buNone/>
            </a:pPr>
            <a:endParaRPr lang="en-US" sz="1800" kern="0" dirty="0">
              <a:ea typeface="+mn-lt"/>
              <a:cs typeface="+mn-lt"/>
            </a:endParaRPr>
          </a:p>
          <a:p>
            <a:endParaRPr lang="en-US" sz="1800" kern="0" dirty="0">
              <a:ea typeface="+mn-lt"/>
              <a:cs typeface="+mn-lt"/>
            </a:endParaRPr>
          </a:p>
          <a:p>
            <a:endParaRPr lang="en-US" sz="1800" kern="0" dirty="0">
              <a:ea typeface="+mn-lt"/>
              <a:cs typeface="+mn-lt"/>
            </a:endParaRPr>
          </a:p>
          <a:p>
            <a:endParaRPr lang="en-US" sz="1800" kern="0" dirty="0">
              <a:ea typeface="+mn-lt"/>
              <a:cs typeface="+mn-lt"/>
            </a:endParaRPr>
          </a:p>
        </p:txBody>
      </p:sp>
      <p:pic>
        <p:nvPicPr>
          <p:cNvPr id="10" name="Picture 9">
            <a:extLst>
              <a:ext uri="{FF2B5EF4-FFF2-40B4-BE49-F238E27FC236}">
                <a16:creationId xmlns:a16="http://schemas.microsoft.com/office/drawing/2014/main" id="{305F2BE8-3695-B3A7-2F0E-B61E3ABEF26D}"/>
              </a:ext>
            </a:extLst>
          </p:cNvPr>
          <p:cNvPicPr>
            <a:picLocks noChangeAspect="1"/>
          </p:cNvPicPr>
          <p:nvPr/>
        </p:nvPicPr>
        <p:blipFill>
          <a:blip r:embed="rId4"/>
          <a:stretch>
            <a:fillRect/>
          </a:stretch>
        </p:blipFill>
        <p:spPr>
          <a:xfrm>
            <a:off x="84414" y="2757142"/>
            <a:ext cx="8886825" cy="438150"/>
          </a:xfrm>
          <a:prstGeom prst="rect">
            <a:avLst/>
          </a:prstGeom>
        </p:spPr>
      </p:pic>
      <p:pic>
        <p:nvPicPr>
          <p:cNvPr id="11" name="Picture 10" descr="A line drawing of a boat&#10;&#10;Description automatically generated">
            <a:extLst>
              <a:ext uri="{FF2B5EF4-FFF2-40B4-BE49-F238E27FC236}">
                <a16:creationId xmlns:a16="http://schemas.microsoft.com/office/drawing/2014/main" id="{8796ED5F-9612-FD7B-B92A-027542E17EA3}"/>
              </a:ext>
            </a:extLst>
          </p:cNvPr>
          <p:cNvPicPr>
            <a:picLocks noChangeAspect="1"/>
          </p:cNvPicPr>
          <p:nvPr/>
        </p:nvPicPr>
        <p:blipFill>
          <a:blip r:embed="rId5"/>
          <a:stretch>
            <a:fillRect/>
          </a:stretch>
        </p:blipFill>
        <p:spPr>
          <a:xfrm>
            <a:off x="0" y="3184249"/>
            <a:ext cx="9144000" cy="1682195"/>
          </a:xfrm>
          <a:prstGeom prst="rect">
            <a:avLst/>
          </a:prstGeom>
        </p:spPr>
      </p:pic>
      <p:sp>
        <p:nvSpPr>
          <p:cNvPr id="13" name="Rectangle 3">
            <a:extLst>
              <a:ext uri="{FF2B5EF4-FFF2-40B4-BE49-F238E27FC236}">
                <a16:creationId xmlns:a16="http://schemas.microsoft.com/office/drawing/2014/main" id="{78776182-68BC-7D14-BD5C-991DDF236050}"/>
              </a:ext>
            </a:extLst>
          </p:cNvPr>
          <p:cNvSpPr txBox="1">
            <a:spLocks noChangeArrowheads="1"/>
          </p:cNvSpPr>
          <p:nvPr/>
        </p:nvSpPr>
        <p:spPr bwMode="auto">
          <a:xfrm>
            <a:off x="469279" y="4879010"/>
            <a:ext cx="8404845" cy="601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bodyPr>
          <a:lstStyle>
            <a:lvl1pPr marL="190500" indent="-190500" algn="l" rtl="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mn-lt"/>
                <a:ea typeface="+mn-ea"/>
                <a:cs typeface="+mn-cs"/>
              </a:defRPr>
            </a:lvl1pPr>
            <a:lvl2pPr marL="381000" indent="-188913" algn="l" rtl="0" eaLnBrk="0" fontAlgn="base" hangingPunct="0">
              <a:spcBef>
                <a:spcPct val="20000"/>
              </a:spcBef>
              <a:spcAft>
                <a:spcPct val="0"/>
              </a:spcAft>
              <a:buClr>
                <a:schemeClr val="accent1"/>
              </a:buClr>
              <a:buChar char="-"/>
              <a:defRPr>
                <a:solidFill>
                  <a:schemeClr val="tx1"/>
                </a:solidFill>
                <a:latin typeface="+mn-lt"/>
              </a:defRPr>
            </a:lvl2pPr>
            <a:lvl3pPr marL="561975" indent="-179388" algn="l" rtl="0" eaLnBrk="0" fontAlgn="base" hangingPunct="0">
              <a:spcBef>
                <a:spcPct val="20000"/>
              </a:spcBef>
              <a:spcAft>
                <a:spcPct val="0"/>
              </a:spcAft>
              <a:buClr>
                <a:schemeClr val="accent1"/>
              </a:buClr>
              <a:buChar char="-"/>
              <a:defRPr sz="1600">
                <a:solidFill>
                  <a:schemeClr val="tx1"/>
                </a:solidFill>
                <a:latin typeface="+mn-lt"/>
              </a:defRPr>
            </a:lvl3pPr>
            <a:lvl4pPr marL="752475" indent="-188913" algn="l" rtl="0" eaLnBrk="0" fontAlgn="base" hangingPunct="0">
              <a:spcBef>
                <a:spcPct val="20000"/>
              </a:spcBef>
              <a:spcAft>
                <a:spcPct val="0"/>
              </a:spcAft>
              <a:buClr>
                <a:schemeClr val="accent1"/>
              </a:buClr>
              <a:buChar char="-"/>
              <a:defRPr sz="1400">
                <a:solidFill>
                  <a:schemeClr val="tx1"/>
                </a:solidFill>
                <a:latin typeface="+mn-lt"/>
              </a:defRPr>
            </a:lvl4pPr>
            <a:lvl5pPr marL="962025" indent="-207963" algn="l" rtl="0" eaLnBrk="0" fontAlgn="base" hangingPunct="0">
              <a:spcBef>
                <a:spcPct val="20000"/>
              </a:spcBef>
              <a:spcAft>
                <a:spcPct val="0"/>
              </a:spcAft>
              <a:buClr>
                <a:schemeClr val="accent1"/>
              </a:buClr>
              <a:buFont typeface="Wingdings" panose="05000000000000000000" pitchFamily="2" charset="2"/>
              <a:buChar char="§"/>
              <a:defRPr sz="1200">
                <a:solidFill>
                  <a:schemeClr val="tx1"/>
                </a:solidFill>
                <a:latin typeface="+mn-lt"/>
              </a:defRPr>
            </a:lvl5pPr>
            <a:lvl6pPr marL="1419225" indent="-207963" algn="l" rtl="0" fontAlgn="base">
              <a:spcBef>
                <a:spcPct val="20000"/>
              </a:spcBef>
              <a:spcAft>
                <a:spcPct val="0"/>
              </a:spcAft>
              <a:buClr>
                <a:schemeClr val="accent1"/>
              </a:buClr>
              <a:buFont typeface="Wingdings" pitchFamily="2" charset="2"/>
              <a:buChar char="§"/>
              <a:defRPr sz="1200">
                <a:solidFill>
                  <a:schemeClr val="tx1"/>
                </a:solidFill>
                <a:latin typeface="+mn-lt"/>
              </a:defRPr>
            </a:lvl6pPr>
            <a:lvl7pPr marL="1876425" indent="-207963" algn="l" rtl="0" fontAlgn="base">
              <a:spcBef>
                <a:spcPct val="20000"/>
              </a:spcBef>
              <a:spcAft>
                <a:spcPct val="0"/>
              </a:spcAft>
              <a:buClr>
                <a:schemeClr val="accent1"/>
              </a:buClr>
              <a:buFont typeface="Wingdings" pitchFamily="2" charset="2"/>
              <a:buChar char="§"/>
              <a:defRPr sz="1200">
                <a:solidFill>
                  <a:schemeClr val="tx1"/>
                </a:solidFill>
                <a:latin typeface="+mn-lt"/>
              </a:defRPr>
            </a:lvl7pPr>
            <a:lvl8pPr marL="2333625" indent="-207963" algn="l" rtl="0" fontAlgn="base">
              <a:spcBef>
                <a:spcPct val="20000"/>
              </a:spcBef>
              <a:spcAft>
                <a:spcPct val="0"/>
              </a:spcAft>
              <a:buClr>
                <a:schemeClr val="accent1"/>
              </a:buClr>
              <a:buFont typeface="Wingdings" pitchFamily="2" charset="2"/>
              <a:buChar char="§"/>
              <a:defRPr sz="1200">
                <a:solidFill>
                  <a:schemeClr val="tx1"/>
                </a:solidFill>
                <a:latin typeface="+mn-lt"/>
              </a:defRPr>
            </a:lvl8pPr>
            <a:lvl9pPr marL="2790825" indent="-207963" algn="l" rtl="0" fontAlgn="base">
              <a:spcBef>
                <a:spcPct val="20000"/>
              </a:spcBef>
              <a:spcAft>
                <a:spcPct val="0"/>
              </a:spcAft>
              <a:buClr>
                <a:schemeClr val="accent1"/>
              </a:buClr>
              <a:buFont typeface="Wingdings" pitchFamily="2" charset="2"/>
              <a:buChar char="§"/>
              <a:defRPr sz="1200">
                <a:solidFill>
                  <a:schemeClr val="tx1"/>
                </a:solidFill>
                <a:latin typeface="+mn-lt"/>
              </a:defRPr>
            </a:lvl9pPr>
          </a:lstStyle>
          <a:p>
            <a:r>
              <a:rPr lang="en-US" sz="1800" kern="0" dirty="0" err="1">
                <a:ea typeface="+mn-lt"/>
                <a:cs typeface="+mn-lt"/>
              </a:rPr>
              <a:t>Nakon</a:t>
            </a:r>
            <a:r>
              <a:rPr lang="en-US" sz="1800" kern="0" dirty="0">
                <a:ea typeface="+mn-lt"/>
                <a:cs typeface="+mn-lt"/>
              </a:rPr>
              <a:t> </a:t>
            </a:r>
            <a:r>
              <a:rPr lang="en-US" sz="1800" kern="0" dirty="0" err="1">
                <a:ea typeface="+mn-lt"/>
                <a:cs typeface="+mn-lt"/>
              </a:rPr>
              <a:t>što</a:t>
            </a:r>
            <a:r>
              <a:rPr lang="en-US" sz="1800" kern="0" dirty="0">
                <a:ea typeface="+mn-lt"/>
                <a:cs typeface="+mn-lt"/>
              </a:rPr>
              <a:t> je </a:t>
            </a:r>
            <a:r>
              <a:rPr lang="en-US" sz="1800" kern="0" dirty="0" err="1">
                <a:ea typeface="+mn-lt"/>
                <a:cs typeface="+mn-lt"/>
              </a:rPr>
              <a:t>zahtev</a:t>
            </a:r>
            <a:r>
              <a:rPr lang="en-US" sz="1800" kern="0" dirty="0">
                <a:ea typeface="+mn-lt"/>
                <a:cs typeface="+mn-lt"/>
              </a:rPr>
              <a:t> (</a:t>
            </a:r>
            <a:r>
              <a:rPr lang="en-US" sz="1800" i="1" kern="0" dirty="0">
                <a:ea typeface="+mn-lt"/>
                <a:cs typeface="+mn-lt"/>
              </a:rPr>
              <a:t>req</a:t>
            </a:r>
            <a:r>
              <a:rPr lang="en-US" sz="1800" kern="0" dirty="0">
                <a:ea typeface="+mn-lt"/>
                <a:cs typeface="+mn-lt"/>
              </a:rPr>
              <a:t>) </a:t>
            </a:r>
            <a:r>
              <a:rPr lang="en-US" sz="1800" kern="0" dirty="0" err="1">
                <a:ea typeface="+mn-lt"/>
                <a:cs typeface="+mn-lt"/>
              </a:rPr>
              <a:t>poslat</a:t>
            </a:r>
            <a:r>
              <a:rPr lang="en-US" sz="1800" kern="0" dirty="0">
                <a:ea typeface="+mn-lt"/>
                <a:cs typeface="+mn-lt"/>
              </a:rPr>
              <a:t>, </a:t>
            </a:r>
            <a:r>
              <a:rPr lang="en-US" sz="1800" kern="0" dirty="0" err="1">
                <a:ea typeface="+mn-lt"/>
                <a:cs typeface="+mn-lt"/>
              </a:rPr>
              <a:t>potvrda</a:t>
            </a:r>
            <a:r>
              <a:rPr lang="en-US" sz="1800" kern="0" dirty="0">
                <a:ea typeface="+mn-lt"/>
                <a:cs typeface="+mn-lt"/>
              </a:rPr>
              <a:t> (</a:t>
            </a:r>
            <a:r>
              <a:rPr lang="en-US" sz="1800" i="1" kern="0" dirty="0">
                <a:ea typeface="+mn-lt"/>
                <a:cs typeface="+mn-lt"/>
              </a:rPr>
              <a:t>ack</a:t>
            </a:r>
            <a:r>
              <a:rPr lang="en-US" sz="1800" kern="0" dirty="0">
                <a:ea typeface="+mn-lt"/>
                <a:cs typeface="+mn-lt"/>
              </a:rPr>
              <a:t>) </a:t>
            </a:r>
            <a:r>
              <a:rPr lang="en-US" sz="1800" kern="0" dirty="0" err="1">
                <a:ea typeface="+mn-lt"/>
                <a:cs typeface="+mn-lt"/>
              </a:rPr>
              <a:t>treba</a:t>
            </a:r>
            <a:r>
              <a:rPr lang="en-US" sz="1800" kern="0" dirty="0">
                <a:ea typeface="+mn-lt"/>
                <a:cs typeface="+mn-lt"/>
              </a:rPr>
              <a:t> da </a:t>
            </a:r>
            <a:r>
              <a:rPr lang="en-US" sz="1800" kern="0" dirty="0" err="1">
                <a:ea typeface="+mn-lt"/>
                <a:cs typeface="+mn-lt"/>
              </a:rPr>
              <a:t>stigne</a:t>
            </a:r>
            <a:r>
              <a:rPr lang="en-US" sz="1800" kern="0" dirty="0">
                <a:ea typeface="+mn-lt"/>
                <a:cs typeface="+mn-lt"/>
              </a:rPr>
              <a:t> pre </a:t>
            </a:r>
            <a:r>
              <a:rPr lang="en-US" sz="1800" kern="0" dirty="0" err="1">
                <a:ea typeface="+mn-lt"/>
                <a:cs typeface="+mn-lt"/>
              </a:rPr>
              <a:t>nego</a:t>
            </a:r>
            <a:r>
              <a:rPr lang="en-US" sz="1800" kern="0" dirty="0">
                <a:ea typeface="+mn-lt"/>
                <a:cs typeface="+mn-lt"/>
              </a:rPr>
              <a:t> </a:t>
            </a:r>
            <a:r>
              <a:rPr lang="en-US" sz="1800" kern="0" dirty="0" err="1">
                <a:ea typeface="+mn-lt"/>
                <a:cs typeface="+mn-lt"/>
              </a:rPr>
              <a:t>što</a:t>
            </a:r>
            <a:r>
              <a:rPr lang="en-US" sz="1800" kern="0" dirty="0">
                <a:ea typeface="+mn-lt"/>
                <a:cs typeface="+mn-lt"/>
              </a:rPr>
              <a:t> </a:t>
            </a:r>
            <a:r>
              <a:rPr lang="en-US" sz="1800" kern="0" dirty="0" err="1">
                <a:ea typeface="+mn-lt"/>
                <a:cs typeface="+mn-lt"/>
              </a:rPr>
              <a:t>podaci</a:t>
            </a:r>
            <a:r>
              <a:rPr lang="en-US" sz="1800" kern="0" dirty="0">
                <a:ea typeface="+mn-lt"/>
                <a:cs typeface="+mn-lt"/>
              </a:rPr>
              <a:t> (</a:t>
            </a:r>
            <a:r>
              <a:rPr lang="en-US" sz="1800" i="1" kern="0" dirty="0" err="1">
                <a:ea typeface="+mn-lt"/>
                <a:cs typeface="+mn-lt"/>
              </a:rPr>
              <a:t>data_ready</a:t>
            </a:r>
            <a:r>
              <a:rPr lang="en-US" sz="1800" kern="0" dirty="0">
                <a:ea typeface="+mn-lt"/>
                <a:cs typeface="+mn-lt"/>
              </a:rPr>
              <a:t>) </a:t>
            </a:r>
            <a:r>
              <a:rPr lang="en-US" sz="1800" kern="0" dirty="0" err="1">
                <a:ea typeface="+mn-lt"/>
                <a:cs typeface="+mn-lt"/>
              </a:rPr>
              <a:t>budu</a:t>
            </a:r>
            <a:r>
              <a:rPr lang="en-US" sz="1800" kern="0" dirty="0">
                <a:ea typeface="+mn-lt"/>
                <a:cs typeface="+mn-lt"/>
              </a:rPr>
              <a:t> </a:t>
            </a:r>
            <a:r>
              <a:rPr lang="en-US" sz="1800" kern="0" dirty="0" err="1">
                <a:ea typeface="+mn-lt"/>
                <a:cs typeface="+mn-lt"/>
              </a:rPr>
              <a:t>spremni</a:t>
            </a:r>
            <a:endParaRPr lang="en-US" sz="1800" kern="0" dirty="0" err="1">
              <a:cs typeface="Arial"/>
            </a:endParaRPr>
          </a:p>
          <a:p>
            <a:endParaRPr lang="en-US" sz="1800" kern="0" dirty="0">
              <a:ea typeface="+mn-lt"/>
              <a:cs typeface="+mn-lt"/>
            </a:endParaRPr>
          </a:p>
          <a:p>
            <a:endParaRPr lang="en-US" sz="1800" kern="0" dirty="0">
              <a:ea typeface="+mn-lt"/>
              <a:cs typeface="+mn-lt"/>
            </a:endParaRPr>
          </a:p>
          <a:p>
            <a:endParaRPr lang="en-US" sz="1800" kern="0" dirty="0">
              <a:ea typeface="+mn-lt"/>
              <a:cs typeface="+mn-lt"/>
            </a:endParaRPr>
          </a:p>
        </p:txBody>
      </p:sp>
      <p:pic>
        <p:nvPicPr>
          <p:cNvPr id="14" name="Picture 13" descr="A close-up of a sign&#10;&#10;Description automatically generated">
            <a:extLst>
              <a:ext uri="{FF2B5EF4-FFF2-40B4-BE49-F238E27FC236}">
                <a16:creationId xmlns:a16="http://schemas.microsoft.com/office/drawing/2014/main" id="{24863DB2-5F4F-813B-7042-D52AE77ECD4B}"/>
              </a:ext>
            </a:extLst>
          </p:cNvPr>
          <p:cNvPicPr>
            <a:picLocks noChangeAspect="1"/>
          </p:cNvPicPr>
          <p:nvPr/>
        </p:nvPicPr>
        <p:blipFill>
          <a:blip r:embed="rId6"/>
          <a:stretch>
            <a:fillRect/>
          </a:stretch>
        </p:blipFill>
        <p:spPr>
          <a:xfrm>
            <a:off x="2205797" y="5466728"/>
            <a:ext cx="5505450" cy="695325"/>
          </a:xfrm>
          <a:prstGeom prst="rect">
            <a:avLst/>
          </a:prstGeom>
        </p:spPr>
      </p:pic>
    </p:spTree>
    <p:extLst>
      <p:ext uri="{BB962C8B-B14F-4D97-AF65-F5344CB8AC3E}">
        <p14:creationId xmlns:p14="http://schemas.microsoft.com/office/powerpoint/2010/main" val="2681267102"/>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23</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r>
              <a:rPr lang="en-US" dirty="0" err="1"/>
              <a:t>Uzastopno</a:t>
            </a:r>
            <a:r>
              <a:rPr lang="en-US" dirty="0"/>
              <a:t> </a:t>
            </a:r>
            <a:r>
              <a:rPr lang="en-US" dirty="0" err="1"/>
              <a:t>ponavljanje</a:t>
            </a:r>
            <a:endParaRPr lang="en-US" dirty="0" err="1">
              <a:cs typeface="Arial"/>
            </a:endParaRPr>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a:xfrm>
            <a:off x="319088" y="918817"/>
            <a:ext cx="8404845" cy="3770658"/>
          </a:xfrm>
        </p:spPr>
        <p:txBody>
          <a:bodyPr/>
          <a:lstStyle/>
          <a:p>
            <a:r>
              <a:rPr lang="en-US" sz="1800" dirty="0" err="1">
                <a:ea typeface="+mn-lt"/>
                <a:cs typeface="+mn-lt"/>
              </a:rPr>
              <a:t>Napiši</a:t>
            </a:r>
            <a:r>
              <a:rPr lang="en-US" sz="1800" dirty="0">
                <a:ea typeface="+mn-lt"/>
                <a:cs typeface="+mn-lt"/>
              </a:rPr>
              <a:t> </a:t>
            </a:r>
            <a:r>
              <a:rPr lang="en-US" sz="1800" dirty="0" err="1">
                <a:ea typeface="+mn-lt"/>
                <a:cs typeface="+mn-lt"/>
              </a:rPr>
              <a:t>sekvencu</a:t>
            </a:r>
            <a:r>
              <a:rPr lang="en-US" sz="1800" dirty="0">
                <a:ea typeface="+mn-lt"/>
                <a:cs typeface="+mn-lt"/>
              </a:rPr>
              <a:t> </a:t>
            </a:r>
            <a:r>
              <a:rPr lang="en-US" sz="1800" dirty="0" err="1">
                <a:ea typeface="+mn-lt"/>
                <a:cs typeface="+mn-lt"/>
              </a:rPr>
              <a:t>koja</a:t>
            </a:r>
            <a:r>
              <a:rPr lang="en-US" sz="1800" dirty="0">
                <a:ea typeface="+mn-lt"/>
                <a:cs typeface="+mn-lt"/>
              </a:rPr>
              <a:t> </a:t>
            </a:r>
            <a:r>
              <a:rPr lang="en-US" sz="1800" dirty="0" err="1">
                <a:ea typeface="+mn-lt"/>
                <a:cs typeface="+mn-lt"/>
              </a:rPr>
              <a:t>izražava</a:t>
            </a:r>
            <a:r>
              <a:rPr lang="en-US" sz="1800" dirty="0">
                <a:ea typeface="+mn-lt"/>
                <a:cs typeface="+mn-lt"/>
              </a:rPr>
              <a:t> da </a:t>
            </a:r>
            <a:r>
              <a:rPr lang="en-US" sz="1800" dirty="0" err="1">
                <a:ea typeface="+mn-lt"/>
                <a:cs typeface="+mn-lt"/>
              </a:rPr>
              <a:t>faza</a:t>
            </a:r>
            <a:r>
              <a:rPr lang="en-US" sz="1800" dirty="0">
                <a:ea typeface="+mn-lt"/>
                <a:cs typeface="+mn-lt"/>
              </a:rPr>
              <a:t> </a:t>
            </a:r>
            <a:r>
              <a:rPr lang="en-US" sz="1800" dirty="0" err="1">
                <a:ea typeface="+mn-lt"/>
                <a:cs typeface="+mn-lt"/>
              </a:rPr>
              <a:t>prenosa</a:t>
            </a:r>
            <a:r>
              <a:rPr lang="en-US" sz="1800" dirty="0">
                <a:ea typeface="+mn-lt"/>
                <a:cs typeface="+mn-lt"/>
              </a:rPr>
              <a:t> </a:t>
            </a:r>
            <a:r>
              <a:rPr lang="en-US" sz="1800" dirty="0" err="1">
                <a:ea typeface="+mn-lt"/>
                <a:cs typeface="+mn-lt"/>
              </a:rPr>
              <a:t>koja</a:t>
            </a:r>
            <a:r>
              <a:rPr lang="en-US" sz="1800" dirty="0">
                <a:ea typeface="+mn-lt"/>
                <a:cs typeface="+mn-lt"/>
              </a:rPr>
              <a:t> </a:t>
            </a:r>
            <a:r>
              <a:rPr lang="en-US" sz="1800" dirty="0" err="1">
                <a:ea typeface="+mn-lt"/>
                <a:cs typeface="+mn-lt"/>
              </a:rPr>
              <a:t>traje</a:t>
            </a:r>
            <a:r>
              <a:rPr lang="en-US" sz="1800" dirty="0">
                <a:ea typeface="+mn-lt"/>
                <a:cs typeface="+mn-lt"/>
              </a:rPr>
              <a:t> tri </a:t>
            </a:r>
            <a:r>
              <a:rPr lang="en-US" sz="1800" dirty="0" err="1">
                <a:ea typeface="+mn-lt"/>
                <a:cs typeface="+mn-lt"/>
              </a:rPr>
              <a:t>uzastopna</a:t>
            </a:r>
            <a:r>
              <a:rPr lang="en-US" sz="1800" dirty="0">
                <a:ea typeface="+mn-lt"/>
                <a:cs typeface="+mn-lt"/>
              </a:rPr>
              <a:t> </a:t>
            </a:r>
            <a:r>
              <a:rPr lang="en-US" sz="1800" dirty="0" err="1">
                <a:ea typeface="+mn-lt"/>
                <a:cs typeface="+mn-lt"/>
              </a:rPr>
              <a:t>ciklusa</a:t>
            </a:r>
            <a:r>
              <a:rPr lang="en-US" sz="1800" dirty="0">
                <a:ea typeface="+mn-lt"/>
                <a:cs typeface="+mn-lt"/>
              </a:rPr>
              <a:t> </a:t>
            </a:r>
            <a:r>
              <a:rPr lang="en-US" sz="1800" dirty="0" err="1">
                <a:ea typeface="+mn-lt"/>
                <a:cs typeface="+mn-lt"/>
              </a:rPr>
              <a:t>bude</a:t>
            </a:r>
            <a:r>
              <a:rPr lang="en-US" sz="1800" dirty="0">
                <a:ea typeface="+mn-lt"/>
                <a:cs typeface="+mn-lt"/>
              </a:rPr>
              <a:t> </a:t>
            </a:r>
            <a:r>
              <a:rPr lang="en-US" sz="1800" dirty="0" err="1">
                <a:ea typeface="+mn-lt"/>
                <a:cs typeface="+mn-lt"/>
              </a:rPr>
              <a:t>praćena</a:t>
            </a:r>
            <a:r>
              <a:rPr lang="en-US" sz="1800" dirty="0">
                <a:ea typeface="+mn-lt"/>
                <a:cs typeface="+mn-lt"/>
              </a:rPr>
              <a:t> </a:t>
            </a:r>
            <a:r>
              <a:rPr lang="en-US" sz="1800" dirty="0" err="1">
                <a:ea typeface="+mn-lt"/>
                <a:cs typeface="+mn-lt"/>
              </a:rPr>
              <a:t>fazom</a:t>
            </a:r>
            <a:r>
              <a:rPr lang="en-US" sz="1800" dirty="0">
                <a:ea typeface="+mn-lt"/>
                <a:cs typeface="+mn-lt"/>
              </a:rPr>
              <a:t> </a:t>
            </a:r>
            <a:r>
              <a:rPr lang="en-US" sz="1800" dirty="0" err="1">
                <a:ea typeface="+mn-lt"/>
                <a:cs typeface="+mn-lt"/>
              </a:rPr>
              <a:t>prijema</a:t>
            </a:r>
            <a:r>
              <a:rPr lang="en-US" sz="1800" dirty="0">
                <a:ea typeface="+mn-lt"/>
                <a:cs typeface="+mn-lt"/>
              </a:rPr>
              <a:t> </a:t>
            </a:r>
            <a:r>
              <a:rPr lang="en-US" sz="1800" dirty="0" err="1">
                <a:ea typeface="+mn-lt"/>
                <a:cs typeface="+mn-lt"/>
              </a:rPr>
              <a:t>koja</a:t>
            </a:r>
            <a:r>
              <a:rPr lang="en-US" sz="1800" dirty="0">
                <a:ea typeface="+mn-lt"/>
                <a:cs typeface="+mn-lt"/>
              </a:rPr>
              <a:t> </a:t>
            </a:r>
            <a:r>
              <a:rPr lang="en-US" sz="1800" dirty="0" err="1">
                <a:ea typeface="+mn-lt"/>
                <a:cs typeface="+mn-lt"/>
              </a:rPr>
              <a:t>traje</a:t>
            </a:r>
            <a:r>
              <a:rPr lang="en-US" sz="1800" dirty="0">
                <a:ea typeface="+mn-lt"/>
                <a:cs typeface="+mn-lt"/>
              </a:rPr>
              <a:t> </a:t>
            </a:r>
            <a:r>
              <a:rPr lang="en-US" sz="1800" dirty="0" err="1">
                <a:ea typeface="+mn-lt"/>
                <a:cs typeface="+mn-lt"/>
              </a:rPr>
              <a:t>dva</a:t>
            </a:r>
            <a:r>
              <a:rPr lang="en-US" sz="1800" dirty="0">
                <a:ea typeface="+mn-lt"/>
                <a:cs typeface="+mn-lt"/>
              </a:rPr>
              <a:t> </a:t>
            </a:r>
            <a:r>
              <a:rPr lang="en-US" sz="1800" dirty="0" err="1">
                <a:ea typeface="+mn-lt"/>
                <a:cs typeface="+mn-lt"/>
              </a:rPr>
              <a:t>uzastopna</a:t>
            </a:r>
            <a:r>
              <a:rPr lang="en-US" sz="1800" dirty="0">
                <a:ea typeface="+mn-lt"/>
                <a:cs typeface="+mn-lt"/>
              </a:rPr>
              <a:t> </a:t>
            </a:r>
            <a:r>
              <a:rPr lang="en-US" sz="1800" dirty="0" err="1">
                <a:ea typeface="+mn-lt"/>
                <a:cs typeface="+mn-lt"/>
              </a:rPr>
              <a:t>ciklusa</a:t>
            </a:r>
            <a:r>
              <a:rPr lang="en-US" sz="1800" dirty="0">
                <a:ea typeface="+mn-lt"/>
                <a:cs typeface="+mn-lt"/>
              </a:rPr>
              <a:t>. </a:t>
            </a:r>
            <a:r>
              <a:rPr lang="en-US" sz="1800" dirty="0" err="1">
                <a:ea typeface="+mn-lt"/>
                <a:cs typeface="+mn-lt"/>
              </a:rPr>
              <a:t>Faza</a:t>
            </a:r>
            <a:r>
              <a:rPr lang="en-US" sz="1800" dirty="0">
                <a:ea typeface="+mn-lt"/>
                <a:cs typeface="+mn-lt"/>
              </a:rPr>
              <a:t> </a:t>
            </a:r>
            <a:r>
              <a:rPr lang="en-US" sz="1800" dirty="0" err="1">
                <a:ea typeface="+mn-lt"/>
                <a:cs typeface="+mn-lt"/>
              </a:rPr>
              <a:t>prenosa</a:t>
            </a:r>
            <a:r>
              <a:rPr lang="en-US" sz="1800" dirty="0">
                <a:ea typeface="+mn-lt"/>
                <a:cs typeface="+mn-lt"/>
              </a:rPr>
              <a:t> je </a:t>
            </a:r>
            <a:r>
              <a:rPr lang="en-US" sz="1800" dirty="0" err="1">
                <a:ea typeface="+mn-lt"/>
                <a:cs typeface="+mn-lt"/>
              </a:rPr>
              <a:t>predstavljena</a:t>
            </a:r>
            <a:r>
              <a:rPr lang="en-US" sz="1800" dirty="0">
                <a:ea typeface="+mn-lt"/>
                <a:cs typeface="+mn-lt"/>
              </a:rPr>
              <a:t> </a:t>
            </a:r>
            <a:r>
              <a:rPr lang="en-US" sz="1800" dirty="0" err="1">
                <a:ea typeface="+mn-lt"/>
                <a:cs typeface="+mn-lt"/>
              </a:rPr>
              <a:t>signalom</a:t>
            </a:r>
            <a:r>
              <a:rPr lang="en-US" sz="1800" dirty="0">
                <a:ea typeface="+mn-lt"/>
                <a:cs typeface="+mn-lt"/>
              </a:rPr>
              <a:t> </a:t>
            </a:r>
            <a:r>
              <a:rPr lang="en-US" sz="1800" i="1" dirty="0" err="1">
                <a:ea typeface="+mn-lt"/>
                <a:cs typeface="+mn-lt"/>
              </a:rPr>
              <a:t>trn</a:t>
            </a:r>
            <a:r>
              <a:rPr lang="en-US" sz="1800" dirty="0">
                <a:ea typeface="+mn-lt"/>
                <a:cs typeface="+mn-lt"/>
              </a:rPr>
              <a:t>, a </a:t>
            </a:r>
            <a:r>
              <a:rPr lang="en-US" sz="1800" dirty="0" err="1">
                <a:ea typeface="+mn-lt"/>
                <a:cs typeface="+mn-lt"/>
              </a:rPr>
              <a:t>faza</a:t>
            </a:r>
            <a:r>
              <a:rPr lang="en-US" sz="1800" dirty="0">
                <a:ea typeface="+mn-lt"/>
                <a:cs typeface="+mn-lt"/>
              </a:rPr>
              <a:t> </a:t>
            </a:r>
            <a:r>
              <a:rPr lang="en-US" sz="1800" dirty="0" err="1">
                <a:ea typeface="+mn-lt"/>
                <a:cs typeface="+mn-lt"/>
              </a:rPr>
              <a:t>prijema</a:t>
            </a:r>
            <a:r>
              <a:rPr lang="en-US" sz="1800" dirty="0">
                <a:ea typeface="+mn-lt"/>
                <a:cs typeface="+mn-lt"/>
              </a:rPr>
              <a:t> </a:t>
            </a:r>
            <a:r>
              <a:rPr lang="en-US" sz="1800" dirty="0" err="1">
                <a:ea typeface="+mn-lt"/>
                <a:cs typeface="+mn-lt"/>
              </a:rPr>
              <a:t>signalom</a:t>
            </a:r>
            <a:r>
              <a:rPr lang="en-US" sz="1800" dirty="0">
                <a:ea typeface="+mn-lt"/>
                <a:cs typeface="+mn-lt"/>
              </a:rPr>
              <a:t> </a:t>
            </a:r>
            <a:r>
              <a:rPr lang="en-US" sz="1800" i="1" dirty="0" err="1">
                <a:ea typeface="+mn-lt"/>
                <a:cs typeface="+mn-lt"/>
              </a:rPr>
              <a:t>rcv</a:t>
            </a:r>
            <a:r>
              <a:rPr lang="en-US" sz="1800" dirty="0">
                <a:ea typeface="+mn-lt"/>
                <a:cs typeface="+mn-lt"/>
              </a:rPr>
              <a:t>:</a:t>
            </a:r>
          </a:p>
          <a:p>
            <a:endParaRPr lang="en-US" sz="1800" dirty="0">
              <a:ea typeface="+mn-lt"/>
              <a:cs typeface="+mn-lt"/>
            </a:endParaRPr>
          </a:p>
          <a:p>
            <a:endParaRPr lang="en-US" sz="1800" dirty="0">
              <a:ea typeface="+mn-lt"/>
              <a:cs typeface="+mn-lt"/>
            </a:endParaRPr>
          </a:p>
          <a:p>
            <a:pPr>
              <a:spcBef>
                <a:spcPts val="20"/>
              </a:spcBef>
            </a:pPr>
            <a:r>
              <a:rPr lang="en-US" sz="1800" dirty="0">
                <a:solidFill>
                  <a:srgbClr val="000000"/>
                </a:solidFill>
                <a:ea typeface="+mn-lt"/>
                <a:cs typeface="+mn-lt"/>
              </a:rPr>
              <a:t>U SVA </a:t>
            </a:r>
            <a:r>
              <a:rPr lang="en-US" sz="1800" dirty="0" err="1">
                <a:solidFill>
                  <a:srgbClr val="000000"/>
                </a:solidFill>
                <a:ea typeface="+mn-lt"/>
                <a:cs typeface="+mn-lt"/>
              </a:rPr>
              <a:t>postoji</a:t>
            </a:r>
            <a:r>
              <a:rPr lang="en-US" sz="1800" dirty="0">
                <a:solidFill>
                  <a:srgbClr val="000000"/>
                </a:solidFill>
                <a:ea typeface="+mn-lt"/>
                <a:cs typeface="+mn-lt"/>
              </a:rPr>
              <a:t> </a:t>
            </a:r>
            <a:r>
              <a:rPr lang="en-US" sz="1800" dirty="0" err="1">
                <a:solidFill>
                  <a:srgbClr val="000000"/>
                </a:solidFill>
                <a:ea typeface="+mn-lt"/>
                <a:cs typeface="+mn-lt"/>
              </a:rPr>
              <a:t>poseban</a:t>
            </a:r>
            <a:r>
              <a:rPr lang="en-US" sz="1800" dirty="0">
                <a:solidFill>
                  <a:srgbClr val="000000"/>
                </a:solidFill>
                <a:ea typeface="+mn-lt"/>
                <a:cs typeface="+mn-lt"/>
              </a:rPr>
              <a:t> operator koji </a:t>
            </a:r>
            <a:r>
              <a:rPr lang="en-US" sz="1800" dirty="0" err="1">
                <a:solidFill>
                  <a:srgbClr val="000000"/>
                </a:solidFill>
                <a:ea typeface="+mn-lt"/>
                <a:cs typeface="+mn-lt"/>
              </a:rPr>
              <a:t>označava</a:t>
            </a:r>
            <a:r>
              <a:rPr lang="en-US" sz="1800" dirty="0">
                <a:solidFill>
                  <a:srgbClr val="000000"/>
                </a:solidFill>
                <a:ea typeface="+mn-lt"/>
                <a:cs typeface="+mn-lt"/>
              </a:rPr>
              <a:t> </a:t>
            </a:r>
            <a:r>
              <a:rPr lang="en-US" sz="1800" dirty="0" err="1">
                <a:solidFill>
                  <a:srgbClr val="000000"/>
                </a:solidFill>
                <a:ea typeface="+mn-lt"/>
                <a:cs typeface="+mn-lt"/>
              </a:rPr>
              <a:t>uzastopno</a:t>
            </a:r>
            <a:r>
              <a:rPr lang="en-US" sz="1800" dirty="0">
                <a:solidFill>
                  <a:srgbClr val="000000"/>
                </a:solidFill>
                <a:ea typeface="+mn-lt"/>
                <a:cs typeface="+mn-lt"/>
              </a:rPr>
              <a:t> </a:t>
            </a:r>
            <a:r>
              <a:rPr lang="en-US" sz="1800" dirty="0" err="1">
                <a:solidFill>
                  <a:srgbClr val="000000"/>
                </a:solidFill>
                <a:ea typeface="+mn-lt"/>
                <a:cs typeface="+mn-lt"/>
              </a:rPr>
              <a:t>ponavljanje</a:t>
            </a:r>
            <a:r>
              <a:rPr lang="en-US" sz="1800" dirty="0">
                <a:solidFill>
                  <a:srgbClr val="000000"/>
                </a:solidFill>
                <a:ea typeface="+mn-lt"/>
                <a:cs typeface="+mn-lt"/>
              </a:rPr>
              <a:t> </a:t>
            </a:r>
            <a:r>
              <a:rPr lang="en-US" sz="1800" dirty="0" err="1">
                <a:solidFill>
                  <a:srgbClr val="000000"/>
                </a:solidFill>
                <a:ea typeface="+mn-lt"/>
                <a:cs typeface="+mn-lt"/>
              </a:rPr>
              <a:t>sekvence</a:t>
            </a:r>
            <a:r>
              <a:rPr lang="en-US" sz="1800" dirty="0">
                <a:solidFill>
                  <a:srgbClr val="000000"/>
                </a:solidFill>
                <a:ea typeface="+mn-lt"/>
                <a:cs typeface="+mn-lt"/>
              </a:rPr>
              <a:t> </a:t>
            </a:r>
            <a:r>
              <a:rPr lang="en-US" sz="1800" i="1" dirty="0">
                <a:solidFill>
                  <a:srgbClr val="000000"/>
                </a:solidFill>
                <a:ea typeface="+mn-lt"/>
                <a:cs typeface="+mn-lt"/>
              </a:rPr>
              <a:t>s</a:t>
            </a:r>
            <a:r>
              <a:rPr lang="en-US" sz="1800" dirty="0">
                <a:solidFill>
                  <a:srgbClr val="000000"/>
                </a:solidFill>
                <a:ea typeface="+mn-lt"/>
                <a:cs typeface="+mn-lt"/>
              </a:rPr>
              <a:t> </a:t>
            </a:r>
            <a:r>
              <a:rPr lang="en-US" sz="1800" dirty="0" err="1">
                <a:solidFill>
                  <a:srgbClr val="000000"/>
                </a:solidFill>
                <a:ea typeface="+mn-lt"/>
                <a:cs typeface="+mn-lt"/>
              </a:rPr>
              <a:t>tačno</a:t>
            </a:r>
            <a:r>
              <a:rPr lang="en-US" sz="1800" dirty="0">
                <a:solidFill>
                  <a:srgbClr val="000000"/>
                </a:solidFill>
                <a:ea typeface="+mn-lt"/>
                <a:cs typeface="+mn-lt"/>
              </a:rPr>
              <a:t> </a:t>
            </a:r>
            <a:r>
              <a:rPr lang="en-US" sz="1800" i="1" dirty="0">
                <a:solidFill>
                  <a:srgbClr val="000000"/>
                </a:solidFill>
                <a:ea typeface="+mn-lt"/>
                <a:cs typeface="+mn-lt"/>
              </a:rPr>
              <a:t>n</a:t>
            </a:r>
            <a:r>
              <a:rPr lang="en-US" sz="1800" dirty="0">
                <a:solidFill>
                  <a:srgbClr val="000000"/>
                </a:solidFill>
                <a:ea typeface="+mn-lt"/>
                <a:cs typeface="+mn-lt"/>
              </a:rPr>
              <a:t> puta, </a:t>
            </a:r>
            <a:r>
              <a:rPr lang="en-US" sz="1800" dirty="0" err="1">
                <a:solidFill>
                  <a:srgbClr val="000000"/>
                </a:solidFill>
                <a:ea typeface="+mn-lt"/>
                <a:cs typeface="+mn-lt"/>
              </a:rPr>
              <a:t>gde</a:t>
            </a:r>
            <a:r>
              <a:rPr lang="en-US" sz="1800" dirty="0">
                <a:solidFill>
                  <a:srgbClr val="000000"/>
                </a:solidFill>
                <a:ea typeface="+mn-lt"/>
                <a:cs typeface="+mn-lt"/>
              </a:rPr>
              <a:t> je </a:t>
            </a:r>
            <a:r>
              <a:rPr lang="en-US" sz="1800" i="1" dirty="0">
                <a:solidFill>
                  <a:srgbClr val="000000"/>
                </a:solidFill>
                <a:ea typeface="+mn-lt"/>
                <a:cs typeface="+mn-lt"/>
              </a:rPr>
              <a:t>n</a:t>
            </a:r>
            <a:r>
              <a:rPr lang="en-US" sz="1800" dirty="0">
                <a:solidFill>
                  <a:srgbClr val="000000"/>
                </a:solidFill>
                <a:ea typeface="+mn-lt"/>
                <a:cs typeface="+mn-lt"/>
              </a:rPr>
              <a:t> </a:t>
            </a:r>
            <a:r>
              <a:rPr lang="en-US" sz="1800" dirty="0" err="1">
                <a:solidFill>
                  <a:srgbClr val="000000"/>
                </a:solidFill>
                <a:ea typeface="+mn-lt"/>
                <a:cs typeface="+mn-lt"/>
              </a:rPr>
              <a:t>nenegativna</a:t>
            </a:r>
            <a:r>
              <a:rPr lang="en-US" sz="1800" dirty="0">
                <a:solidFill>
                  <a:srgbClr val="000000"/>
                </a:solidFill>
                <a:ea typeface="+mn-lt"/>
                <a:cs typeface="+mn-lt"/>
              </a:rPr>
              <a:t> </a:t>
            </a:r>
            <a:r>
              <a:rPr lang="en-US" sz="1800" dirty="0" err="1">
                <a:solidFill>
                  <a:srgbClr val="000000"/>
                </a:solidFill>
                <a:ea typeface="+mn-lt"/>
                <a:cs typeface="+mn-lt"/>
              </a:rPr>
              <a:t>konstanta</a:t>
            </a:r>
            <a:r>
              <a:rPr lang="en-US" sz="1800" dirty="0">
                <a:solidFill>
                  <a:srgbClr val="000000"/>
                </a:solidFill>
                <a:ea typeface="+mn-lt"/>
                <a:cs typeface="+mn-lt"/>
              </a:rPr>
              <a:t>: </a:t>
            </a:r>
            <a:r>
              <a:rPr lang="en-US" sz="1800" b="1" dirty="0">
                <a:solidFill>
                  <a:srgbClr val="000000"/>
                </a:solidFill>
                <a:ea typeface="+mn-lt"/>
                <a:cs typeface="+mn-lt"/>
              </a:rPr>
              <a:t>s[*n]</a:t>
            </a:r>
            <a:r>
              <a:rPr lang="en-US" sz="1800" dirty="0">
                <a:solidFill>
                  <a:srgbClr val="000000"/>
                </a:solidFill>
                <a:ea typeface="+mn-lt"/>
                <a:cs typeface="+mn-lt"/>
              </a:rPr>
              <a:t>.</a:t>
            </a:r>
            <a:endParaRPr lang="en-US" dirty="0">
              <a:solidFill>
                <a:srgbClr val="000000"/>
              </a:solidFill>
              <a:ea typeface="+mn-lt"/>
              <a:cs typeface="+mn-lt"/>
            </a:endParaRPr>
          </a:p>
          <a:p>
            <a:pPr>
              <a:spcBef>
                <a:spcPts val="20"/>
              </a:spcBef>
            </a:pPr>
            <a:r>
              <a:rPr lang="en-US" sz="1800" dirty="0" err="1">
                <a:solidFill>
                  <a:srgbClr val="000000"/>
                </a:solidFill>
                <a:ea typeface="+mn-lt"/>
                <a:cs typeface="+mn-lt"/>
              </a:rPr>
              <a:t>Prethodni</a:t>
            </a:r>
            <a:r>
              <a:rPr lang="en-US" sz="1800" dirty="0">
                <a:cs typeface="Arial"/>
              </a:rPr>
              <a:t> primer se </a:t>
            </a:r>
            <a:r>
              <a:rPr lang="en-US" sz="1800" dirty="0" err="1">
                <a:cs typeface="Arial"/>
              </a:rPr>
              <a:t>tada</a:t>
            </a:r>
            <a:r>
              <a:rPr lang="en-US" sz="1800" dirty="0">
                <a:cs typeface="Arial"/>
              </a:rPr>
              <a:t> </a:t>
            </a:r>
            <a:r>
              <a:rPr lang="en-US" sz="1800" dirty="0" err="1">
                <a:cs typeface="Arial"/>
              </a:rPr>
              <a:t>može</a:t>
            </a:r>
            <a:r>
              <a:rPr lang="en-US" sz="1800" dirty="0">
                <a:cs typeface="Arial"/>
              </a:rPr>
              <a:t> </a:t>
            </a:r>
            <a:r>
              <a:rPr lang="en-US" sz="1800" dirty="0" err="1">
                <a:cs typeface="Arial"/>
              </a:rPr>
              <a:t>preformulisati</a:t>
            </a:r>
            <a:r>
              <a:rPr lang="en-US" sz="1800" dirty="0">
                <a:cs typeface="Arial"/>
              </a:rPr>
              <a:t> </a:t>
            </a:r>
            <a:r>
              <a:rPr lang="en-US" sz="1800" dirty="0" err="1">
                <a:cs typeface="Arial"/>
              </a:rPr>
              <a:t>kao</a:t>
            </a:r>
            <a:r>
              <a:rPr lang="en-US" sz="1800" dirty="0">
                <a:cs typeface="Arial"/>
              </a:rPr>
              <a:t>:</a:t>
            </a:r>
            <a:endParaRPr lang="en-US" dirty="0"/>
          </a:p>
          <a:p>
            <a:endParaRPr lang="en-US" sz="1800" dirty="0">
              <a:cs typeface="Arial"/>
            </a:endParaRPr>
          </a:p>
          <a:p>
            <a:endParaRPr lang="en-US" sz="1800" dirty="0">
              <a:ea typeface="+mn-lt"/>
              <a:cs typeface="+mn-lt"/>
            </a:endParaRPr>
          </a:p>
          <a:p>
            <a:endParaRPr lang="en-US" sz="1800" dirty="0">
              <a:ea typeface="+mn-lt"/>
              <a:cs typeface="+mn-lt"/>
            </a:endParaRPr>
          </a:p>
          <a:p>
            <a:r>
              <a:rPr lang="en-US" sz="1800" dirty="0">
                <a:ea typeface="+mn-lt"/>
                <a:cs typeface="+mn-lt"/>
              </a:rPr>
              <a:t>Primer od </a:t>
            </a:r>
            <a:r>
              <a:rPr lang="en-US" sz="1800" dirty="0" err="1">
                <a:ea typeface="+mn-lt"/>
                <a:cs typeface="+mn-lt"/>
              </a:rPr>
              <a:t>ranije</a:t>
            </a:r>
            <a:r>
              <a:rPr lang="en-US" sz="1800" dirty="0">
                <a:ea typeface="+mn-lt"/>
                <a:cs typeface="+mn-lt"/>
              </a:rPr>
              <a:t> „Reset </a:t>
            </a:r>
            <a:r>
              <a:rPr lang="en-US" sz="1800" i="1" dirty="0" err="1">
                <a:ea typeface="+mn-lt"/>
                <a:cs typeface="+mn-lt"/>
              </a:rPr>
              <a:t>rst</a:t>
            </a:r>
            <a:r>
              <a:rPr lang="en-US" sz="1800" i="1" dirty="0">
                <a:ea typeface="+mn-lt"/>
                <a:cs typeface="+mn-lt"/>
              </a:rPr>
              <a:t> </a:t>
            </a:r>
            <a:r>
              <a:rPr lang="en-US" sz="1800" dirty="0">
                <a:ea typeface="+mn-lt"/>
                <a:cs typeface="+mn-lt"/>
              </a:rPr>
              <a:t>mora </a:t>
            </a:r>
            <a:r>
              <a:rPr lang="en-US" sz="1800" dirty="0" err="1">
                <a:ea typeface="+mn-lt"/>
                <a:cs typeface="+mn-lt"/>
              </a:rPr>
              <a:t>biti</a:t>
            </a:r>
            <a:r>
              <a:rPr lang="en-US" sz="1800" dirty="0">
                <a:ea typeface="+mn-lt"/>
                <a:cs typeface="+mn-lt"/>
              </a:rPr>
              <a:t> </a:t>
            </a:r>
            <a:r>
              <a:rPr lang="en-US" sz="1800" dirty="0" err="1">
                <a:ea typeface="+mn-lt"/>
                <a:cs typeface="+mn-lt"/>
              </a:rPr>
              <a:t>aktiviran</a:t>
            </a:r>
            <a:r>
              <a:rPr lang="en-US" sz="1800" dirty="0">
                <a:ea typeface="+mn-lt"/>
                <a:cs typeface="+mn-lt"/>
              </a:rPr>
              <a:t> </a:t>
            </a:r>
            <a:r>
              <a:rPr lang="en-US" sz="1800" dirty="0" err="1">
                <a:ea typeface="+mn-lt"/>
                <a:cs typeface="+mn-lt"/>
              </a:rPr>
              <a:t>tokom</a:t>
            </a:r>
            <a:r>
              <a:rPr lang="en-US" sz="1800" dirty="0">
                <a:ea typeface="+mn-lt"/>
                <a:cs typeface="+mn-lt"/>
              </a:rPr>
              <a:t> </a:t>
            </a:r>
            <a:r>
              <a:rPr lang="en-US" sz="1800" dirty="0" err="1">
                <a:ea typeface="+mn-lt"/>
                <a:cs typeface="+mn-lt"/>
              </a:rPr>
              <a:t>prva</a:t>
            </a:r>
            <a:r>
              <a:rPr lang="en-US" sz="1800" dirty="0">
                <a:ea typeface="+mn-lt"/>
                <a:cs typeface="+mn-lt"/>
              </a:rPr>
              <a:t> </a:t>
            </a:r>
            <a:r>
              <a:rPr lang="en-US" sz="1800" dirty="0" err="1">
                <a:ea typeface="+mn-lt"/>
                <a:cs typeface="+mn-lt"/>
              </a:rPr>
              <a:t>dva</a:t>
            </a:r>
            <a:r>
              <a:rPr lang="en-US" sz="1800" dirty="0">
                <a:ea typeface="+mn-lt"/>
                <a:cs typeface="+mn-lt"/>
              </a:rPr>
              <a:t> </a:t>
            </a:r>
            <a:r>
              <a:rPr lang="en-US" sz="1800" dirty="0" err="1">
                <a:ea typeface="+mn-lt"/>
                <a:cs typeface="+mn-lt"/>
              </a:rPr>
              <a:t>ciklusa</a:t>
            </a:r>
            <a:r>
              <a:rPr lang="en-US" sz="1800" dirty="0">
                <a:ea typeface="+mn-lt"/>
                <a:cs typeface="+mn-lt"/>
              </a:rPr>
              <a:t>“ </a:t>
            </a:r>
            <a:r>
              <a:rPr lang="en-US" sz="1800" dirty="0" err="1">
                <a:ea typeface="+mn-lt"/>
                <a:cs typeface="+mn-lt"/>
              </a:rPr>
              <a:t>može</a:t>
            </a:r>
            <a:r>
              <a:rPr lang="en-US" sz="1800" dirty="0">
                <a:ea typeface="+mn-lt"/>
                <a:cs typeface="+mn-lt"/>
              </a:rPr>
              <a:t> se </a:t>
            </a:r>
            <a:r>
              <a:rPr lang="en-US" sz="1800" dirty="0" err="1">
                <a:ea typeface="+mn-lt"/>
                <a:cs typeface="+mn-lt"/>
              </a:rPr>
              <a:t>elegantnije</a:t>
            </a:r>
            <a:r>
              <a:rPr lang="en-US" sz="1800" dirty="0">
                <a:ea typeface="+mn-lt"/>
                <a:cs typeface="+mn-lt"/>
              </a:rPr>
              <a:t> </a:t>
            </a:r>
            <a:r>
              <a:rPr lang="en-US" sz="1800" dirty="0" err="1">
                <a:ea typeface="+mn-lt"/>
                <a:cs typeface="+mn-lt"/>
              </a:rPr>
              <a:t>izraziti</a:t>
            </a:r>
            <a:r>
              <a:rPr lang="en-US" sz="1800" dirty="0">
                <a:ea typeface="+mn-lt"/>
                <a:cs typeface="+mn-lt"/>
              </a:rPr>
              <a:t> </a:t>
            </a:r>
            <a:r>
              <a:rPr lang="en-US" sz="1800" dirty="0" err="1">
                <a:ea typeface="+mn-lt"/>
                <a:cs typeface="+mn-lt"/>
              </a:rPr>
              <a:t>korišćenjem</a:t>
            </a:r>
            <a:r>
              <a:rPr lang="en-US" sz="1800" dirty="0">
                <a:ea typeface="+mn-lt"/>
                <a:cs typeface="+mn-lt"/>
              </a:rPr>
              <a:t> </a:t>
            </a:r>
            <a:r>
              <a:rPr lang="en-US" sz="1800" dirty="0" err="1">
                <a:ea typeface="+mn-lt"/>
                <a:cs typeface="+mn-lt"/>
              </a:rPr>
              <a:t>sekvenci</a:t>
            </a:r>
            <a:r>
              <a:rPr lang="en-US" sz="1800" dirty="0">
                <a:ea typeface="+mn-lt"/>
                <a:cs typeface="+mn-lt"/>
              </a:rPr>
              <a:t>.</a:t>
            </a:r>
            <a:endParaRPr lang="en-US" dirty="0">
              <a:cs typeface="Arial"/>
            </a:endParaRPr>
          </a:p>
          <a:p>
            <a:endParaRPr lang="en-US" sz="1800" dirty="0">
              <a:ea typeface="+mn-lt"/>
              <a:cs typeface="+mn-lt"/>
            </a:endParaRPr>
          </a:p>
          <a:p>
            <a:endParaRPr lang="en-US" sz="1800" dirty="0">
              <a:ea typeface="+mn-lt"/>
              <a:cs typeface="+mn-lt"/>
            </a:endParaRPr>
          </a:p>
          <a:p>
            <a:endParaRPr lang="en-US" sz="1800" dirty="0">
              <a:ea typeface="+mn-lt"/>
              <a:cs typeface="+mn-lt"/>
            </a:endParaRPr>
          </a:p>
          <a:p>
            <a:endParaRPr lang="en-US" sz="1800" dirty="0">
              <a:ea typeface="+mn-lt"/>
              <a:cs typeface="+mn-lt"/>
            </a:endParaRPr>
          </a:p>
          <a:p>
            <a:endParaRPr lang="en-US" sz="1800" dirty="0">
              <a:ea typeface="+mn-lt"/>
              <a:cs typeface="+mn-lt"/>
            </a:endParaRPr>
          </a:p>
        </p:txBody>
      </p:sp>
      <p:pic>
        <p:nvPicPr>
          <p:cNvPr id="4" name="Picture 3">
            <a:extLst>
              <a:ext uri="{FF2B5EF4-FFF2-40B4-BE49-F238E27FC236}">
                <a16:creationId xmlns:a16="http://schemas.microsoft.com/office/drawing/2014/main" id="{6089CDC0-D33B-8B57-FB78-56FDA74EA9EC}"/>
              </a:ext>
            </a:extLst>
          </p:cNvPr>
          <p:cNvPicPr>
            <a:picLocks noChangeAspect="1"/>
          </p:cNvPicPr>
          <p:nvPr/>
        </p:nvPicPr>
        <p:blipFill>
          <a:blip r:embed="rId3"/>
          <a:stretch>
            <a:fillRect/>
          </a:stretch>
        </p:blipFill>
        <p:spPr>
          <a:xfrm>
            <a:off x="1990761" y="1830713"/>
            <a:ext cx="4895850" cy="342900"/>
          </a:xfrm>
          <a:prstGeom prst="rect">
            <a:avLst/>
          </a:prstGeom>
        </p:spPr>
      </p:pic>
      <p:pic>
        <p:nvPicPr>
          <p:cNvPr id="5" name="Picture 4">
            <a:extLst>
              <a:ext uri="{FF2B5EF4-FFF2-40B4-BE49-F238E27FC236}">
                <a16:creationId xmlns:a16="http://schemas.microsoft.com/office/drawing/2014/main" id="{ECFA8561-301C-BDE6-CB57-D65FFEF8DFE9}"/>
              </a:ext>
            </a:extLst>
          </p:cNvPr>
          <p:cNvPicPr>
            <a:picLocks noChangeAspect="1"/>
          </p:cNvPicPr>
          <p:nvPr/>
        </p:nvPicPr>
        <p:blipFill>
          <a:blip r:embed="rId4"/>
          <a:stretch>
            <a:fillRect/>
          </a:stretch>
        </p:blipFill>
        <p:spPr>
          <a:xfrm>
            <a:off x="3117079" y="3595383"/>
            <a:ext cx="2657475" cy="295275"/>
          </a:xfrm>
          <a:prstGeom prst="rect">
            <a:avLst/>
          </a:prstGeom>
        </p:spPr>
      </p:pic>
      <p:pic>
        <p:nvPicPr>
          <p:cNvPr id="6" name="Picture 5">
            <a:extLst>
              <a:ext uri="{FF2B5EF4-FFF2-40B4-BE49-F238E27FC236}">
                <a16:creationId xmlns:a16="http://schemas.microsoft.com/office/drawing/2014/main" id="{99E86BEF-0407-781C-7254-799F2FE7EC65}"/>
              </a:ext>
            </a:extLst>
          </p:cNvPr>
          <p:cNvPicPr>
            <a:picLocks noChangeAspect="1"/>
          </p:cNvPicPr>
          <p:nvPr/>
        </p:nvPicPr>
        <p:blipFill>
          <a:blip r:embed="rId5"/>
          <a:stretch>
            <a:fillRect/>
          </a:stretch>
        </p:blipFill>
        <p:spPr>
          <a:xfrm>
            <a:off x="658053" y="5100085"/>
            <a:ext cx="7562850" cy="390525"/>
          </a:xfrm>
          <a:prstGeom prst="rect">
            <a:avLst/>
          </a:prstGeom>
        </p:spPr>
      </p:pic>
    </p:spTree>
    <p:extLst>
      <p:ext uri="{BB962C8B-B14F-4D97-AF65-F5344CB8AC3E}">
        <p14:creationId xmlns:p14="http://schemas.microsoft.com/office/powerpoint/2010/main" val="2966684815"/>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24</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r>
              <a:rPr lang="en-US" dirty="0" err="1"/>
              <a:t>Opseg</a:t>
            </a:r>
            <a:r>
              <a:rPr lang="en-US" dirty="0"/>
              <a:t> </a:t>
            </a:r>
            <a:r>
              <a:rPr lang="en-US" dirty="0" err="1"/>
              <a:t>uzastopnog</a:t>
            </a:r>
            <a:r>
              <a:rPr lang="en-US" dirty="0"/>
              <a:t> </a:t>
            </a:r>
            <a:r>
              <a:rPr lang="en-US" dirty="0" err="1"/>
              <a:t>ponavljanja</a:t>
            </a:r>
            <a:r>
              <a:rPr lang="en-US" dirty="0"/>
              <a:t> (Consecutive repetition range)</a:t>
            </a:r>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a:xfrm>
            <a:off x="319088" y="918817"/>
            <a:ext cx="8404845" cy="3770658"/>
          </a:xfrm>
        </p:spPr>
        <p:txBody>
          <a:bodyPr/>
          <a:lstStyle/>
          <a:p>
            <a:pPr>
              <a:spcBef>
                <a:spcPts val="20"/>
              </a:spcBef>
            </a:pPr>
            <a:r>
              <a:rPr lang="en-US" sz="1800" dirty="0">
                <a:ea typeface="+mn-lt"/>
                <a:cs typeface="+mn-lt"/>
              </a:rPr>
              <a:t>U SVA, </a:t>
            </a:r>
            <a:r>
              <a:rPr lang="en-US" sz="1800" dirty="0" err="1">
                <a:ea typeface="+mn-lt"/>
                <a:cs typeface="+mn-lt"/>
              </a:rPr>
              <a:t>umesto</a:t>
            </a:r>
            <a:r>
              <a:rPr lang="en-US" sz="1800" dirty="0">
                <a:ea typeface="+mn-lt"/>
                <a:cs typeface="+mn-lt"/>
              </a:rPr>
              <a:t> </a:t>
            </a:r>
            <a:r>
              <a:rPr lang="en-US" sz="1800" dirty="0" err="1">
                <a:ea typeface="+mn-lt"/>
                <a:cs typeface="+mn-lt"/>
              </a:rPr>
              <a:t>fiksnog</a:t>
            </a:r>
            <a:r>
              <a:rPr lang="en-US" sz="1800" dirty="0">
                <a:ea typeface="+mn-lt"/>
                <a:cs typeface="+mn-lt"/>
              </a:rPr>
              <a:t> </a:t>
            </a:r>
            <a:r>
              <a:rPr lang="en-US" sz="1800" dirty="0" err="1">
                <a:ea typeface="+mn-lt"/>
                <a:cs typeface="+mn-lt"/>
              </a:rPr>
              <a:t>broja</a:t>
            </a:r>
            <a:r>
              <a:rPr lang="en-US" sz="1800" dirty="0">
                <a:ea typeface="+mn-lt"/>
                <a:cs typeface="+mn-lt"/>
              </a:rPr>
              <a:t> </a:t>
            </a:r>
            <a:r>
              <a:rPr lang="en-US" sz="1800" dirty="0" err="1">
                <a:ea typeface="+mn-lt"/>
                <a:cs typeface="+mn-lt"/>
              </a:rPr>
              <a:t>ponavljanja</a:t>
            </a:r>
            <a:r>
              <a:rPr lang="en-US" sz="1800" dirty="0">
                <a:ea typeface="+mn-lt"/>
                <a:cs typeface="+mn-lt"/>
              </a:rPr>
              <a:t>, </a:t>
            </a:r>
            <a:r>
              <a:rPr lang="en-US" sz="1800" dirty="0" err="1">
                <a:ea typeface="+mn-lt"/>
                <a:cs typeface="+mn-lt"/>
              </a:rPr>
              <a:t>može</a:t>
            </a:r>
            <a:r>
              <a:rPr lang="en-US" sz="1800" dirty="0">
                <a:ea typeface="+mn-lt"/>
                <a:cs typeface="+mn-lt"/>
              </a:rPr>
              <a:t> se </a:t>
            </a:r>
            <a:r>
              <a:rPr lang="en-US" sz="1800" dirty="0" err="1">
                <a:ea typeface="+mn-lt"/>
                <a:cs typeface="+mn-lt"/>
              </a:rPr>
              <a:t>specificirati</a:t>
            </a:r>
            <a:r>
              <a:rPr lang="en-US" sz="1800" dirty="0">
                <a:ea typeface="+mn-lt"/>
                <a:cs typeface="+mn-lt"/>
              </a:rPr>
              <a:t> </a:t>
            </a:r>
            <a:r>
              <a:rPr lang="en-US" sz="1800" dirty="0" err="1">
                <a:ea typeface="+mn-lt"/>
                <a:cs typeface="+mn-lt"/>
              </a:rPr>
              <a:t>opseg</a:t>
            </a:r>
            <a:r>
              <a:rPr lang="en-US" sz="1800" dirty="0">
                <a:ea typeface="+mn-lt"/>
                <a:cs typeface="+mn-lt"/>
              </a:rPr>
              <a:t> </a:t>
            </a:r>
            <a:r>
              <a:rPr lang="en-US" sz="1800" dirty="0" err="1">
                <a:ea typeface="+mn-lt"/>
                <a:cs typeface="+mn-lt"/>
              </a:rPr>
              <a:t>ponavljanja</a:t>
            </a:r>
            <a:r>
              <a:rPr lang="en-US" sz="1800" dirty="0">
                <a:ea typeface="+mn-lt"/>
                <a:cs typeface="+mn-lt"/>
              </a:rPr>
              <a:t>:</a:t>
            </a:r>
            <a:endParaRPr lang="en-US" dirty="0">
              <a:ea typeface="+mn-lt"/>
              <a:cs typeface="+mn-lt"/>
            </a:endParaRPr>
          </a:p>
          <a:p>
            <a:pPr lvl="1" indent="-188595">
              <a:buFont typeface="Courier New" panose="05000000000000000000" pitchFamily="2" charset="2"/>
              <a:buChar char="o"/>
            </a:pPr>
            <a:r>
              <a:rPr lang="en-US" sz="1400" dirty="0" err="1">
                <a:ea typeface="+mn-lt"/>
                <a:cs typeface="+mn-lt"/>
              </a:rPr>
              <a:t>konačno</a:t>
            </a:r>
            <a:r>
              <a:rPr lang="en-US" sz="1400" dirty="0">
                <a:ea typeface="+mn-lt"/>
                <a:cs typeface="+mn-lt"/>
              </a:rPr>
              <a:t> </a:t>
            </a:r>
            <a:r>
              <a:rPr lang="en-US" sz="1400" dirty="0" err="1">
                <a:ea typeface="+mn-lt"/>
                <a:cs typeface="+mn-lt"/>
              </a:rPr>
              <a:t>ponavljanje</a:t>
            </a:r>
            <a:r>
              <a:rPr lang="en-US" sz="1400" dirty="0">
                <a:ea typeface="+mn-lt"/>
                <a:cs typeface="+mn-lt"/>
              </a:rPr>
              <a:t>: s[</a:t>
            </a:r>
            <a:r>
              <a:rPr lang="en-US" sz="1400" dirty="0" err="1">
                <a:ea typeface="+mn-lt"/>
                <a:cs typeface="+mn-lt"/>
              </a:rPr>
              <a:t>m:n</a:t>
            </a:r>
            <a:r>
              <a:rPr lang="en-US" sz="1400" dirty="0">
                <a:ea typeface="+mn-lt"/>
                <a:cs typeface="+mn-lt"/>
              </a:rPr>
              <a:t>]</a:t>
            </a:r>
            <a:endParaRPr lang="en-US" sz="1400">
              <a:cs typeface="Arial"/>
            </a:endParaRPr>
          </a:p>
          <a:p>
            <a:pPr lvl="1" indent="-188595">
              <a:buFont typeface="Courier New" panose="05000000000000000000" pitchFamily="2" charset="2"/>
              <a:buChar char="o"/>
            </a:pPr>
            <a:r>
              <a:rPr lang="en-US" sz="1400" dirty="0" err="1">
                <a:ea typeface="+mn-lt"/>
                <a:cs typeface="+mn-lt"/>
              </a:rPr>
              <a:t>beskonačno</a:t>
            </a:r>
            <a:r>
              <a:rPr lang="en-US" sz="1400" dirty="0">
                <a:ea typeface="+mn-lt"/>
                <a:cs typeface="+mn-lt"/>
              </a:rPr>
              <a:t> </a:t>
            </a:r>
            <a:r>
              <a:rPr lang="en-US" sz="1400" dirty="0" err="1">
                <a:ea typeface="+mn-lt"/>
                <a:cs typeface="+mn-lt"/>
              </a:rPr>
              <a:t>ponavljanje</a:t>
            </a:r>
            <a:r>
              <a:rPr lang="en-US" sz="1400" dirty="0">
                <a:ea typeface="+mn-lt"/>
                <a:cs typeface="+mn-lt"/>
              </a:rPr>
              <a:t>: s[n:$]</a:t>
            </a:r>
            <a:endParaRPr lang="en-US" sz="1400">
              <a:cs typeface="Arial"/>
            </a:endParaRPr>
          </a:p>
          <a:p>
            <a:pPr>
              <a:spcBef>
                <a:spcPts val="20"/>
              </a:spcBef>
            </a:pPr>
            <a:r>
              <a:rPr lang="en-US" sz="1800" dirty="0" err="1">
                <a:ea typeface="+mn-lt"/>
                <a:cs typeface="+mn-lt"/>
              </a:rPr>
              <a:t>Gde</a:t>
            </a:r>
            <a:r>
              <a:rPr lang="en-US" sz="1800" dirty="0">
                <a:ea typeface="+mn-lt"/>
                <a:cs typeface="+mn-lt"/>
              </a:rPr>
              <a:t> </a:t>
            </a:r>
            <a:r>
              <a:rPr lang="en-US" sz="1800" dirty="0" err="1">
                <a:ea typeface="+mn-lt"/>
                <a:cs typeface="+mn-lt"/>
              </a:rPr>
              <a:t>su</a:t>
            </a:r>
            <a:r>
              <a:rPr lang="en-US" sz="1800" dirty="0">
                <a:ea typeface="+mn-lt"/>
                <a:cs typeface="+mn-lt"/>
              </a:rPr>
              <a:t> </a:t>
            </a:r>
            <a:r>
              <a:rPr lang="en-US" sz="1800" i="1" dirty="0">
                <a:ea typeface="+mn-lt"/>
                <a:cs typeface="+mn-lt"/>
              </a:rPr>
              <a:t>m</a:t>
            </a:r>
            <a:r>
              <a:rPr lang="en-US" sz="1800" dirty="0">
                <a:ea typeface="+mn-lt"/>
                <a:cs typeface="+mn-lt"/>
              </a:rPr>
              <a:t> </a:t>
            </a:r>
            <a:r>
              <a:rPr lang="en-US" sz="1800" dirty="0" err="1">
                <a:ea typeface="+mn-lt"/>
                <a:cs typeface="+mn-lt"/>
              </a:rPr>
              <a:t>i</a:t>
            </a:r>
            <a:r>
              <a:rPr lang="en-US" sz="1800" dirty="0">
                <a:ea typeface="+mn-lt"/>
                <a:cs typeface="+mn-lt"/>
              </a:rPr>
              <a:t> </a:t>
            </a:r>
            <a:r>
              <a:rPr lang="en-US" sz="1800" i="1" dirty="0">
                <a:ea typeface="+mn-lt"/>
                <a:cs typeface="+mn-lt"/>
              </a:rPr>
              <a:t>n</a:t>
            </a:r>
            <a:r>
              <a:rPr lang="en-US" sz="1800" dirty="0">
                <a:ea typeface="+mn-lt"/>
                <a:cs typeface="+mn-lt"/>
              </a:rPr>
              <a:t> </a:t>
            </a:r>
            <a:r>
              <a:rPr lang="en-US" sz="1800" dirty="0" err="1">
                <a:ea typeface="+mn-lt"/>
                <a:cs typeface="+mn-lt"/>
              </a:rPr>
              <a:t>konstante</a:t>
            </a:r>
            <a:r>
              <a:rPr lang="en-US" sz="1800" dirty="0">
                <a:ea typeface="+mn-lt"/>
                <a:cs typeface="+mn-lt"/>
              </a:rPr>
              <a:t>, </a:t>
            </a:r>
            <a:r>
              <a:rPr lang="en-US" sz="1800" dirty="0" err="1">
                <a:ea typeface="+mn-lt"/>
                <a:cs typeface="+mn-lt"/>
              </a:rPr>
              <a:t>sa</a:t>
            </a:r>
            <a:r>
              <a:rPr lang="en-US" sz="1800" dirty="0">
                <a:ea typeface="+mn-lt"/>
                <a:cs typeface="+mn-lt"/>
              </a:rPr>
              <a:t> </a:t>
            </a:r>
            <a:r>
              <a:rPr lang="en-US" sz="1800" dirty="0" err="1">
                <a:ea typeface="+mn-lt"/>
                <a:cs typeface="+mn-lt"/>
              </a:rPr>
              <a:t>uslovom</a:t>
            </a:r>
            <a:r>
              <a:rPr lang="en-US" sz="1800" dirty="0">
                <a:ea typeface="+mn-lt"/>
                <a:cs typeface="+mn-lt"/>
              </a:rPr>
              <a:t> </a:t>
            </a:r>
            <a:r>
              <a:rPr lang="en-US" sz="1800" i="1" dirty="0">
                <a:ea typeface="+mn-lt"/>
                <a:cs typeface="+mn-lt"/>
              </a:rPr>
              <a:t>m</a:t>
            </a:r>
            <a:r>
              <a:rPr lang="en-US" sz="1800" dirty="0">
                <a:ea typeface="+mn-lt"/>
                <a:cs typeface="+mn-lt"/>
              </a:rPr>
              <a:t> ≤ </a:t>
            </a:r>
            <a:r>
              <a:rPr lang="en-US" sz="1800" i="1" dirty="0">
                <a:ea typeface="+mn-lt"/>
                <a:cs typeface="+mn-lt"/>
              </a:rPr>
              <a:t>n</a:t>
            </a:r>
            <a:r>
              <a:rPr lang="en-US" sz="1800" dirty="0">
                <a:ea typeface="+mn-lt"/>
                <a:cs typeface="+mn-lt"/>
              </a:rPr>
              <a:t>, a </a:t>
            </a:r>
            <a:r>
              <a:rPr lang="en-US" sz="1800" dirty="0" err="1">
                <a:ea typeface="+mn-lt"/>
                <a:cs typeface="+mn-lt"/>
              </a:rPr>
              <a:t>znak</a:t>
            </a:r>
            <a:r>
              <a:rPr lang="en-US" sz="1800" dirty="0">
                <a:ea typeface="+mn-lt"/>
                <a:cs typeface="+mn-lt"/>
              </a:rPr>
              <a:t> $ </a:t>
            </a:r>
            <a:r>
              <a:rPr lang="en-US" sz="1800" dirty="0" err="1">
                <a:ea typeface="+mn-lt"/>
                <a:cs typeface="+mn-lt"/>
              </a:rPr>
              <a:t>označava</a:t>
            </a:r>
            <a:r>
              <a:rPr lang="en-US" sz="1800" dirty="0">
                <a:ea typeface="+mn-lt"/>
                <a:cs typeface="+mn-lt"/>
              </a:rPr>
              <a:t> „</a:t>
            </a:r>
            <a:r>
              <a:rPr lang="en-US" sz="1800" dirty="0" err="1">
                <a:ea typeface="+mn-lt"/>
                <a:cs typeface="+mn-lt"/>
              </a:rPr>
              <a:t>beskonačan</a:t>
            </a:r>
            <a:r>
              <a:rPr lang="en-US" sz="1800" dirty="0">
                <a:ea typeface="+mn-lt"/>
                <a:cs typeface="+mn-lt"/>
              </a:rPr>
              <a:t> </a:t>
            </a:r>
            <a:r>
              <a:rPr lang="en-US" sz="1800" dirty="0" err="1">
                <a:ea typeface="+mn-lt"/>
                <a:cs typeface="+mn-lt"/>
              </a:rPr>
              <a:t>broj</a:t>
            </a:r>
            <a:r>
              <a:rPr lang="en-US" sz="1800" dirty="0">
                <a:ea typeface="+mn-lt"/>
                <a:cs typeface="+mn-lt"/>
              </a:rPr>
              <a:t>“.</a:t>
            </a:r>
            <a:endParaRPr lang="en-US" dirty="0"/>
          </a:p>
          <a:p>
            <a:pPr>
              <a:spcBef>
                <a:spcPts val="20"/>
              </a:spcBef>
            </a:pPr>
            <a:r>
              <a:rPr lang="en-US" sz="1800" dirty="0" err="1">
                <a:ea typeface="+mn-lt"/>
                <a:cs typeface="+mn-lt"/>
              </a:rPr>
              <a:t>Postoje</a:t>
            </a:r>
            <a:r>
              <a:rPr lang="en-US" sz="1800" dirty="0">
                <a:ea typeface="+mn-lt"/>
                <a:cs typeface="+mn-lt"/>
              </a:rPr>
              <a:t> </a:t>
            </a:r>
            <a:r>
              <a:rPr lang="en-US" sz="1800" dirty="0" err="1">
                <a:ea typeface="+mn-lt"/>
                <a:cs typeface="+mn-lt"/>
              </a:rPr>
              <a:t>i</a:t>
            </a:r>
            <a:r>
              <a:rPr lang="en-US" sz="1800" dirty="0">
                <a:ea typeface="+mn-lt"/>
                <a:cs typeface="+mn-lt"/>
              </a:rPr>
              <a:t> </a:t>
            </a:r>
            <a:r>
              <a:rPr lang="en-US" sz="1800" dirty="0" err="1">
                <a:ea typeface="+mn-lt"/>
                <a:cs typeface="+mn-lt"/>
              </a:rPr>
              <a:t>prečice</a:t>
            </a:r>
            <a:r>
              <a:rPr lang="en-US" sz="1800" dirty="0">
                <a:ea typeface="+mn-lt"/>
                <a:cs typeface="+mn-lt"/>
              </a:rPr>
              <a:t>:</a:t>
            </a:r>
            <a:endParaRPr lang="en-US" dirty="0"/>
          </a:p>
          <a:p>
            <a:pPr lvl="1" indent="-188595">
              <a:buFont typeface="Courier New" panose="05000000000000000000" pitchFamily="2" charset="2"/>
              <a:buChar char="o"/>
            </a:pPr>
            <a:r>
              <a:rPr lang="en-US" sz="1400" dirty="0">
                <a:ea typeface="+mn-lt"/>
                <a:cs typeface="+mn-lt"/>
              </a:rPr>
              <a:t>s[*] je </a:t>
            </a:r>
            <a:r>
              <a:rPr lang="en-US" sz="1400" dirty="0" err="1">
                <a:ea typeface="+mn-lt"/>
                <a:cs typeface="+mn-lt"/>
              </a:rPr>
              <a:t>skraćeni</a:t>
            </a:r>
            <a:r>
              <a:rPr lang="en-US" sz="1400" dirty="0">
                <a:ea typeface="+mn-lt"/>
                <a:cs typeface="+mn-lt"/>
              </a:rPr>
              <a:t> </a:t>
            </a:r>
            <a:r>
              <a:rPr lang="en-US" sz="1400" dirty="0" err="1">
                <a:ea typeface="+mn-lt"/>
                <a:cs typeface="+mn-lt"/>
              </a:rPr>
              <a:t>zapis</a:t>
            </a:r>
            <a:r>
              <a:rPr lang="en-US" sz="1400" dirty="0">
                <a:ea typeface="+mn-lt"/>
                <a:cs typeface="+mn-lt"/>
              </a:rPr>
              <a:t> za s[0:$] (</a:t>
            </a:r>
            <a:r>
              <a:rPr lang="en-US" sz="1400" dirty="0" err="1">
                <a:ea typeface="+mn-lt"/>
                <a:cs typeface="+mn-lt"/>
              </a:rPr>
              <a:t>nula</a:t>
            </a:r>
            <a:r>
              <a:rPr lang="en-US" sz="1400" dirty="0">
                <a:ea typeface="+mn-lt"/>
                <a:cs typeface="+mn-lt"/>
              </a:rPr>
              <a:t> </a:t>
            </a:r>
            <a:r>
              <a:rPr lang="en-US" sz="1400" dirty="0" err="1">
                <a:ea typeface="+mn-lt"/>
                <a:cs typeface="+mn-lt"/>
              </a:rPr>
              <a:t>ili</a:t>
            </a:r>
            <a:r>
              <a:rPr lang="en-US" sz="1400" dirty="0">
                <a:ea typeface="+mn-lt"/>
                <a:cs typeface="+mn-lt"/>
              </a:rPr>
              <a:t> </a:t>
            </a:r>
            <a:r>
              <a:rPr lang="en-US" sz="1400" dirty="0" err="1">
                <a:ea typeface="+mn-lt"/>
                <a:cs typeface="+mn-lt"/>
              </a:rPr>
              <a:t>više</a:t>
            </a:r>
            <a:r>
              <a:rPr lang="en-US" sz="1400" dirty="0">
                <a:ea typeface="+mn-lt"/>
                <a:cs typeface="+mn-lt"/>
              </a:rPr>
              <a:t> puta)</a:t>
            </a:r>
            <a:endParaRPr lang="en-US" sz="1400">
              <a:cs typeface="Arial"/>
            </a:endParaRPr>
          </a:p>
          <a:p>
            <a:pPr lvl="1" indent="-188595">
              <a:buFont typeface="Courier New" panose="05000000000000000000" pitchFamily="2" charset="2"/>
              <a:buChar char="o"/>
            </a:pPr>
            <a:r>
              <a:rPr lang="en-US" sz="1400" dirty="0">
                <a:ea typeface="+mn-lt"/>
                <a:cs typeface="+mn-lt"/>
              </a:rPr>
              <a:t>s[+] je </a:t>
            </a:r>
            <a:r>
              <a:rPr lang="en-US" sz="1400" dirty="0" err="1">
                <a:ea typeface="+mn-lt"/>
                <a:cs typeface="+mn-lt"/>
              </a:rPr>
              <a:t>skraćeni</a:t>
            </a:r>
            <a:r>
              <a:rPr lang="en-US" sz="1400" dirty="0">
                <a:ea typeface="+mn-lt"/>
                <a:cs typeface="+mn-lt"/>
              </a:rPr>
              <a:t> </a:t>
            </a:r>
            <a:r>
              <a:rPr lang="en-US" sz="1400" dirty="0" err="1">
                <a:ea typeface="+mn-lt"/>
                <a:cs typeface="+mn-lt"/>
              </a:rPr>
              <a:t>zapis</a:t>
            </a:r>
            <a:r>
              <a:rPr lang="en-US" sz="1400" dirty="0">
                <a:ea typeface="+mn-lt"/>
                <a:cs typeface="+mn-lt"/>
              </a:rPr>
              <a:t> za s[1:$] (</a:t>
            </a:r>
            <a:r>
              <a:rPr lang="en-US" sz="1400" dirty="0" err="1">
                <a:ea typeface="+mn-lt"/>
                <a:cs typeface="+mn-lt"/>
              </a:rPr>
              <a:t>jedan</a:t>
            </a:r>
            <a:r>
              <a:rPr lang="en-US" sz="1400" dirty="0">
                <a:ea typeface="+mn-lt"/>
                <a:cs typeface="+mn-lt"/>
              </a:rPr>
              <a:t> </a:t>
            </a:r>
            <a:r>
              <a:rPr lang="en-US" sz="1400" dirty="0" err="1">
                <a:ea typeface="+mn-lt"/>
                <a:cs typeface="+mn-lt"/>
              </a:rPr>
              <a:t>ili</a:t>
            </a:r>
            <a:r>
              <a:rPr lang="en-US" sz="1400" dirty="0">
                <a:ea typeface="+mn-lt"/>
                <a:cs typeface="+mn-lt"/>
              </a:rPr>
              <a:t> </a:t>
            </a:r>
            <a:r>
              <a:rPr lang="en-US" sz="1400" dirty="0" err="1">
                <a:ea typeface="+mn-lt"/>
                <a:cs typeface="+mn-lt"/>
              </a:rPr>
              <a:t>više</a:t>
            </a:r>
            <a:r>
              <a:rPr lang="en-US" sz="1400" dirty="0">
                <a:ea typeface="+mn-lt"/>
                <a:cs typeface="+mn-lt"/>
              </a:rPr>
              <a:t> puta)</a:t>
            </a:r>
            <a:endParaRPr lang="en-US" sz="1400">
              <a:cs typeface="Arial"/>
            </a:endParaRPr>
          </a:p>
          <a:p>
            <a:pPr>
              <a:spcBef>
                <a:spcPts val="20"/>
              </a:spcBef>
            </a:pPr>
            <a:r>
              <a:rPr lang="en-US" sz="1800" dirty="0">
                <a:ea typeface="+mn-lt"/>
                <a:cs typeface="+mn-lt"/>
              </a:rPr>
              <a:t>Ove </a:t>
            </a:r>
            <a:r>
              <a:rPr lang="en-US" sz="1800" dirty="0" err="1">
                <a:ea typeface="+mn-lt"/>
                <a:cs typeface="+mn-lt"/>
              </a:rPr>
              <a:t>prečice</a:t>
            </a:r>
            <a:r>
              <a:rPr lang="en-US" sz="1800" dirty="0">
                <a:ea typeface="+mn-lt"/>
                <a:cs typeface="+mn-lt"/>
              </a:rPr>
              <a:t> </a:t>
            </a:r>
            <a:r>
              <a:rPr lang="en-US" sz="1800" dirty="0" err="1">
                <a:ea typeface="+mn-lt"/>
                <a:cs typeface="+mn-lt"/>
              </a:rPr>
              <a:t>ćemo</a:t>
            </a:r>
            <a:r>
              <a:rPr lang="en-US" sz="1800" dirty="0">
                <a:ea typeface="+mn-lt"/>
                <a:cs typeface="+mn-lt"/>
              </a:rPr>
              <a:t> </a:t>
            </a:r>
            <a:r>
              <a:rPr lang="en-US" sz="1800" dirty="0" err="1">
                <a:ea typeface="+mn-lt"/>
                <a:cs typeface="+mn-lt"/>
              </a:rPr>
              <a:t>često</a:t>
            </a:r>
            <a:r>
              <a:rPr lang="en-US" sz="1800" dirty="0">
                <a:ea typeface="+mn-lt"/>
                <a:cs typeface="+mn-lt"/>
              </a:rPr>
              <a:t> </a:t>
            </a:r>
            <a:r>
              <a:rPr lang="en-US" sz="1800" dirty="0" err="1">
                <a:ea typeface="+mn-lt"/>
                <a:cs typeface="+mn-lt"/>
              </a:rPr>
              <a:t>koristiti</a:t>
            </a:r>
            <a:endParaRPr lang="en-US" sz="1800" dirty="0" err="1">
              <a:cs typeface="Arial"/>
            </a:endParaRPr>
          </a:p>
          <a:p>
            <a:endParaRPr lang="en-US" sz="1800" dirty="0">
              <a:ea typeface="+mn-lt"/>
              <a:cs typeface="+mn-lt"/>
            </a:endParaRPr>
          </a:p>
        </p:txBody>
      </p:sp>
    </p:spTree>
    <p:extLst>
      <p:ext uri="{BB962C8B-B14F-4D97-AF65-F5344CB8AC3E}">
        <p14:creationId xmlns:p14="http://schemas.microsoft.com/office/powerpoint/2010/main" val="397345405"/>
      </p:ext>
    </p:extLst>
  </p:cSld>
  <p:clrMapOvr>
    <a:masterClrMapping/>
  </p:clrMapOvr>
  <p:transition spd="med">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02BEC-7194-3AF5-6423-505882CB48E1}"/>
            </a:ext>
          </a:extLst>
        </p:cNvPr>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BA102CAB-64E4-5900-BE27-84F90EE4F3FD}"/>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25</a:t>
            </a:fld>
            <a:endParaRPr lang="de-DE" altLang="en-US">
              <a:solidFill>
                <a:schemeClr val="bg1"/>
              </a:solidFill>
            </a:endParaRPr>
          </a:p>
        </p:txBody>
      </p:sp>
      <p:sp>
        <p:nvSpPr>
          <p:cNvPr id="6147" name="Rectangle 2">
            <a:extLst>
              <a:ext uri="{FF2B5EF4-FFF2-40B4-BE49-F238E27FC236}">
                <a16:creationId xmlns:a16="http://schemas.microsoft.com/office/drawing/2014/main" id="{52CF8823-B2A9-BA02-497D-326F68002853}"/>
              </a:ext>
            </a:extLst>
          </p:cNvPr>
          <p:cNvSpPr>
            <a:spLocks noGrp="1" noChangeArrowheads="1"/>
          </p:cNvSpPr>
          <p:nvPr>
            <p:ph type="title"/>
          </p:nvPr>
        </p:nvSpPr>
        <p:spPr/>
        <p:txBody>
          <a:bodyPr/>
          <a:lstStyle/>
          <a:p>
            <a:r>
              <a:rPr lang="en-US" dirty="0" err="1"/>
              <a:t>Opseg</a:t>
            </a:r>
            <a:r>
              <a:rPr lang="en-US" dirty="0"/>
              <a:t> </a:t>
            </a:r>
            <a:r>
              <a:rPr lang="en-US" dirty="0" err="1"/>
              <a:t>uzastopnog</a:t>
            </a:r>
            <a:r>
              <a:rPr lang="en-US" dirty="0"/>
              <a:t> </a:t>
            </a:r>
            <a:r>
              <a:rPr lang="en-US" dirty="0" err="1"/>
              <a:t>ponavljanja</a:t>
            </a:r>
            <a:r>
              <a:rPr lang="en-US" dirty="0"/>
              <a:t> … </a:t>
            </a:r>
            <a:r>
              <a:rPr lang="en-US" dirty="0" err="1"/>
              <a:t>nastavak</a:t>
            </a:r>
            <a:endParaRPr lang="en-US" dirty="0" err="1">
              <a:cs typeface="Arial"/>
            </a:endParaRPr>
          </a:p>
        </p:txBody>
      </p:sp>
      <p:sp>
        <p:nvSpPr>
          <p:cNvPr id="6148" name="Rectangle 3">
            <a:extLst>
              <a:ext uri="{FF2B5EF4-FFF2-40B4-BE49-F238E27FC236}">
                <a16:creationId xmlns:a16="http://schemas.microsoft.com/office/drawing/2014/main" id="{E356D4AB-BA2E-C6F4-565D-E4709BD31EFC}"/>
              </a:ext>
            </a:extLst>
          </p:cNvPr>
          <p:cNvSpPr>
            <a:spLocks noGrp="1" noChangeArrowheads="1"/>
          </p:cNvSpPr>
          <p:nvPr>
            <p:ph type="body" sz="half" idx="1"/>
          </p:nvPr>
        </p:nvSpPr>
        <p:spPr>
          <a:xfrm>
            <a:off x="319088" y="918817"/>
            <a:ext cx="8404845" cy="3770658"/>
          </a:xfrm>
        </p:spPr>
        <p:txBody>
          <a:bodyPr/>
          <a:lstStyle/>
          <a:p>
            <a:r>
              <a:rPr lang="en-US" sz="1800" dirty="0">
                <a:cs typeface="Arial"/>
              </a:rPr>
              <a:t>Primer 1: </a:t>
            </a:r>
            <a:r>
              <a:rPr lang="en-US" sz="1800" dirty="0" err="1">
                <a:cs typeface="Arial"/>
              </a:rPr>
              <a:t>Opis</a:t>
            </a:r>
            <a:r>
              <a:rPr lang="en-US" sz="1800" dirty="0">
                <a:cs typeface="Arial"/>
              </a:rPr>
              <a:t> </a:t>
            </a:r>
            <a:r>
              <a:rPr lang="en-US" sz="1800" dirty="0" err="1">
                <a:cs typeface="Arial"/>
              </a:rPr>
              <a:t>transakcije</a:t>
            </a:r>
            <a:r>
              <a:rPr lang="en-US" sz="1800" dirty="0">
                <a:cs typeface="Arial"/>
              </a:rPr>
              <a:t> </a:t>
            </a:r>
            <a:r>
              <a:rPr lang="en-US" sz="1800" dirty="0" err="1">
                <a:cs typeface="Arial"/>
              </a:rPr>
              <a:t>kao</a:t>
            </a:r>
            <a:r>
              <a:rPr lang="en-US" sz="1800" dirty="0">
                <a:cs typeface="Arial"/>
              </a:rPr>
              <a:t> </a:t>
            </a:r>
            <a:r>
              <a:rPr lang="en-US" sz="1800" dirty="0" err="1">
                <a:cs typeface="Arial"/>
              </a:rPr>
              <a:t>sekvence</a:t>
            </a:r>
          </a:p>
          <a:p>
            <a:pPr lvl="1" indent="-188595">
              <a:spcBef>
                <a:spcPts val="20"/>
              </a:spcBef>
              <a:buFont typeface="Courier New" panose="05000000000000000000" pitchFamily="2" charset="2"/>
              <a:buChar char="o"/>
            </a:pPr>
            <a:r>
              <a:rPr lang="en-US" sz="1400" dirty="0" err="1">
                <a:cs typeface="Arial"/>
              </a:rPr>
              <a:t>Transakcija</a:t>
            </a:r>
            <a:r>
              <a:rPr lang="en-US" sz="1400" dirty="0">
                <a:cs typeface="Arial"/>
              </a:rPr>
              <a:t> </a:t>
            </a:r>
            <a:r>
              <a:rPr lang="en-US" sz="1400" dirty="0" err="1">
                <a:cs typeface="Arial"/>
              </a:rPr>
              <a:t>počinje</a:t>
            </a:r>
            <a:r>
              <a:rPr lang="en-US" sz="1400" dirty="0">
                <a:cs typeface="Arial"/>
              </a:rPr>
              <a:t> </a:t>
            </a:r>
            <a:r>
              <a:rPr lang="en-US" sz="1400" dirty="0" err="1">
                <a:cs typeface="Arial"/>
              </a:rPr>
              <a:t>signalom</a:t>
            </a:r>
            <a:r>
              <a:rPr lang="en-US" sz="1400" dirty="0">
                <a:cs typeface="Arial"/>
              </a:rPr>
              <a:t> bot (Beginning Of Transaction) </a:t>
            </a:r>
            <a:r>
              <a:rPr lang="en-US" sz="1400" dirty="0" err="1">
                <a:cs typeface="Arial"/>
              </a:rPr>
              <a:t>i</a:t>
            </a:r>
            <a:r>
              <a:rPr lang="en-US" sz="1400" dirty="0">
                <a:cs typeface="Arial"/>
              </a:rPr>
              <a:t> </a:t>
            </a:r>
            <a:r>
              <a:rPr lang="en-US" sz="1400" dirty="0" err="1">
                <a:cs typeface="Arial"/>
              </a:rPr>
              <a:t>završava</a:t>
            </a:r>
            <a:r>
              <a:rPr lang="en-US" sz="1400" dirty="0">
                <a:cs typeface="Arial"/>
              </a:rPr>
              <a:t> se </a:t>
            </a:r>
            <a:r>
              <a:rPr lang="en-US" sz="1400" dirty="0" err="1">
                <a:cs typeface="Arial"/>
              </a:rPr>
              <a:t>signalom</a:t>
            </a:r>
            <a:r>
              <a:rPr lang="en-US" sz="1400" dirty="0">
                <a:cs typeface="Arial"/>
              </a:rPr>
              <a:t> </a:t>
            </a:r>
            <a:r>
              <a:rPr lang="en-US" sz="1400" dirty="0" err="1">
                <a:cs typeface="Arial"/>
              </a:rPr>
              <a:t>eot</a:t>
            </a:r>
            <a:r>
              <a:rPr lang="en-US" sz="1400" dirty="0">
                <a:cs typeface="Arial"/>
              </a:rPr>
              <a:t> (End Of Transaction). </a:t>
            </a:r>
            <a:r>
              <a:rPr lang="en-US" sz="1400" dirty="0" err="1">
                <a:cs typeface="Arial"/>
              </a:rPr>
              <a:t>Svaka</a:t>
            </a:r>
            <a:r>
              <a:rPr lang="en-US" sz="1400" dirty="0">
                <a:cs typeface="Arial"/>
              </a:rPr>
              <a:t> </a:t>
            </a:r>
            <a:r>
              <a:rPr lang="en-US" sz="1400" dirty="0" err="1">
                <a:cs typeface="Arial"/>
              </a:rPr>
              <a:t>transakcija</a:t>
            </a:r>
            <a:r>
              <a:rPr lang="en-US" sz="1400" dirty="0">
                <a:cs typeface="Arial"/>
              </a:rPr>
              <a:t> </a:t>
            </a:r>
            <a:r>
              <a:rPr lang="en-US" sz="1400" dirty="0" err="1">
                <a:cs typeface="Arial"/>
              </a:rPr>
              <a:t>traje</a:t>
            </a:r>
            <a:r>
              <a:rPr lang="en-US" sz="1400" dirty="0">
                <a:cs typeface="Arial"/>
              </a:rPr>
              <a:t> </a:t>
            </a:r>
            <a:r>
              <a:rPr lang="en-US" sz="1400" dirty="0" err="1">
                <a:cs typeface="Arial"/>
              </a:rPr>
              <a:t>najmanje</a:t>
            </a:r>
            <a:r>
              <a:rPr lang="en-US" sz="1400" dirty="0">
                <a:cs typeface="Arial"/>
              </a:rPr>
              <a:t> </a:t>
            </a:r>
            <a:r>
              <a:rPr lang="en-US" sz="1400" dirty="0" err="1">
                <a:cs typeface="Arial"/>
              </a:rPr>
              <a:t>dva</a:t>
            </a:r>
            <a:r>
              <a:rPr lang="en-US" sz="1400" dirty="0">
                <a:cs typeface="Arial"/>
              </a:rPr>
              <a:t> </a:t>
            </a:r>
            <a:r>
              <a:rPr lang="en-US" sz="1400" dirty="0" err="1">
                <a:cs typeface="Arial"/>
              </a:rPr>
              <a:t>ciklusa</a:t>
            </a:r>
            <a:r>
              <a:rPr lang="en-US" sz="1400" dirty="0">
                <a:cs typeface="Arial"/>
              </a:rPr>
              <a:t>, </a:t>
            </a:r>
            <a:r>
              <a:rPr lang="en-US" sz="1400" dirty="0" err="1">
                <a:cs typeface="Arial"/>
              </a:rPr>
              <a:t>i</a:t>
            </a:r>
            <a:r>
              <a:rPr lang="en-US" sz="1400" dirty="0">
                <a:cs typeface="Arial"/>
              </a:rPr>
              <a:t> </a:t>
            </a:r>
            <a:r>
              <a:rPr lang="en-US" sz="1400" dirty="0" err="1">
                <a:cs typeface="Arial"/>
              </a:rPr>
              <a:t>transakcije</a:t>
            </a:r>
            <a:r>
              <a:rPr lang="en-US" sz="1400" dirty="0">
                <a:cs typeface="Arial"/>
              </a:rPr>
              <a:t> se ne </a:t>
            </a:r>
            <a:r>
              <a:rPr lang="en-US" sz="1400" dirty="0" err="1">
                <a:cs typeface="Arial"/>
              </a:rPr>
              <a:t>preklapaju</a:t>
            </a:r>
            <a:endParaRPr lang="en-US" sz="1400" dirty="0">
              <a:cs typeface="Arial"/>
            </a:endParaRPr>
          </a:p>
          <a:p>
            <a:pPr marL="190500" lvl="1" indent="0">
              <a:spcBef>
                <a:spcPts val="20"/>
              </a:spcBef>
              <a:buFont typeface="Wingdings" panose="05000000000000000000" pitchFamily="2" charset="2"/>
              <a:buNone/>
            </a:pPr>
            <a:br>
              <a:rPr lang="en-US" sz="600" dirty="0">
                <a:ea typeface="+mn-ea"/>
                <a:cs typeface="Arial"/>
              </a:rPr>
            </a:br>
            <a:endParaRPr lang="en-US" sz="1400" dirty="0">
              <a:cs typeface="Arial"/>
            </a:endParaRPr>
          </a:p>
          <a:p>
            <a:pPr>
              <a:spcBef>
                <a:spcPts val="20"/>
              </a:spcBef>
            </a:pPr>
            <a:r>
              <a:rPr lang="en-US" sz="1800" dirty="0" err="1">
                <a:cs typeface="Arial"/>
              </a:rPr>
              <a:t>Rešenje</a:t>
            </a:r>
            <a:r>
              <a:rPr lang="en-US" sz="1800" dirty="0">
                <a:cs typeface="Arial"/>
              </a:rPr>
              <a:t>:</a:t>
            </a:r>
            <a:endParaRPr lang="en-US" dirty="0"/>
          </a:p>
          <a:p>
            <a:pPr lvl="1" indent="-188595">
              <a:spcBef>
                <a:spcPts val="20"/>
              </a:spcBef>
              <a:buFont typeface="Courier New" panose="05000000000000000000" pitchFamily="2" charset="2"/>
              <a:buChar char="o"/>
            </a:pPr>
            <a:r>
              <a:rPr lang="en-US" sz="1400" dirty="0" err="1">
                <a:cs typeface="Arial"/>
              </a:rPr>
              <a:t>Pošto</a:t>
            </a:r>
            <a:r>
              <a:rPr lang="en-US" sz="1400" dirty="0">
                <a:cs typeface="Arial"/>
              </a:rPr>
              <a:t> </a:t>
            </a:r>
            <a:r>
              <a:rPr lang="en-US" sz="1400" dirty="0" err="1">
                <a:cs typeface="Arial"/>
              </a:rPr>
              <a:t>transakcija</a:t>
            </a:r>
            <a:r>
              <a:rPr lang="en-US" sz="1400" dirty="0">
                <a:cs typeface="Arial"/>
              </a:rPr>
              <a:t> </a:t>
            </a:r>
            <a:r>
              <a:rPr lang="en-US" sz="1400" dirty="0" err="1">
                <a:cs typeface="Arial"/>
              </a:rPr>
              <a:t>traje</a:t>
            </a:r>
            <a:r>
              <a:rPr lang="en-US" sz="1400" dirty="0">
                <a:cs typeface="Arial"/>
              </a:rPr>
              <a:t> </a:t>
            </a:r>
            <a:r>
              <a:rPr lang="en-US" sz="1400" dirty="0" err="1">
                <a:cs typeface="Arial"/>
              </a:rPr>
              <a:t>najmanje</a:t>
            </a:r>
            <a:r>
              <a:rPr lang="en-US" sz="1400" dirty="0">
                <a:cs typeface="Arial"/>
              </a:rPr>
              <a:t> </a:t>
            </a:r>
            <a:r>
              <a:rPr lang="en-US" sz="1400" dirty="0" err="1">
                <a:cs typeface="Arial"/>
              </a:rPr>
              <a:t>dva</a:t>
            </a:r>
            <a:r>
              <a:rPr lang="en-US" sz="1400" dirty="0">
                <a:cs typeface="Arial"/>
              </a:rPr>
              <a:t> </a:t>
            </a:r>
            <a:r>
              <a:rPr lang="en-US" sz="1400" dirty="0" err="1">
                <a:cs typeface="Arial"/>
              </a:rPr>
              <a:t>ciklusa</a:t>
            </a:r>
            <a:r>
              <a:rPr lang="en-US" sz="1400" dirty="0">
                <a:cs typeface="Arial"/>
              </a:rPr>
              <a:t>, </a:t>
            </a:r>
            <a:r>
              <a:rPr lang="en-US" sz="1400" i="1" dirty="0">
                <a:cs typeface="Arial"/>
              </a:rPr>
              <a:t>bot </a:t>
            </a:r>
            <a:r>
              <a:rPr lang="en-US" sz="1400" dirty="0" err="1">
                <a:cs typeface="Arial"/>
              </a:rPr>
              <a:t>i</a:t>
            </a:r>
            <a:r>
              <a:rPr lang="en-US" sz="1400" dirty="0">
                <a:cs typeface="Arial"/>
              </a:rPr>
              <a:t> </a:t>
            </a:r>
            <a:r>
              <a:rPr lang="en-US" sz="1400" i="1" dirty="0" err="1">
                <a:cs typeface="Arial"/>
              </a:rPr>
              <a:t>eot</a:t>
            </a:r>
            <a:r>
              <a:rPr lang="en-US" sz="1400" i="1" dirty="0">
                <a:cs typeface="Arial"/>
              </a:rPr>
              <a:t> </a:t>
            </a:r>
            <a:r>
              <a:rPr lang="en-US" sz="1400" dirty="0" err="1">
                <a:cs typeface="Arial"/>
              </a:rPr>
              <a:t>iste</a:t>
            </a:r>
            <a:r>
              <a:rPr lang="en-US" sz="1400" dirty="0">
                <a:cs typeface="Arial"/>
              </a:rPr>
              <a:t> </a:t>
            </a:r>
            <a:r>
              <a:rPr lang="en-US" sz="1400" dirty="0" err="1">
                <a:cs typeface="Arial"/>
              </a:rPr>
              <a:t>transakcije</a:t>
            </a:r>
            <a:r>
              <a:rPr lang="en-US" sz="1400" dirty="0">
                <a:cs typeface="Arial"/>
              </a:rPr>
              <a:t> ne </a:t>
            </a:r>
            <a:r>
              <a:rPr lang="en-US" sz="1400" dirty="0" err="1">
                <a:cs typeface="Arial"/>
              </a:rPr>
              <a:t>mogu</a:t>
            </a:r>
            <a:r>
              <a:rPr lang="en-US" sz="1400" dirty="0">
                <a:cs typeface="Arial"/>
              </a:rPr>
              <a:t> </a:t>
            </a:r>
            <a:r>
              <a:rPr lang="en-US" sz="1400" dirty="0" err="1">
                <a:cs typeface="Arial"/>
              </a:rPr>
              <a:t>biti</a:t>
            </a:r>
            <a:r>
              <a:rPr lang="en-US" sz="1400" dirty="0">
                <a:cs typeface="Arial"/>
              </a:rPr>
              <a:t> </a:t>
            </a:r>
            <a:r>
              <a:rPr lang="en-US" sz="1400" dirty="0" err="1">
                <a:cs typeface="Arial"/>
              </a:rPr>
              <a:t>aktivirani</a:t>
            </a:r>
            <a:r>
              <a:rPr lang="en-US" sz="1400" dirty="0">
                <a:cs typeface="Arial"/>
              </a:rPr>
              <a:t> u </a:t>
            </a:r>
            <a:r>
              <a:rPr lang="en-US" sz="1400" dirty="0" err="1">
                <a:cs typeface="Arial"/>
              </a:rPr>
              <a:t>istom</a:t>
            </a:r>
            <a:r>
              <a:rPr lang="en-US" sz="1400" dirty="0">
                <a:cs typeface="Arial"/>
              </a:rPr>
              <a:t> </a:t>
            </a:r>
            <a:r>
              <a:rPr lang="en-US" sz="1400" dirty="0" err="1">
                <a:cs typeface="Arial"/>
              </a:rPr>
              <a:t>taktu</a:t>
            </a:r>
            <a:endParaRPr lang="en-US" sz="1400" dirty="0">
              <a:cs typeface="Arial"/>
            </a:endParaRPr>
          </a:p>
          <a:p>
            <a:pPr lvl="1" indent="-188595">
              <a:spcBef>
                <a:spcPts val="20"/>
              </a:spcBef>
              <a:buFont typeface="Courier New" panose="05000000000000000000" pitchFamily="2" charset="2"/>
              <a:buChar char="o"/>
            </a:pPr>
            <a:r>
              <a:rPr lang="en-US" sz="1400" dirty="0" err="1">
                <a:cs typeface="Arial"/>
              </a:rPr>
              <a:t>Zabrana</a:t>
            </a:r>
            <a:r>
              <a:rPr lang="en-US" sz="1400" dirty="0">
                <a:cs typeface="Arial"/>
              </a:rPr>
              <a:t> </a:t>
            </a:r>
            <a:r>
              <a:rPr lang="en-US" sz="1400" dirty="0" err="1">
                <a:cs typeface="Arial"/>
              </a:rPr>
              <a:t>preklapanja</a:t>
            </a:r>
            <a:r>
              <a:rPr lang="en-US" sz="1400" dirty="0">
                <a:cs typeface="Arial"/>
              </a:rPr>
              <a:t> </a:t>
            </a:r>
            <a:r>
              <a:rPr lang="en-US" sz="1400" dirty="0" err="1">
                <a:cs typeface="Arial"/>
              </a:rPr>
              <a:t>transakcija</a:t>
            </a:r>
            <a:r>
              <a:rPr lang="en-US" sz="1400" dirty="0">
                <a:cs typeface="Arial"/>
              </a:rPr>
              <a:t> </a:t>
            </a:r>
            <a:r>
              <a:rPr lang="en-US" sz="1400" dirty="0" err="1">
                <a:cs typeface="Arial"/>
              </a:rPr>
              <a:t>znači</a:t>
            </a:r>
            <a:r>
              <a:rPr lang="en-US" sz="1400" dirty="0">
                <a:cs typeface="Arial"/>
              </a:rPr>
              <a:t> da </a:t>
            </a:r>
            <a:r>
              <a:rPr lang="en-US" sz="1400" dirty="0" err="1">
                <a:cs typeface="Arial"/>
              </a:rPr>
              <a:t>između</a:t>
            </a:r>
            <a:r>
              <a:rPr lang="en-US" sz="1400" dirty="0">
                <a:cs typeface="Arial"/>
              </a:rPr>
              <a:t> </a:t>
            </a:r>
            <a:r>
              <a:rPr lang="en-US" sz="1400" i="1" dirty="0">
                <a:cs typeface="Arial"/>
              </a:rPr>
              <a:t>bot</a:t>
            </a:r>
            <a:r>
              <a:rPr lang="en-US" sz="1400" dirty="0">
                <a:cs typeface="Arial"/>
              </a:rPr>
              <a:t> </a:t>
            </a:r>
            <a:r>
              <a:rPr lang="en-US" sz="1400" dirty="0" err="1">
                <a:cs typeface="Arial"/>
              </a:rPr>
              <a:t>i</a:t>
            </a:r>
            <a:r>
              <a:rPr lang="en-US" sz="1400" dirty="0">
                <a:cs typeface="Arial"/>
              </a:rPr>
              <a:t> </a:t>
            </a:r>
            <a:r>
              <a:rPr lang="en-US" sz="1400" dirty="0" err="1">
                <a:cs typeface="Arial"/>
              </a:rPr>
              <a:t>narednog</a:t>
            </a:r>
            <a:r>
              <a:rPr lang="en-US" sz="1400" dirty="0">
                <a:cs typeface="Arial"/>
              </a:rPr>
              <a:t> </a:t>
            </a:r>
            <a:r>
              <a:rPr lang="en-US" sz="1400" i="1" dirty="0" err="1">
                <a:cs typeface="Arial"/>
              </a:rPr>
              <a:t>eot</a:t>
            </a:r>
            <a:r>
              <a:rPr lang="en-US" sz="1400" i="1" dirty="0">
                <a:cs typeface="Arial"/>
              </a:rPr>
              <a:t> </a:t>
            </a:r>
            <a:r>
              <a:rPr lang="en-US" sz="1400" dirty="0" err="1">
                <a:cs typeface="Arial"/>
              </a:rPr>
              <a:t>nema</a:t>
            </a:r>
            <a:r>
              <a:rPr lang="en-US" sz="1400" dirty="0">
                <a:cs typeface="Arial"/>
              </a:rPr>
              <a:t> </a:t>
            </a:r>
            <a:r>
              <a:rPr lang="en-US" sz="1400" dirty="0" err="1">
                <a:cs typeface="Arial"/>
              </a:rPr>
              <a:t>drugih</a:t>
            </a:r>
            <a:r>
              <a:rPr lang="en-US" sz="1400" dirty="0">
                <a:cs typeface="Arial"/>
              </a:rPr>
              <a:t> </a:t>
            </a:r>
            <a:r>
              <a:rPr lang="en-US" sz="1400" dirty="0" err="1">
                <a:cs typeface="Arial"/>
              </a:rPr>
              <a:t>pojavljivanja</a:t>
            </a:r>
            <a:r>
              <a:rPr lang="en-US" sz="1400" dirty="0">
                <a:cs typeface="Arial"/>
              </a:rPr>
              <a:t> </a:t>
            </a:r>
            <a:r>
              <a:rPr lang="en-US" sz="1400" i="1" dirty="0">
                <a:cs typeface="Arial"/>
              </a:rPr>
              <a:t>bot</a:t>
            </a:r>
            <a:endParaRPr lang="en-US" sz="1400" dirty="0">
              <a:cs typeface="Arial"/>
            </a:endParaRPr>
          </a:p>
          <a:p>
            <a:pPr lvl="1" indent="-188595">
              <a:spcBef>
                <a:spcPts val="20"/>
              </a:spcBef>
              <a:buFont typeface="Courier New" panose="05000000000000000000" pitchFamily="2" charset="2"/>
              <a:buChar char="o"/>
            </a:pPr>
            <a:r>
              <a:rPr lang="en-US" sz="1400" dirty="0" err="1">
                <a:cs typeface="Arial"/>
              </a:rPr>
              <a:t>Dozvoljavamo</a:t>
            </a:r>
            <a:r>
              <a:rPr lang="en-US" sz="1400" dirty="0">
                <a:cs typeface="Arial"/>
              </a:rPr>
              <a:t> da </a:t>
            </a:r>
            <a:r>
              <a:rPr lang="en-US" sz="1400" i="1" dirty="0">
                <a:cs typeface="Arial"/>
              </a:rPr>
              <a:t>bot </a:t>
            </a:r>
            <a:r>
              <a:rPr lang="en-US" sz="1400" dirty="0" err="1">
                <a:cs typeface="Arial"/>
              </a:rPr>
              <a:t>naredne</a:t>
            </a:r>
            <a:r>
              <a:rPr lang="en-US" sz="1400" dirty="0">
                <a:cs typeface="Arial"/>
              </a:rPr>
              <a:t> </a:t>
            </a:r>
            <a:r>
              <a:rPr lang="en-US" sz="1400" dirty="0" err="1">
                <a:cs typeface="Arial"/>
              </a:rPr>
              <a:t>transakcije</a:t>
            </a:r>
            <a:r>
              <a:rPr lang="en-US" sz="1400" dirty="0">
                <a:cs typeface="Arial"/>
              </a:rPr>
              <a:t> </a:t>
            </a:r>
            <a:r>
              <a:rPr lang="en-US" sz="1400" dirty="0" err="1">
                <a:cs typeface="Arial"/>
              </a:rPr>
              <a:t>može</a:t>
            </a:r>
            <a:r>
              <a:rPr lang="en-US" sz="1400" dirty="0">
                <a:cs typeface="Arial"/>
              </a:rPr>
              <a:t> </a:t>
            </a:r>
            <a:r>
              <a:rPr lang="en-US" sz="1400" dirty="0" err="1">
                <a:cs typeface="Arial"/>
              </a:rPr>
              <a:t>biti</a:t>
            </a:r>
            <a:r>
              <a:rPr lang="en-US" sz="1400" dirty="0">
                <a:cs typeface="Arial"/>
              </a:rPr>
              <a:t> </a:t>
            </a:r>
            <a:r>
              <a:rPr lang="en-US" sz="1400" dirty="0" err="1">
                <a:cs typeface="Arial"/>
              </a:rPr>
              <a:t>aktiviran</a:t>
            </a:r>
            <a:r>
              <a:rPr lang="en-US" sz="1400" dirty="0">
                <a:cs typeface="Arial"/>
              </a:rPr>
              <a:t> u </a:t>
            </a:r>
            <a:r>
              <a:rPr lang="en-US" sz="1400" dirty="0" err="1">
                <a:cs typeface="Arial"/>
              </a:rPr>
              <a:t>istom</a:t>
            </a:r>
            <a:r>
              <a:rPr lang="en-US" sz="1400" dirty="0">
                <a:cs typeface="Arial"/>
              </a:rPr>
              <a:t> </a:t>
            </a:r>
            <a:r>
              <a:rPr lang="en-US" sz="1400" dirty="0" err="1">
                <a:cs typeface="Arial"/>
              </a:rPr>
              <a:t>taktu</a:t>
            </a:r>
            <a:r>
              <a:rPr lang="en-US" sz="1400" dirty="0">
                <a:cs typeface="Arial"/>
              </a:rPr>
              <a:t> </a:t>
            </a:r>
            <a:r>
              <a:rPr lang="en-US" sz="1400" dirty="0" err="1">
                <a:cs typeface="Arial"/>
              </a:rPr>
              <a:t>kada</a:t>
            </a:r>
            <a:r>
              <a:rPr lang="en-US" sz="1400" dirty="0">
                <a:cs typeface="Arial"/>
              </a:rPr>
              <a:t> se </a:t>
            </a:r>
            <a:r>
              <a:rPr lang="en-US" sz="1400" dirty="0" err="1">
                <a:cs typeface="Arial"/>
              </a:rPr>
              <a:t>završava</a:t>
            </a:r>
            <a:r>
              <a:rPr lang="en-US" sz="1400" dirty="0">
                <a:cs typeface="Arial"/>
              </a:rPr>
              <a:t> </a:t>
            </a:r>
            <a:r>
              <a:rPr lang="en-US" sz="1400" dirty="0" err="1">
                <a:cs typeface="Arial"/>
              </a:rPr>
              <a:t>prethodna</a:t>
            </a:r>
            <a:r>
              <a:rPr lang="en-US" sz="1400" dirty="0">
                <a:cs typeface="Arial"/>
              </a:rPr>
              <a:t> </a:t>
            </a:r>
            <a:r>
              <a:rPr lang="en-US" sz="1400" dirty="0" err="1">
                <a:cs typeface="Arial"/>
              </a:rPr>
              <a:t>transakcija</a:t>
            </a:r>
            <a:r>
              <a:rPr lang="en-US" sz="1400" dirty="0">
                <a:cs typeface="Arial"/>
              </a:rPr>
              <a:t> </a:t>
            </a:r>
            <a:r>
              <a:rPr lang="en-US" sz="1400" dirty="0" err="1">
                <a:cs typeface="Arial"/>
              </a:rPr>
              <a:t>sa</a:t>
            </a:r>
            <a:r>
              <a:rPr lang="en-US" sz="1400" dirty="0">
                <a:cs typeface="Arial"/>
              </a:rPr>
              <a:t> </a:t>
            </a:r>
            <a:r>
              <a:rPr lang="en-US" sz="1400" i="1" dirty="0" err="1">
                <a:cs typeface="Arial"/>
              </a:rPr>
              <a:t>eot</a:t>
            </a:r>
            <a:endParaRPr lang="en-US" sz="1400" dirty="0">
              <a:cs typeface="Arial"/>
            </a:endParaRPr>
          </a:p>
          <a:p>
            <a:pPr lvl="1" indent="-188595">
              <a:spcBef>
                <a:spcPts val="20"/>
              </a:spcBef>
              <a:buFont typeface="Courier New" panose="05000000000000000000" pitchFamily="2" charset="2"/>
              <a:buChar char="o"/>
            </a:pPr>
            <a:r>
              <a:rPr lang="en-US" sz="1400" dirty="0" err="1">
                <a:cs typeface="Arial"/>
              </a:rPr>
              <a:t>Takođe</a:t>
            </a:r>
            <a:r>
              <a:rPr lang="en-US" sz="1400" dirty="0">
                <a:cs typeface="Arial"/>
              </a:rPr>
              <a:t>, </a:t>
            </a:r>
            <a:r>
              <a:rPr lang="en-US" sz="1400" dirty="0" err="1">
                <a:cs typeface="Arial"/>
              </a:rPr>
              <a:t>transakcije</a:t>
            </a:r>
            <a:r>
              <a:rPr lang="en-US" sz="1400" dirty="0">
                <a:cs typeface="Arial"/>
              </a:rPr>
              <a:t> </a:t>
            </a:r>
            <a:r>
              <a:rPr lang="en-US" sz="1400" dirty="0" err="1">
                <a:cs typeface="Arial"/>
              </a:rPr>
              <a:t>treba</a:t>
            </a:r>
            <a:r>
              <a:rPr lang="en-US" sz="1400" dirty="0">
                <a:cs typeface="Arial"/>
              </a:rPr>
              <a:t> da </a:t>
            </a:r>
            <a:r>
              <a:rPr lang="en-US" sz="1400" dirty="0" err="1">
                <a:cs typeface="Arial"/>
              </a:rPr>
              <a:t>budu</a:t>
            </a:r>
            <a:r>
              <a:rPr lang="en-US" sz="1400" dirty="0">
                <a:cs typeface="Arial"/>
              </a:rPr>
              <a:t> </a:t>
            </a:r>
            <a:r>
              <a:rPr lang="en-US" sz="1400" dirty="0" err="1">
                <a:cs typeface="Arial"/>
              </a:rPr>
              <a:t>pravilno</a:t>
            </a:r>
            <a:r>
              <a:rPr lang="en-US" sz="1400" dirty="0">
                <a:cs typeface="Arial"/>
              </a:rPr>
              <a:t> </a:t>
            </a:r>
            <a:r>
              <a:rPr lang="en-US" sz="1400" dirty="0" err="1">
                <a:cs typeface="Arial"/>
              </a:rPr>
              <a:t>formirane</a:t>
            </a:r>
            <a:r>
              <a:rPr lang="en-US" sz="1400" dirty="0">
                <a:cs typeface="Arial"/>
              </a:rPr>
              <a:t>, </a:t>
            </a:r>
            <a:r>
              <a:rPr lang="en-US" sz="1400" dirty="0" err="1">
                <a:cs typeface="Arial"/>
              </a:rPr>
              <a:t>što</a:t>
            </a:r>
            <a:r>
              <a:rPr lang="en-US" sz="1400" dirty="0">
                <a:cs typeface="Arial"/>
              </a:rPr>
              <a:t> </a:t>
            </a:r>
            <a:r>
              <a:rPr lang="en-US" sz="1400" dirty="0" err="1">
                <a:cs typeface="Arial"/>
              </a:rPr>
              <a:t>znači</a:t>
            </a:r>
            <a:r>
              <a:rPr lang="en-US" sz="1400" dirty="0">
                <a:cs typeface="Arial"/>
              </a:rPr>
              <a:t> da ne </a:t>
            </a:r>
            <a:r>
              <a:rPr lang="en-US" sz="1400" dirty="0" err="1">
                <a:cs typeface="Arial"/>
              </a:rPr>
              <a:t>smeju</a:t>
            </a:r>
            <a:r>
              <a:rPr lang="en-US" sz="1400" dirty="0">
                <a:cs typeface="Arial"/>
              </a:rPr>
              <a:t> </a:t>
            </a:r>
            <a:r>
              <a:rPr lang="en-US" sz="1400" dirty="0" err="1">
                <a:cs typeface="Arial"/>
              </a:rPr>
              <a:t>postojati</a:t>
            </a:r>
            <a:r>
              <a:rPr lang="en-US" sz="1400" dirty="0">
                <a:cs typeface="Arial"/>
              </a:rPr>
              <a:t> </a:t>
            </a:r>
            <a:r>
              <a:rPr lang="en-US" sz="1400" dirty="0" err="1">
                <a:cs typeface="Arial"/>
              </a:rPr>
              <a:t>dva</a:t>
            </a:r>
            <a:r>
              <a:rPr lang="en-US" sz="1400" dirty="0">
                <a:cs typeface="Arial"/>
              </a:rPr>
              <a:t> </a:t>
            </a:r>
            <a:r>
              <a:rPr lang="en-US" sz="1400" i="1" dirty="0" err="1">
                <a:cs typeface="Arial"/>
              </a:rPr>
              <a:t>eot</a:t>
            </a:r>
            <a:r>
              <a:rPr lang="en-US" sz="1400" i="1" dirty="0">
                <a:cs typeface="Arial"/>
              </a:rPr>
              <a:t> </a:t>
            </a:r>
            <a:r>
              <a:rPr lang="en-US" sz="1400" dirty="0">
                <a:cs typeface="Arial"/>
              </a:rPr>
              <a:t>bez </a:t>
            </a:r>
            <a:r>
              <a:rPr lang="en-US" sz="1400" i="1" dirty="0">
                <a:cs typeface="Arial"/>
              </a:rPr>
              <a:t>bot </a:t>
            </a:r>
            <a:r>
              <a:rPr lang="en-US" sz="1400" dirty="0" err="1">
                <a:cs typeface="Arial"/>
              </a:rPr>
              <a:t>između</a:t>
            </a:r>
            <a:r>
              <a:rPr lang="en-US" sz="1400" dirty="0">
                <a:cs typeface="Arial"/>
              </a:rPr>
              <a:t> </a:t>
            </a:r>
            <a:r>
              <a:rPr lang="en-US" sz="1400" dirty="0" err="1">
                <a:cs typeface="Arial"/>
              </a:rPr>
              <a:t>njih</a:t>
            </a:r>
            <a:endParaRPr lang="en-US" sz="1400" dirty="0">
              <a:cs typeface="Arial"/>
            </a:endParaRPr>
          </a:p>
          <a:p>
            <a:pPr lvl="1" indent="-188595">
              <a:spcBef>
                <a:spcPts val="20"/>
              </a:spcBef>
              <a:buFont typeface="Courier New" panose="05000000000000000000" pitchFamily="2" charset="2"/>
              <a:buChar char="o"/>
            </a:pPr>
            <a:r>
              <a:rPr lang="en-US" sz="1400" dirty="0" err="1">
                <a:cs typeface="Arial"/>
              </a:rPr>
              <a:t>Zbog</a:t>
            </a:r>
            <a:r>
              <a:rPr lang="en-US" sz="1400" dirty="0">
                <a:cs typeface="Arial"/>
              </a:rPr>
              <a:t> toga, </a:t>
            </a:r>
            <a:r>
              <a:rPr lang="en-US" sz="1400" dirty="0" err="1">
                <a:cs typeface="Arial"/>
              </a:rPr>
              <a:t>sekvenca</a:t>
            </a:r>
            <a:r>
              <a:rPr lang="en-US" sz="1400" dirty="0">
                <a:cs typeface="Arial"/>
              </a:rPr>
              <a:t> </a:t>
            </a:r>
            <a:r>
              <a:rPr lang="en-US" sz="1400" dirty="0" err="1">
                <a:cs typeface="Arial"/>
              </a:rPr>
              <a:t>koja</a:t>
            </a:r>
            <a:r>
              <a:rPr lang="en-US" sz="1400" dirty="0">
                <a:cs typeface="Arial"/>
              </a:rPr>
              <a:t> </a:t>
            </a:r>
            <a:r>
              <a:rPr lang="en-US" sz="1400" dirty="0" err="1">
                <a:cs typeface="Arial"/>
              </a:rPr>
              <a:t>opisuje</a:t>
            </a:r>
            <a:r>
              <a:rPr lang="en-US" sz="1400" dirty="0">
                <a:cs typeface="Arial"/>
              </a:rPr>
              <a:t> </a:t>
            </a:r>
            <a:r>
              <a:rPr lang="en-US" sz="1400" dirty="0" err="1">
                <a:cs typeface="Arial"/>
              </a:rPr>
              <a:t>transakciju</a:t>
            </a:r>
            <a:r>
              <a:rPr lang="en-US" sz="1400" dirty="0">
                <a:cs typeface="Arial"/>
              </a:rPr>
              <a:t> je:</a:t>
            </a:r>
          </a:p>
          <a:p>
            <a:pPr>
              <a:spcBef>
                <a:spcPts val="20"/>
              </a:spcBef>
            </a:pPr>
            <a:endParaRPr lang="en-US" sz="1800" dirty="0">
              <a:cs typeface="Arial"/>
            </a:endParaRPr>
          </a:p>
          <a:p>
            <a:endParaRPr lang="en-US" sz="1800" dirty="0">
              <a:ea typeface="+mn-lt"/>
              <a:cs typeface="+mn-lt"/>
            </a:endParaRPr>
          </a:p>
        </p:txBody>
      </p:sp>
      <p:pic>
        <p:nvPicPr>
          <p:cNvPr id="2" name="Picture 1">
            <a:extLst>
              <a:ext uri="{FF2B5EF4-FFF2-40B4-BE49-F238E27FC236}">
                <a16:creationId xmlns:a16="http://schemas.microsoft.com/office/drawing/2014/main" id="{DDAAE45D-CC95-E9A7-B566-02ED0E7820AB}"/>
              </a:ext>
            </a:extLst>
          </p:cNvPr>
          <p:cNvPicPr>
            <a:picLocks noChangeAspect="1"/>
          </p:cNvPicPr>
          <p:nvPr/>
        </p:nvPicPr>
        <p:blipFill>
          <a:blip r:embed="rId3"/>
          <a:stretch>
            <a:fillRect/>
          </a:stretch>
        </p:blipFill>
        <p:spPr>
          <a:xfrm>
            <a:off x="2169712" y="4279401"/>
            <a:ext cx="4695825" cy="390525"/>
          </a:xfrm>
          <a:prstGeom prst="rect">
            <a:avLst/>
          </a:prstGeom>
        </p:spPr>
      </p:pic>
    </p:spTree>
    <p:extLst>
      <p:ext uri="{BB962C8B-B14F-4D97-AF65-F5344CB8AC3E}">
        <p14:creationId xmlns:p14="http://schemas.microsoft.com/office/powerpoint/2010/main" val="3393949903"/>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26</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r>
              <a:rPr lang="en-US" dirty="0" err="1"/>
              <a:t>Opseg</a:t>
            </a:r>
            <a:r>
              <a:rPr lang="en-US" dirty="0"/>
              <a:t> </a:t>
            </a:r>
            <a:r>
              <a:rPr lang="en-US" dirty="0" err="1"/>
              <a:t>uzastopnog</a:t>
            </a:r>
            <a:r>
              <a:rPr lang="en-US" dirty="0"/>
              <a:t> </a:t>
            </a:r>
            <a:r>
              <a:rPr lang="en-US" dirty="0" err="1"/>
              <a:t>ponavljanja</a:t>
            </a:r>
            <a:r>
              <a:rPr lang="en-US" dirty="0"/>
              <a:t> … </a:t>
            </a:r>
            <a:r>
              <a:rPr lang="en-US" dirty="0" err="1"/>
              <a:t>nastavak</a:t>
            </a:r>
            <a:endParaRPr lang="en-US" dirty="0" err="1">
              <a:cs typeface="Arial"/>
            </a:endParaRPr>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a:xfrm>
            <a:off x="319088" y="918817"/>
            <a:ext cx="8404845" cy="3770658"/>
          </a:xfrm>
        </p:spPr>
        <p:txBody>
          <a:bodyPr/>
          <a:lstStyle/>
          <a:p>
            <a:pPr>
              <a:spcBef>
                <a:spcPts val="20"/>
              </a:spcBef>
            </a:pPr>
            <a:r>
              <a:rPr lang="en-US" sz="1800" dirty="0">
                <a:ea typeface="+mn-lt"/>
                <a:cs typeface="+mn-lt"/>
              </a:rPr>
              <a:t>Primer 2: </a:t>
            </a:r>
            <a:r>
              <a:rPr lang="en-US" sz="1800" dirty="0" err="1">
                <a:ea typeface="+mn-lt"/>
                <a:cs typeface="+mn-lt"/>
              </a:rPr>
              <a:t>Napiši</a:t>
            </a:r>
            <a:r>
              <a:rPr lang="en-US" sz="1800" dirty="0">
                <a:ea typeface="+mn-lt"/>
                <a:cs typeface="+mn-lt"/>
              </a:rPr>
              <a:t> </a:t>
            </a:r>
            <a:r>
              <a:rPr lang="en-US" sz="1800" dirty="0" err="1">
                <a:ea typeface="+mn-lt"/>
                <a:cs typeface="+mn-lt"/>
              </a:rPr>
              <a:t>sledeću</a:t>
            </a:r>
            <a:r>
              <a:rPr lang="en-US" sz="1800" dirty="0">
                <a:ea typeface="+mn-lt"/>
                <a:cs typeface="+mn-lt"/>
              </a:rPr>
              <a:t> </a:t>
            </a:r>
            <a:r>
              <a:rPr lang="en-US" sz="1800" dirty="0" err="1">
                <a:ea typeface="+mn-lt"/>
                <a:cs typeface="+mn-lt"/>
              </a:rPr>
              <a:t>tvrdnju</a:t>
            </a:r>
            <a:r>
              <a:rPr lang="en-US" sz="1800" dirty="0">
                <a:ea typeface="+mn-lt"/>
                <a:cs typeface="+mn-lt"/>
              </a:rPr>
              <a:t>: </a:t>
            </a:r>
            <a:r>
              <a:rPr lang="en-US" sz="1800" i="1" dirty="0" err="1">
                <a:ea typeface="+mn-lt"/>
                <a:cs typeface="+mn-lt"/>
              </a:rPr>
              <a:t>rdy</a:t>
            </a:r>
            <a:r>
              <a:rPr lang="en-US" sz="1800" i="1" dirty="0">
                <a:ea typeface="+mn-lt"/>
                <a:cs typeface="+mn-lt"/>
              </a:rPr>
              <a:t> </a:t>
            </a:r>
            <a:r>
              <a:rPr lang="en-US" sz="1800" dirty="0" err="1">
                <a:ea typeface="+mn-lt"/>
                <a:cs typeface="+mn-lt"/>
              </a:rPr>
              <a:t>postaje</a:t>
            </a:r>
            <a:r>
              <a:rPr lang="en-US" sz="1800" dirty="0">
                <a:ea typeface="+mn-lt"/>
                <a:cs typeface="+mn-lt"/>
              </a:rPr>
              <a:t> </a:t>
            </a:r>
            <a:r>
              <a:rPr lang="en-US" sz="1800" dirty="0" err="1">
                <a:ea typeface="+mn-lt"/>
                <a:cs typeface="+mn-lt"/>
              </a:rPr>
              <a:t>aktivan</a:t>
            </a:r>
            <a:r>
              <a:rPr lang="en-US" sz="1800" dirty="0">
                <a:ea typeface="+mn-lt"/>
                <a:cs typeface="+mn-lt"/>
              </a:rPr>
              <a:t> </a:t>
            </a:r>
            <a:r>
              <a:rPr lang="en-US" sz="1800" dirty="0" err="1">
                <a:ea typeface="+mn-lt"/>
                <a:cs typeface="+mn-lt"/>
              </a:rPr>
              <a:t>prvi</a:t>
            </a:r>
            <a:r>
              <a:rPr lang="en-US" sz="1800" dirty="0">
                <a:ea typeface="+mn-lt"/>
                <a:cs typeface="+mn-lt"/>
              </a:rPr>
              <a:t> put </a:t>
            </a:r>
            <a:r>
              <a:rPr lang="en-US" sz="1800" dirty="0" err="1">
                <a:ea typeface="+mn-lt"/>
                <a:cs typeface="+mn-lt"/>
              </a:rPr>
              <a:t>kada</a:t>
            </a:r>
            <a:r>
              <a:rPr lang="en-US" sz="1800" dirty="0">
                <a:ea typeface="+mn-lt"/>
                <a:cs typeface="+mn-lt"/>
              </a:rPr>
              <a:t> se reset </a:t>
            </a:r>
            <a:r>
              <a:rPr lang="en-US" sz="1800" dirty="0" err="1">
                <a:ea typeface="+mn-lt"/>
                <a:cs typeface="+mn-lt"/>
              </a:rPr>
              <a:t>sekvenca</a:t>
            </a:r>
            <a:r>
              <a:rPr lang="en-US" sz="1800" dirty="0">
                <a:ea typeface="+mn-lt"/>
                <a:cs typeface="+mn-lt"/>
              </a:rPr>
              <a:t> </a:t>
            </a:r>
            <a:r>
              <a:rPr lang="en-US" sz="1800" dirty="0" err="1">
                <a:ea typeface="+mn-lt"/>
                <a:cs typeface="+mn-lt"/>
              </a:rPr>
              <a:t>završi</a:t>
            </a:r>
            <a:r>
              <a:rPr lang="en-US" sz="1800" dirty="0">
                <a:ea typeface="+mn-lt"/>
                <a:cs typeface="+mn-lt"/>
              </a:rPr>
              <a:t>. Reset </a:t>
            </a:r>
            <a:r>
              <a:rPr lang="en-US" sz="1800" dirty="0" err="1">
                <a:ea typeface="+mn-lt"/>
                <a:cs typeface="+mn-lt"/>
              </a:rPr>
              <a:t>sekvenca</a:t>
            </a:r>
            <a:r>
              <a:rPr lang="en-US" sz="1800" dirty="0">
                <a:ea typeface="+mn-lt"/>
                <a:cs typeface="+mn-lt"/>
              </a:rPr>
              <a:t> je </a:t>
            </a:r>
            <a:r>
              <a:rPr lang="en-US" sz="1800" dirty="0" err="1">
                <a:ea typeface="+mn-lt"/>
                <a:cs typeface="+mn-lt"/>
              </a:rPr>
              <a:t>predstavljena</a:t>
            </a:r>
            <a:r>
              <a:rPr lang="en-US" sz="1800" dirty="0">
                <a:ea typeface="+mn-lt"/>
                <a:cs typeface="+mn-lt"/>
              </a:rPr>
              <a:t> </a:t>
            </a:r>
            <a:r>
              <a:rPr lang="en-US" sz="1800" dirty="0" err="1">
                <a:ea typeface="+mn-lt"/>
                <a:cs typeface="+mn-lt"/>
              </a:rPr>
              <a:t>visokim</a:t>
            </a:r>
            <a:r>
              <a:rPr lang="en-US" sz="1800" dirty="0">
                <a:ea typeface="+mn-lt"/>
                <a:cs typeface="+mn-lt"/>
              </a:rPr>
              <a:t> </a:t>
            </a:r>
            <a:r>
              <a:rPr lang="en-US" sz="1800" dirty="0" err="1">
                <a:ea typeface="+mn-lt"/>
                <a:cs typeface="+mn-lt"/>
              </a:rPr>
              <a:t>stanjem</a:t>
            </a:r>
            <a:r>
              <a:rPr lang="en-US" sz="1800" dirty="0">
                <a:ea typeface="+mn-lt"/>
                <a:cs typeface="+mn-lt"/>
              </a:rPr>
              <a:t> </a:t>
            </a:r>
            <a:r>
              <a:rPr lang="en-US" sz="1800" dirty="0" err="1">
                <a:ea typeface="+mn-lt"/>
                <a:cs typeface="+mn-lt"/>
              </a:rPr>
              <a:t>signala</a:t>
            </a:r>
            <a:r>
              <a:rPr lang="en-US" sz="1800" dirty="0">
                <a:ea typeface="+mn-lt"/>
                <a:cs typeface="+mn-lt"/>
              </a:rPr>
              <a:t> </a:t>
            </a:r>
            <a:r>
              <a:rPr lang="en-US" sz="1800" i="1" dirty="0" err="1">
                <a:ea typeface="+mn-lt"/>
                <a:cs typeface="+mn-lt"/>
              </a:rPr>
              <a:t>rst</a:t>
            </a:r>
            <a:r>
              <a:rPr lang="en-US" sz="1800" dirty="0">
                <a:ea typeface="+mn-lt"/>
                <a:cs typeface="+mn-lt"/>
              </a:rPr>
              <a:t>.</a:t>
            </a:r>
            <a:endParaRPr lang="en-US" dirty="0">
              <a:ea typeface="+mn-lt"/>
              <a:cs typeface="+mn-lt"/>
            </a:endParaRPr>
          </a:p>
          <a:p>
            <a:pPr>
              <a:spcBef>
                <a:spcPts val="20"/>
              </a:spcBef>
            </a:pPr>
            <a:endParaRPr lang="en-US" sz="1800" dirty="0">
              <a:ea typeface="+mn-lt"/>
              <a:cs typeface="+mn-lt"/>
            </a:endParaRPr>
          </a:p>
          <a:p>
            <a:pPr>
              <a:spcBef>
                <a:spcPts val="20"/>
              </a:spcBef>
            </a:pPr>
            <a:endParaRPr lang="en-US" sz="1800" dirty="0">
              <a:ea typeface="+mn-lt"/>
              <a:cs typeface="+mn-lt"/>
            </a:endParaRPr>
          </a:p>
          <a:p>
            <a:pPr>
              <a:spcBef>
                <a:spcPts val="20"/>
              </a:spcBef>
            </a:pPr>
            <a:endParaRPr lang="en-US" sz="1800" dirty="0">
              <a:ea typeface="+mn-lt"/>
              <a:cs typeface="+mn-lt"/>
            </a:endParaRPr>
          </a:p>
          <a:p>
            <a:pPr>
              <a:spcBef>
                <a:spcPts val="20"/>
              </a:spcBef>
            </a:pPr>
            <a:endParaRPr lang="en-US" sz="1800" dirty="0">
              <a:ea typeface="+mn-lt"/>
              <a:cs typeface="+mn-lt"/>
            </a:endParaRPr>
          </a:p>
          <a:p>
            <a:pPr>
              <a:spcBef>
                <a:spcPts val="20"/>
              </a:spcBef>
            </a:pPr>
            <a:r>
              <a:rPr lang="en-US" sz="1800" dirty="0">
                <a:ea typeface="+mn-lt"/>
                <a:cs typeface="+mn-lt"/>
              </a:rPr>
              <a:t>Ili </a:t>
            </a:r>
            <a:r>
              <a:rPr lang="en-US" sz="1800" dirty="0" err="1">
                <a:ea typeface="+mn-lt"/>
                <a:cs typeface="+mn-lt"/>
              </a:rPr>
              <a:t>intuitivnije</a:t>
            </a:r>
            <a:r>
              <a:rPr lang="en-US" sz="1800" dirty="0">
                <a:ea typeface="+mn-lt"/>
                <a:cs typeface="+mn-lt"/>
              </a:rPr>
              <a:t>:</a:t>
            </a:r>
            <a:endParaRPr lang="en-US">
              <a:cs typeface="Arial"/>
            </a:endParaRPr>
          </a:p>
          <a:p>
            <a:pPr>
              <a:spcBef>
                <a:spcPts val="20"/>
              </a:spcBef>
            </a:pPr>
            <a:endParaRPr lang="en-US" sz="1800" dirty="0">
              <a:ea typeface="+mn-lt"/>
              <a:cs typeface="+mn-lt"/>
            </a:endParaRPr>
          </a:p>
          <a:p>
            <a:pPr>
              <a:spcBef>
                <a:spcPts val="20"/>
              </a:spcBef>
            </a:pPr>
            <a:endParaRPr lang="en-US" sz="1800" dirty="0">
              <a:ea typeface="+mn-lt"/>
              <a:cs typeface="+mn-lt"/>
            </a:endParaRPr>
          </a:p>
          <a:p>
            <a:pPr>
              <a:spcBef>
                <a:spcPts val="20"/>
              </a:spcBef>
            </a:pPr>
            <a:endParaRPr lang="en-US" sz="1800" dirty="0">
              <a:ea typeface="+mn-lt"/>
              <a:cs typeface="+mn-lt"/>
            </a:endParaRPr>
          </a:p>
          <a:p>
            <a:pPr>
              <a:spcBef>
                <a:spcPts val="20"/>
              </a:spcBef>
            </a:pPr>
            <a:endParaRPr lang="en-US" sz="1800" dirty="0">
              <a:ea typeface="+mn-lt"/>
              <a:cs typeface="+mn-lt"/>
            </a:endParaRPr>
          </a:p>
          <a:p>
            <a:pPr>
              <a:spcBef>
                <a:spcPts val="20"/>
              </a:spcBef>
            </a:pPr>
            <a:r>
              <a:rPr lang="en-US" sz="1800" dirty="0">
                <a:ea typeface="+mn-lt"/>
                <a:cs typeface="+mn-lt"/>
              </a:rPr>
              <a:t>Primer 3: </a:t>
            </a:r>
            <a:r>
              <a:rPr lang="en-US" sz="1800" dirty="0" err="1">
                <a:ea typeface="+mn-lt"/>
                <a:cs typeface="+mn-lt"/>
              </a:rPr>
              <a:t>Ponovo</a:t>
            </a:r>
            <a:r>
              <a:rPr lang="en-US" sz="1800" dirty="0">
                <a:ea typeface="+mn-lt"/>
                <a:cs typeface="+mn-lt"/>
              </a:rPr>
              <a:t> </a:t>
            </a:r>
            <a:r>
              <a:rPr lang="en-US" sz="1800" dirty="0" err="1">
                <a:ea typeface="+mn-lt"/>
                <a:cs typeface="+mn-lt"/>
              </a:rPr>
              <a:t>razmatramo</a:t>
            </a:r>
            <a:r>
              <a:rPr lang="en-US" sz="1800" dirty="0">
                <a:ea typeface="+mn-lt"/>
                <a:cs typeface="+mn-lt"/>
              </a:rPr>
              <a:t> </a:t>
            </a:r>
            <a:r>
              <a:rPr lang="en-US" sz="1800" dirty="0" err="1">
                <a:ea typeface="+mn-lt"/>
                <a:cs typeface="+mn-lt"/>
              </a:rPr>
              <a:t>prethodni</a:t>
            </a:r>
            <a:r>
              <a:rPr lang="en-US" sz="1800" dirty="0">
                <a:ea typeface="+mn-lt"/>
                <a:cs typeface="+mn-lt"/>
              </a:rPr>
              <a:t> primer: </a:t>
            </a:r>
            <a:r>
              <a:rPr lang="en-US" sz="1800" i="1" dirty="0">
                <a:ea typeface="+mn-lt"/>
                <a:cs typeface="+mn-lt"/>
              </a:rPr>
              <a:t>ready </a:t>
            </a:r>
            <a:r>
              <a:rPr lang="en-US" sz="1800" dirty="0" err="1">
                <a:ea typeface="+mn-lt"/>
                <a:cs typeface="+mn-lt"/>
              </a:rPr>
              <a:t>treba</a:t>
            </a:r>
            <a:r>
              <a:rPr lang="en-US" sz="1800" dirty="0">
                <a:ea typeface="+mn-lt"/>
                <a:cs typeface="+mn-lt"/>
              </a:rPr>
              <a:t> da </a:t>
            </a:r>
            <a:r>
              <a:rPr lang="en-US" sz="1800" dirty="0" err="1">
                <a:ea typeface="+mn-lt"/>
                <a:cs typeface="+mn-lt"/>
              </a:rPr>
              <a:t>bude</a:t>
            </a:r>
            <a:r>
              <a:rPr lang="en-US" sz="1800" dirty="0">
                <a:ea typeface="+mn-lt"/>
                <a:cs typeface="+mn-lt"/>
              </a:rPr>
              <a:t> </a:t>
            </a:r>
            <a:r>
              <a:rPr lang="en-US" sz="1800" dirty="0" err="1">
                <a:ea typeface="+mn-lt"/>
                <a:cs typeface="+mn-lt"/>
              </a:rPr>
              <a:t>nizak</a:t>
            </a:r>
            <a:r>
              <a:rPr lang="en-US" sz="1800" dirty="0">
                <a:ea typeface="+mn-lt"/>
                <a:cs typeface="+mn-lt"/>
              </a:rPr>
              <a:t> </a:t>
            </a:r>
            <a:r>
              <a:rPr lang="en-US" sz="1800" dirty="0" err="1">
                <a:ea typeface="+mn-lt"/>
                <a:cs typeface="+mn-lt"/>
              </a:rPr>
              <a:t>dok</a:t>
            </a:r>
            <a:r>
              <a:rPr lang="en-US" sz="1800" dirty="0">
                <a:ea typeface="+mn-lt"/>
                <a:cs typeface="+mn-lt"/>
              </a:rPr>
              <a:t> </a:t>
            </a:r>
            <a:r>
              <a:rPr lang="en-US" sz="1800" i="1" dirty="0" err="1">
                <a:ea typeface="+mn-lt"/>
                <a:cs typeface="+mn-lt"/>
              </a:rPr>
              <a:t>rst</a:t>
            </a:r>
            <a:r>
              <a:rPr lang="en-US" sz="1800" i="1" dirty="0">
                <a:ea typeface="+mn-lt"/>
                <a:cs typeface="+mn-lt"/>
              </a:rPr>
              <a:t> </a:t>
            </a:r>
            <a:r>
              <a:rPr lang="en-US" sz="1800" dirty="0" err="1">
                <a:ea typeface="+mn-lt"/>
                <a:cs typeface="+mn-lt"/>
              </a:rPr>
              <a:t>prvi</a:t>
            </a:r>
            <a:r>
              <a:rPr lang="en-US" sz="1800" dirty="0">
                <a:ea typeface="+mn-lt"/>
                <a:cs typeface="+mn-lt"/>
              </a:rPr>
              <a:t> put ne </a:t>
            </a:r>
            <a:r>
              <a:rPr lang="en-US" sz="1800" dirty="0" err="1">
                <a:ea typeface="+mn-lt"/>
                <a:cs typeface="+mn-lt"/>
              </a:rPr>
              <a:t>postane</a:t>
            </a:r>
            <a:r>
              <a:rPr lang="en-US" sz="1800" dirty="0">
                <a:ea typeface="+mn-lt"/>
                <a:cs typeface="+mn-lt"/>
              </a:rPr>
              <a:t> </a:t>
            </a:r>
            <a:r>
              <a:rPr lang="en-US" sz="1800" dirty="0" err="1">
                <a:ea typeface="+mn-lt"/>
                <a:cs typeface="+mn-lt"/>
              </a:rPr>
              <a:t>neaktivan</a:t>
            </a:r>
            <a:r>
              <a:rPr lang="en-US" sz="1800" dirty="0">
                <a:ea typeface="+mn-lt"/>
                <a:cs typeface="+mn-lt"/>
              </a:rPr>
              <a:t>:</a:t>
            </a:r>
            <a:endParaRPr lang="en-US" sz="1800" dirty="0">
              <a:cs typeface="Arial"/>
            </a:endParaRPr>
          </a:p>
          <a:p>
            <a:endParaRPr lang="en-US" sz="1800" dirty="0">
              <a:cs typeface="Arial"/>
            </a:endParaRPr>
          </a:p>
        </p:txBody>
      </p:sp>
      <p:pic>
        <p:nvPicPr>
          <p:cNvPr id="3" name="Picture 2" descr="A close up of a number&#10;&#10;Description automatically generated">
            <a:extLst>
              <a:ext uri="{FF2B5EF4-FFF2-40B4-BE49-F238E27FC236}">
                <a16:creationId xmlns:a16="http://schemas.microsoft.com/office/drawing/2014/main" id="{3FD2FCEF-F4E1-DB58-5E62-FD257EFE9365}"/>
              </a:ext>
            </a:extLst>
          </p:cNvPr>
          <p:cNvPicPr>
            <a:picLocks noChangeAspect="1"/>
          </p:cNvPicPr>
          <p:nvPr/>
        </p:nvPicPr>
        <p:blipFill>
          <a:blip r:embed="rId3"/>
          <a:stretch>
            <a:fillRect/>
          </a:stretch>
        </p:blipFill>
        <p:spPr>
          <a:xfrm>
            <a:off x="1312035" y="1809818"/>
            <a:ext cx="6276975" cy="676275"/>
          </a:xfrm>
          <a:prstGeom prst="rect">
            <a:avLst/>
          </a:prstGeom>
        </p:spPr>
      </p:pic>
      <p:pic>
        <p:nvPicPr>
          <p:cNvPr id="4" name="Picture 3" descr="A close up of a sign&#10;&#10;Description automatically generated">
            <a:extLst>
              <a:ext uri="{FF2B5EF4-FFF2-40B4-BE49-F238E27FC236}">
                <a16:creationId xmlns:a16="http://schemas.microsoft.com/office/drawing/2014/main" id="{442FBC72-D1C8-1F90-B1C8-43042D1ADB57}"/>
              </a:ext>
            </a:extLst>
          </p:cNvPr>
          <p:cNvPicPr>
            <a:picLocks noChangeAspect="1"/>
          </p:cNvPicPr>
          <p:nvPr/>
        </p:nvPicPr>
        <p:blipFill>
          <a:blip r:embed="rId4"/>
          <a:stretch>
            <a:fillRect/>
          </a:stretch>
        </p:blipFill>
        <p:spPr>
          <a:xfrm>
            <a:off x="1357934" y="2969234"/>
            <a:ext cx="6229350" cy="676275"/>
          </a:xfrm>
          <a:prstGeom prst="rect">
            <a:avLst/>
          </a:prstGeom>
        </p:spPr>
      </p:pic>
      <p:pic>
        <p:nvPicPr>
          <p:cNvPr id="5" name="Picture 4">
            <a:extLst>
              <a:ext uri="{FF2B5EF4-FFF2-40B4-BE49-F238E27FC236}">
                <a16:creationId xmlns:a16="http://schemas.microsoft.com/office/drawing/2014/main" id="{E36EA002-2AEC-8B6F-238A-6EACC78882A3}"/>
              </a:ext>
            </a:extLst>
          </p:cNvPr>
          <p:cNvPicPr>
            <a:picLocks noChangeAspect="1"/>
          </p:cNvPicPr>
          <p:nvPr/>
        </p:nvPicPr>
        <p:blipFill>
          <a:blip r:embed="rId5"/>
          <a:stretch>
            <a:fillRect/>
          </a:stretch>
        </p:blipFill>
        <p:spPr>
          <a:xfrm>
            <a:off x="383632" y="4683735"/>
            <a:ext cx="8267700" cy="419100"/>
          </a:xfrm>
          <a:prstGeom prst="rect">
            <a:avLst/>
          </a:prstGeom>
        </p:spPr>
      </p:pic>
    </p:spTree>
    <p:extLst>
      <p:ext uri="{BB962C8B-B14F-4D97-AF65-F5344CB8AC3E}">
        <p14:creationId xmlns:p14="http://schemas.microsoft.com/office/powerpoint/2010/main" val="1555473022"/>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27</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r>
              <a:rPr lang="en-US" dirty="0"/>
              <a:t>Go-to </a:t>
            </a:r>
            <a:r>
              <a:rPr lang="en-US" dirty="0" err="1"/>
              <a:t>ponavljanje</a:t>
            </a:r>
            <a:endParaRPr lang="en-US" dirty="0" err="1">
              <a:cs typeface="Arial"/>
            </a:endParaRPr>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a:xfrm>
            <a:off x="319088" y="918817"/>
            <a:ext cx="8404845" cy="3770658"/>
          </a:xfrm>
        </p:spPr>
        <p:txBody>
          <a:bodyPr/>
          <a:lstStyle/>
          <a:p>
            <a:r>
              <a:rPr lang="en-US" sz="1800" dirty="0" err="1">
                <a:ea typeface="+mn-lt"/>
                <a:cs typeface="+mn-lt"/>
              </a:rPr>
              <a:t>Postoji</a:t>
            </a:r>
            <a:r>
              <a:rPr lang="en-US" sz="1800" dirty="0">
                <a:ea typeface="+mn-lt"/>
                <a:cs typeface="+mn-lt"/>
              </a:rPr>
              <a:t> </a:t>
            </a:r>
            <a:r>
              <a:rPr lang="en-US" sz="1800" dirty="0" err="1">
                <a:ea typeface="+mn-lt"/>
                <a:cs typeface="+mn-lt"/>
              </a:rPr>
              <a:t>poseban</a:t>
            </a:r>
            <a:r>
              <a:rPr lang="en-US" sz="1800" dirty="0">
                <a:ea typeface="+mn-lt"/>
                <a:cs typeface="+mn-lt"/>
              </a:rPr>
              <a:t> operator </a:t>
            </a:r>
            <a:r>
              <a:rPr lang="en-US" sz="1800" dirty="0" err="1">
                <a:ea typeface="+mn-lt"/>
                <a:cs typeface="+mn-lt"/>
              </a:rPr>
              <a:t>sekvence</a:t>
            </a:r>
            <a:r>
              <a:rPr lang="en-US" sz="1800" dirty="0">
                <a:ea typeface="+mn-lt"/>
                <a:cs typeface="+mn-lt"/>
              </a:rPr>
              <a:t>, </a:t>
            </a:r>
            <a:r>
              <a:rPr lang="en-US" sz="1800" dirty="0" err="1">
                <a:ea typeface="+mn-lt"/>
                <a:cs typeface="+mn-lt"/>
              </a:rPr>
              <a:t>tzv</a:t>
            </a:r>
            <a:r>
              <a:rPr lang="en-US" sz="1800" dirty="0">
                <a:ea typeface="+mn-lt"/>
                <a:cs typeface="+mn-lt"/>
              </a:rPr>
              <a:t>. </a:t>
            </a:r>
            <a:r>
              <a:rPr lang="en-US" sz="1800" b="1" dirty="0" err="1">
                <a:ea typeface="+mn-lt"/>
                <a:cs typeface="+mn-lt"/>
              </a:rPr>
              <a:t>goto</a:t>
            </a:r>
            <a:r>
              <a:rPr lang="en-US" sz="1800" b="1" dirty="0">
                <a:ea typeface="+mn-lt"/>
                <a:cs typeface="+mn-lt"/>
              </a:rPr>
              <a:t> </a:t>
            </a:r>
            <a:r>
              <a:rPr lang="en-US" sz="1800" b="1" dirty="0" err="1">
                <a:ea typeface="+mn-lt"/>
                <a:cs typeface="+mn-lt"/>
              </a:rPr>
              <a:t>ponavljanje</a:t>
            </a:r>
            <a:r>
              <a:rPr lang="en-US" sz="1800" dirty="0">
                <a:ea typeface="+mn-lt"/>
                <a:cs typeface="+mn-lt"/>
              </a:rPr>
              <a:t>, koji </a:t>
            </a:r>
            <a:r>
              <a:rPr lang="en-US" sz="1800" dirty="0" err="1">
                <a:ea typeface="+mn-lt"/>
                <a:cs typeface="+mn-lt"/>
              </a:rPr>
              <a:t>označava</a:t>
            </a:r>
            <a:r>
              <a:rPr lang="en-US" sz="1800" dirty="0">
                <a:ea typeface="+mn-lt"/>
                <a:cs typeface="+mn-lt"/>
              </a:rPr>
              <a:t> da </a:t>
            </a:r>
            <a:r>
              <a:rPr lang="en-US" sz="1800" dirty="0" err="1">
                <a:ea typeface="+mn-lt"/>
                <a:cs typeface="+mn-lt"/>
              </a:rPr>
              <a:t>uslov</a:t>
            </a:r>
            <a:r>
              <a:rPr lang="en-US" sz="1800" dirty="0">
                <a:ea typeface="+mn-lt"/>
                <a:cs typeface="+mn-lt"/>
              </a:rPr>
              <a:t> </a:t>
            </a:r>
            <a:r>
              <a:rPr lang="en-US" sz="1800" i="1" dirty="0">
                <a:ea typeface="+mn-lt"/>
                <a:cs typeface="+mn-lt"/>
              </a:rPr>
              <a:t>e</a:t>
            </a:r>
            <a:r>
              <a:rPr lang="en-US" sz="1800" dirty="0">
                <a:ea typeface="+mn-lt"/>
                <a:cs typeface="+mn-lt"/>
              </a:rPr>
              <a:t> mora da se desi </a:t>
            </a:r>
            <a:r>
              <a:rPr lang="en-US" sz="1800" dirty="0" err="1">
                <a:ea typeface="+mn-lt"/>
                <a:cs typeface="+mn-lt"/>
              </a:rPr>
              <a:t>prvi</a:t>
            </a:r>
            <a:r>
              <a:rPr lang="en-US" sz="1800" dirty="0">
                <a:ea typeface="+mn-lt"/>
                <a:cs typeface="+mn-lt"/>
              </a:rPr>
              <a:t> put: </a:t>
            </a:r>
            <a:r>
              <a:rPr lang="en-US" sz="1800" b="1" dirty="0">
                <a:ea typeface="+mn-lt"/>
                <a:cs typeface="+mn-lt"/>
              </a:rPr>
              <a:t>e[-&gt;1]</a:t>
            </a:r>
            <a:r>
              <a:rPr lang="en-US" sz="1800" dirty="0">
                <a:ea typeface="+mn-lt"/>
                <a:cs typeface="+mn-lt"/>
              </a:rPr>
              <a:t>. Za </a:t>
            </a:r>
            <a:r>
              <a:rPr lang="en-US" sz="1800" dirty="0" err="1">
                <a:ea typeface="+mn-lt"/>
                <a:cs typeface="+mn-lt"/>
              </a:rPr>
              <a:t>proizvoljnu</a:t>
            </a:r>
            <a:r>
              <a:rPr lang="en-US" sz="1800" dirty="0">
                <a:ea typeface="+mn-lt"/>
                <a:cs typeface="+mn-lt"/>
              </a:rPr>
              <a:t> </a:t>
            </a:r>
            <a:r>
              <a:rPr lang="en-US" sz="1800" dirty="0" err="1">
                <a:ea typeface="+mn-lt"/>
                <a:cs typeface="+mn-lt"/>
              </a:rPr>
              <a:t>celobrojnu</a:t>
            </a:r>
            <a:r>
              <a:rPr lang="en-US" sz="1800" dirty="0">
                <a:ea typeface="+mn-lt"/>
                <a:cs typeface="+mn-lt"/>
              </a:rPr>
              <a:t> </a:t>
            </a:r>
            <a:r>
              <a:rPr lang="en-US" sz="1800" dirty="0" err="1">
                <a:ea typeface="+mn-lt"/>
                <a:cs typeface="+mn-lt"/>
              </a:rPr>
              <a:t>konstantu</a:t>
            </a:r>
            <a:r>
              <a:rPr lang="en-US" sz="1800" dirty="0">
                <a:ea typeface="+mn-lt"/>
                <a:cs typeface="+mn-lt"/>
              </a:rPr>
              <a:t> </a:t>
            </a:r>
            <a:r>
              <a:rPr lang="en-US" sz="1800" i="1" dirty="0">
                <a:ea typeface="+mn-lt"/>
                <a:cs typeface="+mn-lt"/>
              </a:rPr>
              <a:t>n</a:t>
            </a:r>
            <a:r>
              <a:rPr lang="en-US" sz="1800" dirty="0">
                <a:ea typeface="+mn-lt"/>
                <a:cs typeface="+mn-lt"/>
              </a:rPr>
              <a:t> &gt; 0, </a:t>
            </a:r>
            <a:r>
              <a:rPr lang="en-US" sz="1800" dirty="0" err="1">
                <a:ea typeface="+mn-lt"/>
                <a:cs typeface="+mn-lt"/>
              </a:rPr>
              <a:t>izraz</a:t>
            </a:r>
            <a:r>
              <a:rPr lang="en-US" sz="1800" dirty="0">
                <a:ea typeface="+mn-lt"/>
                <a:cs typeface="+mn-lt"/>
              </a:rPr>
              <a:t> </a:t>
            </a:r>
            <a:r>
              <a:rPr lang="en-US" sz="1800" b="1" dirty="0">
                <a:ea typeface="+mn-lt"/>
                <a:cs typeface="+mn-lt"/>
              </a:rPr>
              <a:t>e[-&gt;n]</a:t>
            </a:r>
            <a:r>
              <a:rPr lang="en-US" sz="1800" dirty="0">
                <a:ea typeface="+mn-lt"/>
                <a:cs typeface="+mn-lt"/>
              </a:rPr>
              <a:t>, </a:t>
            </a:r>
            <a:r>
              <a:rPr lang="en-US" sz="1800" dirty="0" err="1">
                <a:ea typeface="+mn-lt"/>
                <a:cs typeface="+mn-lt"/>
              </a:rPr>
              <a:t>gde</a:t>
            </a:r>
            <a:r>
              <a:rPr lang="en-US" sz="1800" dirty="0">
                <a:ea typeface="+mn-lt"/>
                <a:cs typeface="+mn-lt"/>
              </a:rPr>
              <a:t> je </a:t>
            </a:r>
            <a:r>
              <a:rPr lang="en-US" sz="1800" i="1" dirty="0">
                <a:ea typeface="+mn-lt"/>
                <a:cs typeface="+mn-lt"/>
              </a:rPr>
              <a:t>e</a:t>
            </a:r>
            <a:r>
              <a:rPr lang="en-US" sz="1800" dirty="0">
                <a:ea typeface="+mn-lt"/>
                <a:cs typeface="+mn-lt"/>
              </a:rPr>
              <a:t> </a:t>
            </a:r>
            <a:r>
              <a:rPr lang="en-US" sz="1800" dirty="0" err="1">
                <a:ea typeface="+mn-lt"/>
                <a:cs typeface="+mn-lt"/>
              </a:rPr>
              <a:t>Booleova</a:t>
            </a:r>
            <a:r>
              <a:rPr lang="en-US" sz="1800" dirty="0">
                <a:ea typeface="+mn-lt"/>
                <a:cs typeface="+mn-lt"/>
              </a:rPr>
              <a:t> </a:t>
            </a:r>
            <a:r>
              <a:rPr lang="en-US" sz="1800" dirty="0" err="1">
                <a:ea typeface="+mn-lt"/>
                <a:cs typeface="+mn-lt"/>
              </a:rPr>
              <a:t>promenljiva</a:t>
            </a:r>
            <a:r>
              <a:rPr lang="en-US" sz="1800" dirty="0">
                <a:ea typeface="+mn-lt"/>
                <a:cs typeface="+mn-lt"/>
              </a:rPr>
              <a:t>, </a:t>
            </a:r>
            <a:r>
              <a:rPr lang="en-US" sz="1800" dirty="0" err="1">
                <a:ea typeface="+mn-lt"/>
                <a:cs typeface="+mn-lt"/>
              </a:rPr>
              <a:t>predstavlja</a:t>
            </a:r>
            <a:r>
              <a:rPr lang="en-US" sz="1800" dirty="0">
                <a:ea typeface="+mn-lt"/>
                <a:cs typeface="+mn-lt"/>
              </a:rPr>
              <a:t> </a:t>
            </a:r>
            <a:r>
              <a:rPr lang="en-US" sz="1800" dirty="0" err="1">
                <a:ea typeface="+mn-lt"/>
                <a:cs typeface="+mn-lt"/>
              </a:rPr>
              <a:t>skraćeni</a:t>
            </a:r>
            <a:r>
              <a:rPr lang="en-US" sz="1800" dirty="0">
                <a:ea typeface="+mn-lt"/>
                <a:cs typeface="+mn-lt"/>
              </a:rPr>
              <a:t> </a:t>
            </a:r>
            <a:r>
              <a:rPr lang="en-US" sz="1800" dirty="0" err="1">
                <a:ea typeface="+mn-lt"/>
                <a:cs typeface="+mn-lt"/>
              </a:rPr>
              <a:t>zapis</a:t>
            </a:r>
            <a:r>
              <a:rPr lang="en-US" sz="1800" dirty="0">
                <a:ea typeface="+mn-lt"/>
                <a:cs typeface="+mn-lt"/>
              </a:rPr>
              <a:t> za (!e[*] ##1 e)[*n]</a:t>
            </a:r>
            <a:endParaRPr lang="en-US" dirty="0"/>
          </a:p>
          <a:p>
            <a:r>
              <a:rPr lang="en-US" sz="1800" dirty="0">
                <a:ea typeface="+mn-lt"/>
                <a:cs typeface="+mn-lt"/>
              </a:rPr>
              <a:t>Primer: </a:t>
            </a:r>
            <a:r>
              <a:rPr lang="en-US" sz="1800" dirty="0" err="1">
                <a:ea typeface="+mn-lt"/>
                <a:cs typeface="+mn-lt"/>
              </a:rPr>
              <a:t>Nakon</a:t>
            </a:r>
            <a:r>
              <a:rPr lang="en-US" sz="1800" dirty="0">
                <a:ea typeface="+mn-lt"/>
                <a:cs typeface="+mn-lt"/>
              </a:rPr>
              <a:t> </a:t>
            </a:r>
            <a:r>
              <a:rPr lang="en-US" sz="1800" dirty="0" err="1">
                <a:ea typeface="+mn-lt"/>
                <a:cs typeface="+mn-lt"/>
              </a:rPr>
              <a:t>što</a:t>
            </a:r>
            <a:r>
              <a:rPr lang="en-US" sz="1800" dirty="0">
                <a:ea typeface="+mn-lt"/>
                <a:cs typeface="+mn-lt"/>
              </a:rPr>
              <a:t> je </a:t>
            </a:r>
            <a:r>
              <a:rPr lang="en-US" sz="1800" dirty="0" err="1">
                <a:ea typeface="+mn-lt"/>
                <a:cs typeface="+mn-lt"/>
              </a:rPr>
              <a:t>zahtev</a:t>
            </a:r>
            <a:r>
              <a:rPr lang="en-US" sz="1800" dirty="0">
                <a:ea typeface="+mn-lt"/>
                <a:cs typeface="+mn-lt"/>
              </a:rPr>
              <a:t> </a:t>
            </a:r>
            <a:r>
              <a:rPr lang="en-US" sz="1800" i="1" dirty="0">
                <a:ea typeface="+mn-lt"/>
                <a:cs typeface="+mn-lt"/>
              </a:rPr>
              <a:t>req </a:t>
            </a:r>
            <a:r>
              <a:rPr lang="en-US" sz="1800" dirty="0" err="1">
                <a:ea typeface="+mn-lt"/>
                <a:cs typeface="+mn-lt"/>
              </a:rPr>
              <a:t>obrađen</a:t>
            </a:r>
            <a:r>
              <a:rPr lang="en-US" sz="1800" dirty="0">
                <a:ea typeface="+mn-lt"/>
                <a:cs typeface="+mn-lt"/>
              </a:rPr>
              <a:t> </a:t>
            </a:r>
            <a:r>
              <a:rPr lang="en-US" sz="1800" dirty="0" err="1">
                <a:ea typeface="+mn-lt"/>
                <a:cs typeface="+mn-lt"/>
              </a:rPr>
              <a:t>signalom</a:t>
            </a:r>
            <a:r>
              <a:rPr lang="en-US" sz="1800" dirty="0">
                <a:ea typeface="+mn-lt"/>
                <a:cs typeface="+mn-lt"/>
              </a:rPr>
              <a:t> </a:t>
            </a:r>
            <a:r>
              <a:rPr lang="en-US" sz="1800" i="1" dirty="0">
                <a:ea typeface="+mn-lt"/>
                <a:cs typeface="+mn-lt"/>
              </a:rPr>
              <a:t>done</a:t>
            </a:r>
            <a:r>
              <a:rPr lang="en-US" sz="1800" dirty="0">
                <a:ea typeface="+mn-lt"/>
                <a:cs typeface="+mn-lt"/>
              </a:rPr>
              <a:t> koji je </a:t>
            </a:r>
            <a:r>
              <a:rPr lang="en-US" sz="1800" dirty="0" err="1">
                <a:ea typeface="+mn-lt"/>
                <a:cs typeface="+mn-lt"/>
              </a:rPr>
              <a:t>aktiviran</a:t>
            </a:r>
            <a:r>
              <a:rPr lang="en-US" sz="1800" dirty="0">
                <a:ea typeface="+mn-lt"/>
                <a:cs typeface="+mn-lt"/>
              </a:rPr>
              <a:t>, signal </a:t>
            </a:r>
            <a:r>
              <a:rPr lang="en-US" sz="1800" i="1" dirty="0">
                <a:ea typeface="+mn-lt"/>
                <a:cs typeface="+mn-lt"/>
              </a:rPr>
              <a:t>ready </a:t>
            </a:r>
            <a:r>
              <a:rPr lang="en-US" sz="1800" dirty="0" err="1">
                <a:ea typeface="+mn-lt"/>
                <a:cs typeface="+mn-lt"/>
              </a:rPr>
              <a:t>treba</a:t>
            </a:r>
            <a:r>
              <a:rPr lang="en-US" sz="1800" dirty="0">
                <a:ea typeface="+mn-lt"/>
                <a:cs typeface="+mn-lt"/>
              </a:rPr>
              <a:t> da </a:t>
            </a:r>
            <a:r>
              <a:rPr lang="en-US" sz="1800" dirty="0" err="1">
                <a:ea typeface="+mn-lt"/>
                <a:cs typeface="+mn-lt"/>
              </a:rPr>
              <a:t>bude</a:t>
            </a:r>
            <a:r>
              <a:rPr lang="en-US" sz="1800" dirty="0">
                <a:ea typeface="+mn-lt"/>
                <a:cs typeface="+mn-lt"/>
              </a:rPr>
              <a:t> </a:t>
            </a:r>
            <a:r>
              <a:rPr lang="en-US" sz="1800" dirty="0" err="1">
                <a:ea typeface="+mn-lt"/>
                <a:cs typeface="+mn-lt"/>
              </a:rPr>
              <a:t>aktiviran</a:t>
            </a:r>
            <a:r>
              <a:rPr lang="en-US" sz="1800" dirty="0">
                <a:ea typeface="+mn-lt"/>
                <a:cs typeface="+mn-lt"/>
              </a:rPr>
              <a:t>:</a:t>
            </a:r>
            <a:endParaRPr lang="en-US" sz="1800" dirty="0">
              <a:cs typeface="Arial"/>
            </a:endParaRPr>
          </a:p>
          <a:p>
            <a:endParaRPr lang="en-US" sz="1800" dirty="0">
              <a:ea typeface="+mn-lt"/>
              <a:cs typeface="+mn-lt"/>
            </a:endParaRPr>
          </a:p>
          <a:p>
            <a:endParaRPr lang="en-US" sz="1800" dirty="0">
              <a:cs typeface="Arial"/>
            </a:endParaRPr>
          </a:p>
          <a:p>
            <a:r>
              <a:rPr lang="en-US" sz="1800" dirty="0" err="1">
                <a:cs typeface="Arial"/>
              </a:rPr>
              <a:t>Može</a:t>
            </a:r>
            <a:r>
              <a:rPr lang="en-US" sz="1800" dirty="0">
                <a:cs typeface="Arial"/>
              </a:rPr>
              <a:t> se </a:t>
            </a:r>
            <a:r>
              <a:rPr lang="en-US" sz="1800" dirty="0" err="1">
                <a:cs typeface="Arial"/>
              </a:rPr>
              <a:t>preformulisati</a:t>
            </a:r>
            <a:r>
              <a:rPr lang="en-US" sz="1800" dirty="0">
                <a:cs typeface="Arial"/>
              </a:rPr>
              <a:t> </a:t>
            </a:r>
            <a:r>
              <a:rPr lang="en-US" sz="1800" dirty="0" err="1">
                <a:cs typeface="Arial"/>
              </a:rPr>
              <a:t>kao</a:t>
            </a:r>
            <a:r>
              <a:rPr lang="en-US" sz="1800" dirty="0">
                <a:cs typeface="Arial"/>
              </a:rPr>
              <a:t>:</a:t>
            </a:r>
          </a:p>
          <a:p>
            <a:pPr marL="0" indent="0">
              <a:buNone/>
            </a:pPr>
            <a:endParaRPr lang="en-US" sz="1800" dirty="0">
              <a:cs typeface="Arial"/>
            </a:endParaRPr>
          </a:p>
          <a:p>
            <a:endParaRPr lang="en-US" sz="1800" dirty="0">
              <a:cs typeface="Arial"/>
            </a:endParaRPr>
          </a:p>
          <a:p>
            <a:endParaRPr lang="en-US" sz="1800" dirty="0">
              <a:cs typeface="Arial"/>
            </a:endParaRPr>
          </a:p>
          <a:p>
            <a:r>
              <a:rPr lang="en-US" sz="1800" dirty="0" err="1">
                <a:ea typeface="+mn-lt"/>
                <a:cs typeface="+mn-lt"/>
              </a:rPr>
              <a:t>Takođe</a:t>
            </a:r>
            <a:r>
              <a:rPr lang="en-US" sz="1800" dirty="0">
                <a:ea typeface="+mn-lt"/>
                <a:cs typeface="+mn-lt"/>
              </a:rPr>
              <a:t> je </a:t>
            </a:r>
            <a:r>
              <a:rPr lang="en-US" sz="1800" dirty="0" err="1">
                <a:ea typeface="+mn-lt"/>
                <a:cs typeface="+mn-lt"/>
              </a:rPr>
              <a:t>moguće</a:t>
            </a:r>
            <a:r>
              <a:rPr lang="en-US" sz="1800" dirty="0">
                <a:ea typeface="+mn-lt"/>
                <a:cs typeface="+mn-lt"/>
              </a:rPr>
              <a:t> </a:t>
            </a:r>
            <a:r>
              <a:rPr lang="en-US" sz="1800" dirty="0" err="1">
                <a:ea typeface="+mn-lt"/>
                <a:cs typeface="+mn-lt"/>
              </a:rPr>
              <a:t>specificirati</a:t>
            </a:r>
            <a:r>
              <a:rPr lang="en-US" sz="1800" dirty="0">
                <a:ea typeface="+mn-lt"/>
                <a:cs typeface="+mn-lt"/>
              </a:rPr>
              <a:t> </a:t>
            </a:r>
            <a:r>
              <a:rPr lang="en-US" sz="1800" dirty="0" err="1">
                <a:ea typeface="+mn-lt"/>
                <a:cs typeface="+mn-lt"/>
              </a:rPr>
              <a:t>opsege</a:t>
            </a:r>
            <a:r>
              <a:rPr lang="en-US" sz="1800" dirty="0">
                <a:ea typeface="+mn-lt"/>
                <a:cs typeface="+mn-lt"/>
              </a:rPr>
              <a:t> u </a:t>
            </a:r>
            <a:r>
              <a:rPr lang="en-US" sz="1800" dirty="0" err="1">
                <a:ea typeface="+mn-lt"/>
                <a:cs typeface="+mn-lt"/>
              </a:rPr>
              <a:t>goto</a:t>
            </a:r>
            <a:r>
              <a:rPr lang="en-US" sz="1800" dirty="0">
                <a:ea typeface="+mn-lt"/>
                <a:cs typeface="+mn-lt"/>
              </a:rPr>
              <a:t> </a:t>
            </a:r>
            <a:r>
              <a:rPr lang="en-US" sz="1800" dirty="0" err="1">
                <a:ea typeface="+mn-lt"/>
                <a:cs typeface="+mn-lt"/>
              </a:rPr>
              <a:t>ponavljanju</a:t>
            </a:r>
            <a:r>
              <a:rPr lang="en-US" sz="1800" dirty="0">
                <a:ea typeface="+mn-lt"/>
                <a:cs typeface="+mn-lt"/>
              </a:rPr>
              <a:t>: e[-&gt;</a:t>
            </a:r>
            <a:r>
              <a:rPr lang="en-US" sz="1800" dirty="0" err="1">
                <a:ea typeface="+mn-lt"/>
                <a:cs typeface="+mn-lt"/>
              </a:rPr>
              <a:t>m:n</a:t>
            </a:r>
            <a:r>
              <a:rPr lang="en-US" sz="1800" dirty="0">
                <a:ea typeface="+mn-lt"/>
                <a:cs typeface="+mn-lt"/>
              </a:rPr>
              <a:t>], </a:t>
            </a:r>
            <a:r>
              <a:rPr lang="en-US" sz="1800" dirty="0" err="1">
                <a:ea typeface="+mn-lt"/>
                <a:cs typeface="+mn-lt"/>
              </a:rPr>
              <a:t>gde</a:t>
            </a:r>
            <a:r>
              <a:rPr lang="en-US" sz="1800" dirty="0">
                <a:ea typeface="+mn-lt"/>
                <a:cs typeface="+mn-lt"/>
              </a:rPr>
              <a:t> </a:t>
            </a:r>
            <a:r>
              <a:rPr lang="en-US" sz="1800" dirty="0" err="1">
                <a:ea typeface="+mn-lt"/>
                <a:cs typeface="+mn-lt"/>
              </a:rPr>
              <a:t>važi</a:t>
            </a:r>
            <a:r>
              <a:rPr lang="en-US" sz="1800" dirty="0">
                <a:ea typeface="+mn-lt"/>
                <a:cs typeface="+mn-lt"/>
              </a:rPr>
              <a:t> 0 ≤ m ≤ n.</a:t>
            </a:r>
            <a:endParaRPr lang="en-US" sz="1800" dirty="0">
              <a:cs typeface="Arial"/>
            </a:endParaRPr>
          </a:p>
          <a:p>
            <a:endParaRPr lang="en-US" sz="1800" dirty="0">
              <a:cs typeface="Arial"/>
            </a:endParaRPr>
          </a:p>
        </p:txBody>
      </p:sp>
      <p:pic>
        <p:nvPicPr>
          <p:cNvPr id="7" name="Picture 6">
            <a:extLst>
              <a:ext uri="{FF2B5EF4-FFF2-40B4-BE49-F238E27FC236}">
                <a16:creationId xmlns:a16="http://schemas.microsoft.com/office/drawing/2014/main" id="{14D2DDDA-3660-E39F-147C-0917F2C31712}"/>
              </a:ext>
            </a:extLst>
          </p:cNvPr>
          <p:cNvPicPr>
            <a:picLocks noChangeAspect="1"/>
          </p:cNvPicPr>
          <p:nvPr/>
        </p:nvPicPr>
        <p:blipFill>
          <a:blip r:embed="rId3"/>
          <a:stretch>
            <a:fillRect/>
          </a:stretch>
        </p:blipFill>
        <p:spPr>
          <a:xfrm>
            <a:off x="352707" y="2796669"/>
            <a:ext cx="8343900" cy="371475"/>
          </a:xfrm>
          <a:prstGeom prst="rect">
            <a:avLst/>
          </a:prstGeom>
        </p:spPr>
      </p:pic>
      <p:pic>
        <p:nvPicPr>
          <p:cNvPr id="8" name="Picture 7">
            <a:extLst>
              <a:ext uri="{FF2B5EF4-FFF2-40B4-BE49-F238E27FC236}">
                <a16:creationId xmlns:a16="http://schemas.microsoft.com/office/drawing/2014/main" id="{41584AEB-209B-6141-C61D-19B6D7A21C65}"/>
              </a:ext>
            </a:extLst>
          </p:cNvPr>
          <p:cNvPicPr>
            <a:picLocks noChangeAspect="1"/>
          </p:cNvPicPr>
          <p:nvPr/>
        </p:nvPicPr>
        <p:blipFill>
          <a:blip r:embed="rId4"/>
          <a:stretch>
            <a:fillRect/>
          </a:stretch>
        </p:blipFill>
        <p:spPr>
          <a:xfrm>
            <a:off x="903045" y="3789113"/>
            <a:ext cx="7162800" cy="352425"/>
          </a:xfrm>
          <a:prstGeom prst="rect">
            <a:avLst/>
          </a:prstGeom>
        </p:spPr>
      </p:pic>
      <p:pic>
        <p:nvPicPr>
          <p:cNvPr id="9" name="Picture 8" descr="A group of symbols on a white background&#10;&#10;Description automatically generated">
            <a:extLst>
              <a:ext uri="{FF2B5EF4-FFF2-40B4-BE49-F238E27FC236}">
                <a16:creationId xmlns:a16="http://schemas.microsoft.com/office/drawing/2014/main" id="{E7458932-FC19-85CE-60C2-605BE907C6DC}"/>
              </a:ext>
            </a:extLst>
          </p:cNvPr>
          <p:cNvPicPr>
            <a:picLocks noChangeAspect="1"/>
          </p:cNvPicPr>
          <p:nvPr/>
        </p:nvPicPr>
        <p:blipFill>
          <a:blip r:embed="rId5"/>
          <a:stretch>
            <a:fillRect/>
          </a:stretch>
        </p:blipFill>
        <p:spPr>
          <a:xfrm>
            <a:off x="2523964" y="5097281"/>
            <a:ext cx="4391025" cy="990600"/>
          </a:xfrm>
          <a:prstGeom prst="rect">
            <a:avLst/>
          </a:prstGeom>
        </p:spPr>
      </p:pic>
    </p:spTree>
    <p:extLst>
      <p:ext uri="{BB962C8B-B14F-4D97-AF65-F5344CB8AC3E}">
        <p14:creationId xmlns:p14="http://schemas.microsoft.com/office/powerpoint/2010/main" val="3374328583"/>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28</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r>
              <a:rPr lang="en-US" dirty="0" err="1"/>
              <a:t>Neuzastopno</a:t>
            </a:r>
            <a:r>
              <a:rPr lang="en-US" dirty="0"/>
              <a:t> </a:t>
            </a:r>
            <a:r>
              <a:rPr lang="en-US" dirty="0" err="1"/>
              <a:t>ponavljanje</a:t>
            </a:r>
            <a:r>
              <a:rPr lang="en-US" dirty="0"/>
              <a:t> </a:t>
            </a:r>
            <a:endParaRPr lang="en-US" dirty="0">
              <a:cs typeface="Arial"/>
            </a:endParaRPr>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a:xfrm>
            <a:off x="319088" y="918817"/>
            <a:ext cx="8404845" cy="3770658"/>
          </a:xfrm>
        </p:spPr>
        <p:txBody>
          <a:bodyPr/>
          <a:lstStyle/>
          <a:p>
            <a:pPr>
              <a:spcBef>
                <a:spcPts val="20"/>
              </a:spcBef>
            </a:pPr>
            <a:r>
              <a:rPr lang="en-US" sz="1800" dirty="0" err="1">
                <a:ea typeface="+mn-lt"/>
                <a:cs typeface="+mn-lt"/>
              </a:rPr>
              <a:t>Neuzastopno</a:t>
            </a:r>
            <a:r>
              <a:rPr lang="en-US" sz="1800" dirty="0">
                <a:ea typeface="+mn-lt"/>
                <a:cs typeface="+mn-lt"/>
              </a:rPr>
              <a:t> </a:t>
            </a:r>
            <a:r>
              <a:rPr lang="en-US" sz="1800" dirty="0" err="1">
                <a:ea typeface="+mn-lt"/>
                <a:cs typeface="+mn-lt"/>
              </a:rPr>
              <a:t>ponavljanje</a:t>
            </a:r>
            <a:r>
              <a:rPr lang="en-US" sz="1800" dirty="0">
                <a:ea typeface="+mn-lt"/>
                <a:cs typeface="+mn-lt"/>
              </a:rPr>
              <a:t> </a:t>
            </a:r>
            <a:r>
              <a:rPr lang="en-US" sz="1800" b="1" dirty="0">
                <a:ea typeface="+mn-lt"/>
                <a:cs typeface="+mn-lt"/>
              </a:rPr>
              <a:t>[=n]</a:t>
            </a:r>
            <a:r>
              <a:rPr lang="en-US" sz="1800" dirty="0">
                <a:ea typeface="+mn-lt"/>
                <a:cs typeface="+mn-lt"/>
              </a:rPr>
              <a:t> je </a:t>
            </a:r>
            <a:r>
              <a:rPr lang="en-US" sz="1800" dirty="0" err="1">
                <a:ea typeface="+mn-lt"/>
                <a:cs typeface="+mn-lt"/>
              </a:rPr>
              <a:t>još</a:t>
            </a:r>
            <a:r>
              <a:rPr lang="en-US" sz="1800" dirty="0">
                <a:ea typeface="+mn-lt"/>
                <a:cs typeface="+mn-lt"/>
              </a:rPr>
              <a:t> </a:t>
            </a:r>
            <a:r>
              <a:rPr lang="en-US" sz="1800" dirty="0" err="1">
                <a:ea typeface="+mn-lt"/>
                <a:cs typeface="+mn-lt"/>
              </a:rPr>
              <a:t>jedan</a:t>
            </a:r>
            <a:r>
              <a:rPr lang="en-US" sz="1800" dirty="0">
                <a:ea typeface="+mn-lt"/>
                <a:cs typeface="+mn-lt"/>
              </a:rPr>
              <a:t> </a:t>
            </a:r>
            <a:r>
              <a:rPr lang="en-US" sz="1800" dirty="0" err="1">
                <a:ea typeface="+mn-lt"/>
                <a:cs typeface="+mn-lt"/>
              </a:rPr>
              <a:t>koristan</a:t>
            </a:r>
            <a:r>
              <a:rPr lang="en-US" sz="1800" dirty="0">
                <a:ea typeface="+mn-lt"/>
                <a:cs typeface="+mn-lt"/>
              </a:rPr>
              <a:t> operator (</a:t>
            </a:r>
            <a:r>
              <a:rPr lang="en-US" sz="1800" dirty="0" err="1">
                <a:ea typeface="+mn-lt"/>
                <a:cs typeface="+mn-lt"/>
              </a:rPr>
              <a:t>poput</a:t>
            </a:r>
            <a:r>
              <a:rPr lang="en-US" sz="1800" dirty="0">
                <a:ea typeface="+mn-lt"/>
                <a:cs typeface="+mn-lt"/>
              </a:rPr>
              <a:t> </a:t>
            </a:r>
            <a:r>
              <a:rPr lang="en-US" sz="1800" dirty="0" err="1">
                <a:ea typeface="+mn-lt"/>
                <a:cs typeface="+mn-lt"/>
              </a:rPr>
              <a:t>operatora</a:t>
            </a:r>
            <a:r>
              <a:rPr lang="en-US" sz="1800" dirty="0">
                <a:ea typeface="+mn-lt"/>
                <a:cs typeface="+mn-lt"/>
              </a:rPr>
              <a:t> za </a:t>
            </a:r>
            <a:r>
              <a:rPr lang="en-US" sz="1800" dirty="0" err="1">
                <a:ea typeface="+mn-lt"/>
                <a:cs typeface="+mn-lt"/>
              </a:rPr>
              <a:t>uzastopno</a:t>
            </a:r>
            <a:r>
              <a:rPr lang="en-US" sz="1800" dirty="0">
                <a:ea typeface="+mn-lt"/>
                <a:cs typeface="+mn-lt"/>
              </a:rPr>
              <a:t> </a:t>
            </a:r>
            <a:r>
              <a:rPr lang="en-US" sz="1800" dirty="0" err="1">
                <a:ea typeface="+mn-lt"/>
                <a:cs typeface="+mn-lt"/>
              </a:rPr>
              <a:t>ponavljanje</a:t>
            </a:r>
            <a:r>
              <a:rPr lang="en-US" sz="1800" dirty="0">
                <a:ea typeface="+mn-lt"/>
                <a:cs typeface="+mn-lt"/>
              </a:rPr>
              <a:t>) </a:t>
            </a:r>
            <a:r>
              <a:rPr lang="en-US" sz="1800" dirty="0" err="1">
                <a:ea typeface="+mn-lt"/>
                <a:cs typeface="+mn-lt"/>
              </a:rPr>
              <a:t>i</a:t>
            </a:r>
            <a:r>
              <a:rPr lang="en-US" sz="1800" dirty="0">
                <a:ea typeface="+mn-lt"/>
                <a:cs typeface="+mn-lt"/>
              </a:rPr>
              <a:t> </a:t>
            </a:r>
            <a:r>
              <a:rPr lang="en-US" sz="1800" dirty="0" err="1">
                <a:ea typeface="+mn-lt"/>
                <a:cs typeface="+mn-lt"/>
              </a:rPr>
              <a:t>koristi</a:t>
            </a:r>
            <a:r>
              <a:rPr lang="en-US" sz="1800" dirty="0">
                <a:ea typeface="+mn-lt"/>
                <a:cs typeface="+mn-lt"/>
              </a:rPr>
              <a:t> se </a:t>
            </a:r>
            <a:r>
              <a:rPr lang="en-US" sz="1800" dirty="0" err="1">
                <a:ea typeface="+mn-lt"/>
                <a:cs typeface="+mn-lt"/>
              </a:rPr>
              <a:t>veoma</a:t>
            </a:r>
            <a:r>
              <a:rPr lang="en-US" sz="1800" dirty="0">
                <a:ea typeface="+mn-lt"/>
                <a:cs typeface="+mn-lt"/>
              </a:rPr>
              <a:t> </a:t>
            </a:r>
            <a:r>
              <a:rPr lang="en-US" sz="1800" dirty="0" err="1">
                <a:ea typeface="+mn-lt"/>
                <a:cs typeface="+mn-lt"/>
              </a:rPr>
              <a:t>često</a:t>
            </a:r>
          </a:p>
          <a:p>
            <a:pPr>
              <a:spcBef>
                <a:spcPts val="20"/>
              </a:spcBef>
            </a:pPr>
            <a:r>
              <a:rPr lang="en-US" sz="1800" dirty="0">
                <a:ea typeface="+mn-lt"/>
                <a:cs typeface="+mn-lt"/>
              </a:rPr>
              <a:t>U </a:t>
            </a:r>
            <a:r>
              <a:rPr lang="en-US" sz="1800" dirty="0" err="1">
                <a:ea typeface="+mn-lt"/>
                <a:cs typeface="+mn-lt"/>
              </a:rPr>
              <a:t>mnogim</a:t>
            </a:r>
            <a:r>
              <a:rPr lang="en-US" sz="1800" dirty="0">
                <a:ea typeface="+mn-lt"/>
                <a:cs typeface="+mn-lt"/>
              </a:rPr>
              <a:t> </a:t>
            </a:r>
            <a:r>
              <a:rPr lang="en-US" sz="1800" dirty="0" err="1">
                <a:ea typeface="+mn-lt"/>
                <a:cs typeface="+mn-lt"/>
              </a:rPr>
              <a:t>primenama</a:t>
            </a:r>
            <a:r>
              <a:rPr lang="en-US" sz="1800" dirty="0">
                <a:ea typeface="+mn-lt"/>
                <a:cs typeface="+mn-lt"/>
              </a:rPr>
              <a:t> </a:t>
            </a:r>
            <a:r>
              <a:rPr lang="en-US" sz="1800" dirty="0" err="1">
                <a:ea typeface="+mn-lt"/>
                <a:cs typeface="+mn-lt"/>
              </a:rPr>
              <a:t>želimo</a:t>
            </a:r>
            <a:r>
              <a:rPr lang="en-US" sz="1800" dirty="0">
                <a:ea typeface="+mn-lt"/>
                <a:cs typeface="+mn-lt"/>
              </a:rPr>
              <a:t> da </a:t>
            </a:r>
            <a:r>
              <a:rPr lang="en-US" sz="1800" dirty="0" err="1">
                <a:ea typeface="+mn-lt"/>
                <a:cs typeface="+mn-lt"/>
              </a:rPr>
              <a:t>proverimo</a:t>
            </a:r>
            <a:r>
              <a:rPr lang="en-US" sz="1800" dirty="0">
                <a:ea typeface="+mn-lt"/>
                <a:cs typeface="+mn-lt"/>
              </a:rPr>
              <a:t> da li signal </a:t>
            </a:r>
            <a:r>
              <a:rPr lang="en-US" sz="1800" dirty="0" err="1">
                <a:ea typeface="+mn-lt"/>
                <a:cs typeface="+mn-lt"/>
              </a:rPr>
              <a:t>ostaje</a:t>
            </a:r>
            <a:r>
              <a:rPr lang="en-US" sz="1800" dirty="0">
                <a:ea typeface="+mn-lt"/>
                <a:cs typeface="+mn-lt"/>
              </a:rPr>
              <a:t> </a:t>
            </a:r>
            <a:r>
              <a:rPr lang="en-US" sz="1800" dirty="0" err="1">
                <a:ea typeface="+mn-lt"/>
                <a:cs typeface="+mn-lt"/>
              </a:rPr>
              <a:t>aktiviran</a:t>
            </a:r>
            <a:r>
              <a:rPr lang="en-US" sz="1800" dirty="0">
                <a:ea typeface="+mn-lt"/>
                <a:cs typeface="+mn-lt"/>
              </a:rPr>
              <a:t> </a:t>
            </a:r>
            <a:r>
              <a:rPr lang="en-US" sz="1800" dirty="0" err="1">
                <a:ea typeface="+mn-lt"/>
                <a:cs typeface="+mn-lt"/>
              </a:rPr>
              <a:t>ili</a:t>
            </a:r>
            <a:r>
              <a:rPr lang="en-US" sz="1800" dirty="0">
                <a:ea typeface="+mn-lt"/>
                <a:cs typeface="+mn-lt"/>
              </a:rPr>
              <a:t> </a:t>
            </a:r>
            <a:r>
              <a:rPr lang="en-US" sz="1800" dirty="0" err="1">
                <a:ea typeface="+mn-lt"/>
                <a:cs typeface="+mn-lt"/>
              </a:rPr>
              <a:t>deaktiviran</a:t>
            </a:r>
            <a:r>
              <a:rPr lang="en-US" sz="1800" dirty="0">
                <a:ea typeface="+mn-lt"/>
                <a:cs typeface="+mn-lt"/>
              </a:rPr>
              <a:t> </a:t>
            </a:r>
            <a:r>
              <a:rPr lang="en-US" sz="1800" dirty="0" err="1">
                <a:ea typeface="+mn-lt"/>
                <a:cs typeface="+mn-lt"/>
              </a:rPr>
              <a:t>određeni</a:t>
            </a:r>
            <a:r>
              <a:rPr lang="en-US" sz="1800" dirty="0">
                <a:ea typeface="+mn-lt"/>
                <a:cs typeface="+mn-lt"/>
              </a:rPr>
              <a:t> </a:t>
            </a:r>
            <a:r>
              <a:rPr lang="en-US" sz="1800" dirty="0" err="1">
                <a:ea typeface="+mn-lt"/>
                <a:cs typeface="+mn-lt"/>
              </a:rPr>
              <a:t>broj</a:t>
            </a:r>
            <a:r>
              <a:rPr lang="en-US" sz="1800" dirty="0">
                <a:ea typeface="+mn-lt"/>
                <a:cs typeface="+mn-lt"/>
              </a:rPr>
              <a:t> puta, a </a:t>
            </a:r>
            <a:r>
              <a:rPr lang="en-US" sz="1800" dirty="0" err="1">
                <a:ea typeface="+mn-lt"/>
                <a:cs typeface="+mn-lt"/>
              </a:rPr>
              <a:t>nije</a:t>
            </a:r>
            <a:r>
              <a:rPr lang="en-US" sz="1800" dirty="0">
                <a:ea typeface="+mn-lt"/>
                <a:cs typeface="+mn-lt"/>
              </a:rPr>
              <a:t> </a:t>
            </a:r>
            <a:r>
              <a:rPr lang="en-US" sz="1800" dirty="0" err="1">
                <a:ea typeface="+mn-lt"/>
                <a:cs typeface="+mn-lt"/>
              </a:rPr>
              <a:t>nam</a:t>
            </a:r>
            <a:r>
              <a:rPr lang="en-US" sz="1800" dirty="0">
                <a:ea typeface="+mn-lt"/>
                <a:cs typeface="+mn-lt"/>
              </a:rPr>
              <a:t> </a:t>
            </a:r>
            <a:r>
              <a:rPr lang="en-US" sz="1800" dirty="0" err="1">
                <a:ea typeface="+mn-lt"/>
                <a:cs typeface="+mn-lt"/>
              </a:rPr>
              <a:t>potrebno</a:t>
            </a:r>
            <a:r>
              <a:rPr lang="en-US" sz="1800" dirty="0">
                <a:ea typeface="+mn-lt"/>
                <a:cs typeface="+mn-lt"/>
              </a:rPr>
              <a:t> da </a:t>
            </a:r>
            <a:r>
              <a:rPr lang="en-US" sz="1800" dirty="0" err="1">
                <a:ea typeface="+mn-lt"/>
                <a:cs typeface="+mn-lt"/>
              </a:rPr>
              <a:t>znamo</a:t>
            </a:r>
            <a:r>
              <a:rPr lang="en-US" sz="1800" dirty="0">
                <a:ea typeface="+mn-lt"/>
                <a:cs typeface="+mn-lt"/>
              </a:rPr>
              <a:t> </a:t>
            </a:r>
            <a:r>
              <a:rPr lang="en-US" sz="1800" dirty="0" err="1">
                <a:ea typeface="+mn-lt"/>
                <a:cs typeface="+mn-lt"/>
              </a:rPr>
              <a:t>tačno</a:t>
            </a:r>
            <a:r>
              <a:rPr lang="en-US" sz="1800" dirty="0">
                <a:ea typeface="+mn-lt"/>
                <a:cs typeface="+mn-lt"/>
              </a:rPr>
              <a:t> </a:t>
            </a:r>
            <a:r>
              <a:rPr lang="en-US" sz="1800" dirty="0" err="1">
                <a:ea typeface="+mn-lt"/>
                <a:cs typeface="+mn-lt"/>
              </a:rPr>
              <a:t>kada</a:t>
            </a:r>
            <a:r>
              <a:rPr lang="en-US" sz="1800" dirty="0">
                <a:ea typeface="+mn-lt"/>
                <a:cs typeface="+mn-lt"/>
              </a:rPr>
              <a:t> se </a:t>
            </a:r>
            <a:r>
              <a:rPr lang="en-US" sz="1800" dirty="0" err="1">
                <a:ea typeface="+mn-lt"/>
                <a:cs typeface="+mn-lt"/>
              </a:rPr>
              <a:t>te</a:t>
            </a:r>
            <a:r>
              <a:rPr lang="en-US" sz="1800" dirty="0">
                <a:ea typeface="+mn-lt"/>
                <a:cs typeface="+mn-lt"/>
              </a:rPr>
              <a:t> </a:t>
            </a:r>
            <a:r>
              <a:rPr lang="en-US" sz="1800" dirty="0" err="1">
                <a:ea typeface="+mn-lt"/>
                <a:cs typeface="+mn-lt"/>
              </a:rPr>
              <a:t>promene</a:t>
            </a:r>
            <a:r>
              <a:rPr lang="en-US" sz="1800" dirty="0">
                <a:ea typeface="+mn-lt"/>
                <a:cs typeface="+mn-lt"/>
              </a:rPr>
              <a:t> </a:t>
            </a:r>
            <a:r>
              <a:rPr lang="en-US" sz="1800" dirty="0" err="1">
                <a:ea typeface="+mn-lt"/>
                <a:cs typeface="+mn-lt"/>
              </a:rPr>
              <a:t>dešavaju</a:t>
            </a:r>
            <a:endParaRPr lang="en-US" sz="1800" dirty="0" err="1">
              <a:cs typeface="Arial"/>
            </a:endParaRPr>
          </a:p>
          <a:p>
            <a:pPr>
              <a:spcBef>
                <a:spcPts val="20"/>
              </a:spcBef>
            </a:pPr>
            <a:r>
              <a:rPr lang="en-US" sz="1800" dirty="0" err="1">
                <a:ea typeface="+mn-lt"/>
                <a:cs typeface="+mn-lt"/>
              </a:rPr>
              <a:t>Ovaj</a:t>
            </a:r>
            <a:r>
              <a:rPr lang="en-US" sz="1800" dirty="0">
                <a:ea typeface="+mn-lt"/>
                <a:cs typeface="+mn-lt"/>
              </a:rPr>
              <a:t> operator je </a:t>
            </a:r>
            <a:r>
              <a:rPr lang="en-US" sz="1800" dirty="0" err="1">
                <a:ea typeface="+mn-lt"/>
                <a:cs typeface="+mn-lt"/>
              </a:rPr>
              <a:t>skoro</a:t>
            </a:r>
            <a:r>
              <a:rPr lang="en-US" sz="1800" dirty="0">
                <a:ea typeface="+mn-lt"/>
                <a:cs typeface="+mn-lt"/>
              </a:rPr>
              <a:t> </a:t>
            </a:r>
            <a:r>
              <a:rPr lang="en-US" sz="1800" dirty="0" err="1">
                <a:ea typeface="+mn-lt"/>
                <a:cs typeface="+mn-lt"/>
              </a:rPr>
              <a:t>isti</a:t>
            </a:r>
            <a:r>
              <a:rPr lang="en-US" sz="1800" dirty="0">
                <a:ea typeface="+mn-lt"/>
                <a:cs typeface="+mn-lt"/>
              </a:rPr>
              <a:t> </a:t>
            </a:r>
            <a:r>
              <a:rPr lang="en-US" sz="1800" dirty="0" err="1">
                <a:ea typeface="+mn-lt"/>
                <a:cs typeface="+mn-lt"/>
              </a:rPr>
              <a:t>kao</a:t>
            </a:r>
            <a:r>
              <a:rPr lang="en-US" sz="1800" dirty="0">
                <a:ea typeface="+mn-lt"/>
                <a:cs typeface="+mn-lt"/>
              </a:rPr>
              <a:t> </a:t>
            </a:r>
            <a:r>
              <a:rPr lang="en-US" sz="1800" dirty="0" err="1">
                <a:ea typeface="+mn-lt"/>
                <a:cs typeface="+mn-lt"/>
              </a:rPr>
              <a:t>goto</a:t>
            </a:r>
            <a:r>
              <a:rPr lang="en-US" sz="1800" dirty="0">
                <a:ea typeface="+mn-lt"/>
                <a:cs typeface="+mn-lt"/>
              </a:rPr>
              <a:t> </a:t>
            </a:r>
            <a:r>
              <a:rPr lang="en-US" sz="1800" dirty="0" err="1">
                <a:ea typeface="+mn-lt"/>
                <a:cs typeface="+mn-lt"/>
              </a:rPr>
              <a:t>ponavljanje</a:t>
            </a:r>
            <a:r>
              <a:rPr lang="en-US" sz="1800" dirty="0">
                <a:ea typeface="+mn-lt"/>
                <a:cs typeface="+mn-lt"/>
              </a:rPr>
              <a:t>, </a:t>
            </a:r>
            <a:r>
              <a:rPr lang="en-US" sz="1800" dirty="0" err="1">
                <a:ea typeface="+mn-lt"/>
                <a:cs typeface="+mn-lt"/>
              </a:rPr>
              <a:t>ali</a:t>
            </a:r>
            <a:r>
              <a:rPr lang="en-US" sz="1800" dirty="0">
                <a:ea typeface="+mn-lt"/>
                <a:cs typeface="+mn-lt"/>
              </a:rPr>
              <a:t> </a:t>
            </a:r>
            <a:r>
              <a:rPr lang="en-US" sz="1800" dirty="0" err="1">
                <a:ea typeface="+mn-lt"/>
                <a:cs typeface="+mn-lt"/>
              </a:rPr>
              <a:t>dozvoljava</a:t>
            </a:r>
            <a:r>
              <a:rPr lang="en-US" sz="1800" dirty="0">
                <a:ea typeface="+mn-lt"/>
                <a:cs typeface="+mn-lt"/>
              </a:rPr>
              <a:t> da </a:t>
            </a:r>
            <a:r>
              <a:rPr lang="en-US" sz="1800" dirty="0" err="1">
                <a:ea typeface="+mn-lt"/>
                <a:cs typeface="+mn-lt"/>
              </a:rPr>
              <a:t>uslov</a:t>
            </a:r>
            <a:r>
              <a:rPr lang="en-US" sz="1800" dirty="0">
                <a:ea typeface="+mn-lt"/>
                <a:cs typeface="+mn-lt"/>
              </a:rPr>
              <a:t> ne mora </a:t>
            </a:r>
            <a:r>
              <a:rPr lang="en-US" sz="1800" dirty="0" err="1">
                <a:ea typeface="+mn-lt"/>
                <a:cs typeface="+mn-lt"/>
              </a:rPr>
              <a:t>biti</a:t>
            </a:r>
            <a:r>
              <a:rPr lang="en-US" sz="1800" dirty="0">
                <a:ea typeface="+mn-lt"/>
                <a:cs typeface="+mn-lt"/>
              </a:rPr>
              <a:t> </a:t>
            </a:r>
            <a:r>
              <a:rPr lang="en-US" sz="1800" dirty="0" err="1">
                <a:ea typeface="+mn-lt"/>
                <a:cs typeface="+mn-lt"/>
              </a:rPr>
              <a:t>ispunjen</a:t>
            </a:r>
            <a:r>
              <a:rPr lang="en-US" sz="1800" dirty="0">
                <a:ea typeface="+mn-lt"/>
                <a:cs typeface="+mn-lt"/>
              </a:rPr>
              <a:t> </a:t>
            </a:r>
            <a:r>
              <a:rPr lang="en-US" sz="1800" dirty="0" err="1">
                <a:ea typeface="+mn-lt"/>
                <a:cs typeface="+mn-lt"/>
              </a:rPr>
              <a:t>na</a:t>
            </a:r>
            <a:r>
              <a:rPr lang="en-US" sz="1800" dirty="0">
                <a:ea typeface="+mn-lt"/>
                <a:cs typeface="+mn-lt"/>
              </a:rPr>
              <a:t> </a:t>
            </a:r>
            <a:r>
              <a:rPr lang="en-US" sz="1800" dirty="0" err="1">
                <a:ea typeface="+mn-lt"/>
                <a:cs typeface="+mn-lt"/>
              </a:rPr>
              <a:t>kraju</a:t>
            </a:r>
            <a:r>
              <a:rPr lang="en-US" sz="1800" dirty="0">
                <a:ea typeface="+mn-lt"/>
                <a:cs typeface="+mn-lt"/>
              </a:rPr>
              <a:t> </a:t>
            </a:r>
            <a:r>
              <a:rPr lang="en-US" sz="1800" dirty="0" err="1">
                <a:ea typeface="+mn-lt"/>
                <a:cs typeface="+mn-lt"/>
              </a:rPr>
              <a:t>sekvence</a:t>
            </a:r>
            <a:r>
              <a:rPr lang="en-US" sz="1800" dirty="0">
                <a:ea typeface="+mn-lt"/>
                <a:cs typeface="+mn-lt"/>
              </a:rPr>
              <a:t> (</a:t>
            </a:r>
            <a:r>
              <a:rPr lang="en-US" sz="1800" dirty="0" err="1">
                <a:ea typeface="+mn-lt"/>
                <a:cs typeface="+mn-lt"/>
              </a:rPr>
              <a:t>dok</a:t>
            </a:r>
            <a:r>
              <a:rPr lang="en-US" sz="1800" dirty="0">
                <a:ea typeface="+mn-lt"/>
                <a:cs typeface="+mn-lt"/>
              </a:rPr>
              <a:t> </a:t>
            </a:r>
            <a:r>
              <a:rPr lang="en-US" sz="1800" dirty="0" err="1">
                <a:ea typeface="+mn-lt"/>
                <a:cs typeface="+mn-lt"/>
              </a:rPr>
              <a:t>kod</a:t>
            </a:r>
            <a:r>
              <a:rPr lang="en-US" sz="1800" dirty="0">
                <a:ea typeface="+mn-lt"/>
                <a:cs typeface="+mn-lt"/>
              </a:rPr>
              <a:t> </a:t>
            </a:r>
            <a:r>
              <a:rPr lang="en-US" sz="1800" dirty="0" err="1">
                <a:ea typeface="+mn-lt"/>
                <a:cs typeface="+mn-lt"/>
              </a:rPr>
              <a:t>goto</a:t>
            </a:r>
            <a:r>
              <a:rPr lang="en-US" sz="1800" dirty="0">
                <a:ea typeface="+mn-lt"/>
                <a:cs typeface="+mn-lt"/>
              </a:rPr>
              <a:t> </a:t>
            </a:r>
            <a:r>
              <a:rPr lang="en-US" sz="1800" dirty="0" err="1">
                <a:ea typeface="+mn-lt"/>
                <a:cs typeface="+mn-lt"/>
              </a:rPr>
              <a:t>ponavljanja</a:t>
            </a:r>
            <a:r>
              <a:rPr lang="en-US" sz="1800" dirty="0">
                <a:ea typeface="+mn-lt"/>
                <a:cs typeface="+mn-lt"/>
              </a:rPr>
              <a:t> </a:t>
            </a:r>
            <a:r>
              <a:rPr lang="en-US" sz="1800" dirty="0" err="1">
                <a:ea typeface="+mn-lt"/>
                <a:cs typeface="+mn-lt"/>
              </a:rPr>
              <a:t>poslednje</a:t>
            </a:r>
            <a:r>
              <a:rPr lang="en-US" sz="1800" dirty="0">
                <a:ea typeface="+mn-lt"/>
                <a:cs typeface="+mn-lt"/>
              </a:rPr>
              <a:t> </a:t>
            </a:r>
            <a:r>
              <a:rPr lang="en-US" sz="1800" dirty="0" err="1">
                <a:ea typeface="+mn-lt"/>
                <a:cs typeface="+mn-lt"/>
              </a:rPr>
              <a:t>pojavljivanje</a:t>
            </a:r>
            <a:r>
              <a:rPr lang="en-US" sz="1800" dirty="0">
                <a:ea typeface="+mn-lt"/>
                <a:cs typeface="+mn-lt"/>
              </a:rPr>
              <a:t> mora da se desi </a:t>
            </a:r>
            <a:r>
              <a:rPr lang="en-US" sz="1800" dirty="0" err="1">
                <a:ea typeface="+mn-lt"/>
                <a:cs typeface="+mn-lt"/>
              </a:rPr>
              <a:t>na</a:t>
            </a:r>
            <a:r>
              <a:rPr lang="en-US" sz="1800" dirty="0">
                <a:ea typeface="+mn-lt"/>
                <a:cs typeface="+mn-lt"/>
              </a:rPr>
              <a:t> </a:t>
            </a:r>
            <a:r>
              <a:rPr lang="en-US" sz="1800" dirty="0" err="1">
                <a:ea typeface="+mn-lt"/>
                <a:cs typeface="+mn-lt"/>
              </a:rPr>
              <a:t>kraju</a:t>
            </a:r>
            <a:r>
              <a:rPr lang="en-US" sz="1800" dirty="0">
                <a:ea typeface="+mn-lt"/>
                <a:cs typeface="+mn-lt"/>
              </a:rPr>
              <a:t> </a:t>
            </a:r>
            <a:r>
              <a:rPr lang="en-US" sz="1800" dirty="0" err="1">
                <a:ea typeface="+mn-lt"/>
                <a:cs typeface="+mn-lt"/>
              </a:rPr>
              <a:t>sekvence</a:t>
            </a:r>
            <a:r>
              <a:rPr lang="en-US" sz="1800" dirty="0">
                <a:ea typeface="+mn-lt"/>
                <a:cs typeface="+mn-lt"/>
              </a:rPr>
              <a:t>)</a:t>
            </a:r>
            <a:endParaRPr lang="en-US" dirty="0"/>
          </a:p>
          <a:p>
            <a:endParaRPr lang="en-US" sz="1800" dirty="0">
              <a:cs typeface="Arial"/>
            </a:endParaRPr>
          </a:p>
        </p:txBody>
      </p:sp>
      <p:pic>
        <p:nvPicPr>
          <p:cNvPr id="2" name="Picture 1" descr="A group of black text&#10;&#10;Description automatically generated">
            <a:extLst>
              <a:ext uri="{FF2B5EF4-FFF2-40B4-BE49-F238E27FC236}">
                <a16:creationId xmlns:a16="http://schemas.microsoft.com/office/drawing/2014/main" id="{2CEEE1F0-EBC1-89D7-4172-C50E5808482F}"/>
              </a:ext>
            </a:extLst>
          </p:cNvPr>
          <p:cNvPicPr>
            <a:picLocks noChangeAspect="1"/>
          </p:cNvPicPr>
          <p:nvPr/>
        </p:nvPicPr>
        <p:blipFill>
          <a:blip r:embed="rId3"/>
          <a:stretch>
            <a:fillRect/>
          </a:stretch>
        </p:blipFill>
        <p:spPr>
          <a:xfrm>
            <a:off x="2518948" y="3624470"/>
            <a:ext cx="4238625" cy="1066800"/>
          </a:xfrm>
          <a:prstGeom prst="rect">
            <a:avLst/>
          </a:prstGeom>
        </p:spPr>
      </p:pic>
    </p:spTree>
    <p:extLst>
      <p:ext uri="{BB962C8B-B14F-4D97-AF65-F5344CB8AC3E}">
        <p14:creationId xmlns:p14="http://schemas.microsoft.com/office/powerpoint/2010/main" val="996982215"/>
      </p:ext>
    </p:extLst>
  </p:cSld>
  <p:clrMapOvr>
    <a:masterClrMapping/>
  </p:clrMapOvr>
  <p:transition spd="med">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6A7048F-D30B-FA67-CC2A-A66178F08F9B}"/>
              </a:ext>
            </a:extLst>
          </p:cNvPr>
          <p:cNvSpPr>
            <a:spLocks noGrp="1" noChangeArrowheads="1"/>
          </p:cNvSpPr>
          <p:nvPr>
            <p:ph type="ctrTitle"/>
          </p:nvPr>
        </p:nvSpPr>
        <p:spPr/>
        <p:txBody>
          <a:bodyPr/>
          <a:lstStyle/>
          <a:p>
            <a:pPr eaLnBrk="1" hangingPunct="1"/>
            <a:r>
              <a:rPr lang="en-US" altLang="en-US" dirty="0">
                <a:cs typeface="Arial"/>
              </a:rPr>
              <a:t>System Verilog Assertions</a:t>
            </a:r>
          </a:p>
        </p:txBody>
      </p:sp>
      <p:sp>
        <p:nvSpPr>
          <p:cNvPr id="5123" name="Rectangle 4">
            <a:extLst>
              <a:ext uri="{FF2B5EF4-FFF2-40B4-BE49-F238E27FC236}">
                <a16:creationId xmlns:a16="http://schemas.microsoft.com/office/drawing/2014/main" id="{1CE371B9-D038-F8DF-3629-2E30AC4A977E}"/>
              </a:ext>
            </a:extLst>
          </p:cNvPr>
          <p:cNvSpPr>
            <a:spLocks noGrp="1" noChangeArrowheads="1"/>
          </p:cNvSpPr>
          <p:nvPr>
            <p:ph type="subTitle" idx="1"/>
          </p:nvPr>
        </p:nvSpPr>
        <p:spPr/>
        <p:txBody>
          <a:bodyPr/>
          <a:lstStyle/>
          <a:p>
            <a:r>
              <a:rPr lang="en-US" altLang="en-US" dirty="0" err="1">
                <a:cs typeface="Arial"/>
              </a:rPr>
              <a:t>Funkcije</a:t>
            </a:r>
            <a:r>
              <a:rPr lang="en-US" altLang="en-US" dirty="0">
                <a:cs typeface="Arial"/>
              </a:rPr>
              <a:t> </a:t>
            </a:r>
            <a:r>
              <a:rPr lang="en-US" altLang="en-US" dirty="0" err="1">
                <a:cs typeface="Arial"/>
              </a:rPr>
              <a:t>i</a:t>
            </a:r>
            <a:r>
              <a:rPr lang="en-US" altLang="en-US" dirty="0">
                <a:cs typeface="Arial"/>
              </a:rPr>
              <a:t> </a:t>
            </a:r>
            <a:r>
              <a:rPr lang="en-US" altLang="en-US" dirty="0" err="1">
                <a:cs typeface="Arial"/>
              </a:rPr>
              <a:t>taskovi</a:t>
            </a:r>
            <a:endParaRPr lang="en-US" dirty="0" err="1"/>
          </a:p>
        </p:txBody>
      </p:sp>
    </p:spTree>
    <p:extLst>
      <p:ext uri="{BB962C8B-B14F-4D97-AF65-F5344CB8AC3E}">
        <p14:creationId xmlns:p14="http://schemas.microsoft.com/office/powerpoint/2010/main" val="3345541057"/>
      </p:ext>
    </p:extLst>
  </p:cSld>
  <p:clrMapOvr>
    <a:masterClrMapping/>
  </p:clrMapOvr>
  <p:transition spd="med">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30</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r>
              <a:rPr lang="en-US" dirty="0"/>
              <a:t> </a:t>
            </a:r>
            <a:r>
              <a:rPr lang="en-US" dirty="0" err="1"/>
              <a:t>Funkcije</a:t>
            </a:r>
            <a:r>
              <a:rPr lang="en-US" dirty="0"/>
              <a:t> za rad </a:t>
            </a:r>
            <a:r>
              <a:rPr lang="en-US" dirty="0" err="1"/>
              <a:t>sa</a:t>
            </a:r>
            <a:r>
              <a:rPr lang="en-US" dirty="0"/>
              <a:t> bit-</a:t>
            </a:r>
            <a:r>
              <a:rPr lang="en-US" dirty="0" err="1"/>
              <a:t>vektorima</a:t>
            </a:r>
            <a:endParaRPr lang="en-US" dirty="0" err="1">
              <a:cs typeface="Arial"/>
            </a:endParaRPr>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a:xfrm>
            <a:off x="319088" y="918817"/>
            <a:ext cx="8404845" cy="3770658"/>
          </a:xfrm>
        </p:spPr>
        <p:txBody>
          <a:bodyPr/>
          <a:lstStyle/>
          <a:p>
            <a:pPr>
              <a:spcBef>
                <a:spcPts val="20"/>
              </a:spcBef>
            </a:pPr>
            <a:r>
              <a:rPr lang="en-US" sz="1800" dirty="0" err="1">
                <a:ea typeface="+mn-lt"/>
                <a:cs typeface="+mn-lt"/>
              </a:rPr>
              <a:t>Sve</a:t>
            </a:r>
            <a:r>
              <a:rPr lang="en-US" sz="1800" dirty="0">
                <a:ea typeface="+mn-lt"/>
                <a:cs typeface="+mn-lt"/>
              </a:rPr>
              <a:t> </a:t>
            </a:r>
            <a:r>
              <a:rPr lang="en-US" sz="1800" dirty="0" err="1">
                <a:ea typeface="+mn-lt"/>
                <a:cs typeface="+mn-lt"/>
              </a:rPr>
              <a:t>funkcije</a:t>
            </a:r>
            <a:r>
              <a:rPr lang="en-US" sz="1800" dirty="0">
                <a:ea typeface="+mn-lt"/>
                <a:cs typeface="+mn-lt"/>
              </a:rPr>
              <a:t> </a:t>
            </a:r>
            <a:r>
              <a:rPr lang="en-US" sz="1800" dirty="0" err="1">
                <a:ea typeface="+mn-lt"/>
                <a:cs typeface="+mn-lt"/>
              </a:rPr>
              <a:t>navedene</a:t>
            </a:r>
            <a:r>
              <a:rPr lang="en-US" sz="1800" dirty="0">
                <a:ea typeface="+mn-lt"/>
                <a:cs typeface="+mn-lt"/>
              </a:rPr>
              <a:t> dole, </a:t>
            </a:r>
            <a:r>
              <a:rPr lang="en-US" sz="1800" dirty="0" err="1">
                <a:ea typeface="+mn-lt"/>
                <a:cs typeface="+mn-lt"/>
              </a:rPr>
              <a:t>osim</a:t>
            </a:r>
            <a:r>
              <a:rPr lang="en-US" sz="1800" dirty="0">
                <a:ea typeface="+mn-lt"/>
                <a:cs typeface="+mn-lt"/>
              </a:rPr>
              <a:t> $</a:t>
            </a:r>
            <a:r>
              <a:rPr lang="en-US" sz="1800" dirty="0" err="1">
                <a:ea typeface="+mn-lt"/>
                <a:cs typeface="+mn-lt"/>
              </a:rPr>
              <a:t>countbits</a:t>
            </a:r>
            <a:r>
              <a:rPr lang="en-US" sz="1800" dirty="0">
                <a:ea typeface="+mn-lt"/>
                <a:cs typeface="+mn-lt"/>
              </a:rPr>
              <a:t>, </a:t>
            </a:r>
            <a:r>
              <a:rPr lang="en-US" sz="1800" dirty="0" err="1">
                <a:ea typeface="+mn-lt"/>
                <a:cs typeface="+mn-lt"/>
              </a:rPr>
              <a:t>imaju</a:t>
            </a:r>
            <a:r>
              <a:rPr lang="en-US" sz="1800" dirty="0">
                <a:ea typeface="+mn-lt"/>
                <a:cs typeface="+mn-lt"/>
              </a:rPr>
              <a:t> bit </a:t>
            </a:r>
            <a:r>
              <a:rPr lang="en-US" sz="1800" dirty="0" err="1">
                <a:ea typeface="+mn-lt"/>
                <a:cs typeface="+mn-lt"/>
              </a:rPr>
              <a:t>vektor</a:t>
            </a:r>
            <a:r>
              <a:rPr lang="en-US" sz="1800" dirty="0">
                <a:ea typeface="+mn-lt"/>
                <a:cs typeface="+mn-lt"/>
              </a:rPr>
              <a:t> </a:t>
            </a:r>
            <a:r>
              <a:rPr lang="en-US" sz="1800" dirty="0" err="1">
                <a:ea typeface="+mn-lt"/>
                <a:cs typeface="+mn-lt"/>
              </a:rPr>
              <a:t>kao</a:t>
            </a:r>
            <a:r>
              <a:rPr lang="en-US" sz="1800" dirty="0">
                <a:ea typeface="+mn-lt"/>
                <a:cs typeface="+mn-lt"/>
              </a:rPr>
              <a:t> </a:t>
            </a:r>
            <a:r>
              <a:rPr lang="en-US" sz="1800" dirty="0" err="1">
                <a:ea typeface="+mn-lt"/>
                <a:cs typeface="+mn-lt"/>
              </a:rPr>
              <a:t>jedini</a:t>
            </a:r>
            <a:r>
              <a:rPr lang="en-US" sz="1800" dirty="0">
                <a:ea typeface="+mn-lt"/>
                <a:cs typeface="+mn-lt"/>
              </a:rPr>
              <a:t> argument. </a:t>
            </a:r>
            <a:r>
              <a:rPr lang="en-US" sz="1800" dirty="0" err="1">
                <a:ea typeface="+mn-lt"/>
                <a:cs typeface="+mn-lt"/>
              </a:rPr>
              <a:t>Funkcija</a:t>
            </a:r>
            <a:r>
              <a:rPr lang="en-US" sz="1800" dirty="0">
                <a:ea typeface="+mn-lt"/>
                <a:cs typeface="+mn-lt"/>
              </a:rPr>
              <a:t> $</a:t>
            </a:r>
            <a:r>
              <a:rPr lang="en-US" sz="1800" dirty="0" err="1">
                <a:ea typeface="+mn-lt"/>
                <a:cs typeface="+mn-lt"/>
              </a:rPr>
              <a:t>countbits</a:t>
            </a:r>
            <a:r>
              <a:rPr lang="en-US" sz="1800" dirty="0">
                <a:ea typeface="+mn-lt"/>
                <a:cs typeface="+mn-lt"/>
              </a:rPr>
              <a:t> </a:t>
            </a:r>
            <a:r>
              <a:rPr lang="en-US" sz="1800" dirty="0" err="1">
                <a:ea typeface="+mn-lt"/>
                <a:cs typeface="+mn-lt"/>
              </a:rPr>
              <a:t>zahteva</a:t>
            </a:r>
            <a:r>
              <a:rPr lang="en-US" sz="1800" dirty="0">
                <a:ea typeface="+mn-lt"/>
                <a:cs typeface="+mn-lt"/>
              </a:rPr>
              <a:t> </a:t>
            </a:r>
            <a:r>
              <a:rPr lang="en-US" sz="1800" dirty="0" err="1">
                <a:ea typeface="+mn-lt"/>
                <a:cs typeface="+mn-lt"/>
              </a:rPr>
              <a:t>dodatnu</a:t>
            </a:r>
            <a:r>
              <a:rPr lang="en-US" sz="1800" dirty="0">
                <a:ea typeface="+mn-lt"/>
                <a:cs typeface="+mn-lt"/>
              </a:rPr>
              <a:t> </a:t>
            </a:r>
            <a:r>
              <a:rPr lang="en-US" sz="1800" dirty="0" err="1">
                <a:ea typeface="+mn-lt"/>
                <a:cs typeface="+mn-lt"/>
              </a:rPr>
              <a:t>listu</a:t>
            </a:r>
            <a:r>
              <a:rPr lang="en-US" sz="1800" dirty="0">
                <a:ea typeface="+mn-lt"/>
                <a:cs typeface="+mn-lt"/>
              </a:rPr>
              <a:t> </a:t>
            </a:r>
            <a:r>
              <a:rPr lang="en-US" sz="1800" dirty="0" err="1">
                <a:ea typeface="+mn-lt"/>
                <a:cs typeface="+mn-lt"/>
              </a:rPr>
              <a:t>argumenata</a:t>
            </a:r>
            <a:r>
              <a:rPr lang="en-US" sz="1800" dirty="0">
                <a:ea typeface="+mn-lt"/>
                <a:cs typeface="+mn-lt"/>
              </a:rPr>
              <a:t> za </a:t>
            </a:r>
            <a:r>
              <a:rPr lang="en-US" sz="1800" dirty="0" err="1">
                <a:ea typeface="+mn-lt"/>
                <a:cs typeface="+mn-lt"/>
              </a:rPr>
              <a:t>specificiranje</a:t>
            </a:r>
            <a:r>
              <a:rPr lang="en-US" sz="1800" dirty="0">
                <a:ea typeface="+mn-lt"/>
                <a:cs typeface="+mn-lt"/>
              </a:rPr>
              <a:t> </a:t>
            </a:r>
            <a:r>
              <a:rPr lang="en-US" sz="1800" dirty="0" err="1">
                <a:ea typeface="+mn-lt"/>
                <a:cs typeface="+mn-lt"/>
              </a:rPr>
              <a:t>kontrolnih</a:t>
            </a:r>
            <a:r>
              <a:rPr lang="en-US" sz="1800" dirty="0">
                <a:ea typeface="+mn-lt"/>
                <a:cs typeface="+mn-lt"/>
              </a:rPr>
              <a:t> </a:t>
            </a:r>
            <a:r>
              <a:rPr lang="en-US" sz="1800" dirty="0" err="1">
                <a:ea typeface="+mn-lt"/>
                <a:cs typeface="+mn-lt"/>
              </a:rPr>
              <a:t>vrednosti</a:t>
            </a:r>
            <a:r>
              <a:rPr lang="en-US" sz="1800" dirty="0">
                <a:ea typeface="+mn-lt"/>
                <a:cs typeface="+mn-lt"/>
              </a:rPr>
              <a:t> </a:t>
            </a:r>
            <a:r>
              <a:rPr lang="en-US" sz="1800" dirty="0" err="1">
                <a:ea typeface="+mn-lt"/>
                <a:cs typeface="+mn-lt"/>
              </a:rPr>
              <a:t>koje</a:t>
            </a:r>
            <a:r>
              <a:rPr lang="en-US" sz="1800" dirty="0">
                <a:ea typeface="+mn-lt"/>
                <a:cs typeface="+mn-lt"/>
              </a:rPr>
              <a:t> </a:t>
            </a:r>
            <a:r>
              <a:rPr lang="en-US" sz="1800" dirty="0" err="1">
                <a:ea typeface="+mn-lt"/>
                <a:cs typeface="+mn-lt"/>
              </a:rPr>
              <a:t>treba</a:t>
            </a:r>
            <a:r>
              <a:rPr lang="en-US" sz="1800" dirty="0">
                <a:ea typeface="+mn-lt"/>
                <a:cs typeface="+mn-lt"/>
              </a:rPr>
              <a:t> da se </a:t>
            </a:r>
            <a:r>
              <a:rPr lang="en-US" sz="1800" dirty="0" err="1">
                <a:ea typeface="+mn-lt"/>
                <a:cs typeface="+mn-lt"/>
              </a:rPr>
              <a:t>poklope</a:t>
            </a:r>
            <a:r>
              <a:rPr lang="en-US" sz="1800" dirty="0">
                <a:ea typeface="+mn-lt"/>
                <a:cs typeface="+mn-lt"/>
              </a:rPr>
              <a:t>.</a:t>
            </a:r>
            <a:endParaRPr lang="en-US" dirty="0">
              <a:ea typeface="+mn-lt"/>
              <a:cs typeface="+mn-lt"/>
            </a:endParaRPr>
          </a:p>
          <a:p>
            <a:endParaRPr lang="en-US" dirty="0"/>
          </a:p>
          <a:p>
            <a:endParaRPr lang="en-US" dirty="0"/>
          </a:p>
          <a:p>
            <a:endParaRPr lang="en-US" dirty="0"/>
          </a:p>
          <a:p>
            <a:endParaRPr lang="en-US" dirty="0"/>
          </a:p>
          <a:p>
            <a:endParaRPr lang="en-US" dirty="0"/>
          </a:p>
          <a:p>
            <a:pPr marL="0" indent="0">
              <a:buNone/>
            </a:pPr>
            <a:br>
              <a:rPr lang="en-US" dirty="0"/>
            </a:br>
            <a:endParaRPr lang="en-US">
              <a:cs typeface="Arial"/>
            </a:endParaRPr>
          </a:p>
          <a:p>
            <a:r>
              <a:rPr lang="en-US" sz="1800">
                <a:ea typeface="+mn-lt"/>
                <a:cs typeface="+mn-lt"/>
              </a:rPr>
              <a:t>Primer:</a:t>
            </a:r>
            <a:endParaRPr lang="en-US"/>
          </a:p>
          <a:p>
            <a:pPr>
              <a:spcBef>
                <a:spcPts val="20"/>
              </a:spcBef>
            </a:pPr>
            <a:r>
              <a:rPr lang="en-US" sz="1800" dirty="0" err="1">
                <a:ea typeface="+mn-lt"/>
                <a:cs typeface="+mn-lt"/>
              </a:rPr>
              <a:t>Zahtevi</a:t>
            </a:r>
            <a:r>
              <a:rPr lang="en-US" sz="1800" dirty="0">
                <a:ea typeface="+mn-lt"/>
                <a:cs typeface="+mn-lt"/>
              </a:rPr>
              <a:t> za </a:t>
            </a:r>
            <a:r>
              <a:rPr lang="en-US" sz="1800" dirty="0" err="1">
                <a:ea typeface="+mn-lt"/>
                <a:cs typeface="+mn-lt"/>
              </a:rPr>
              <a:t>čitanje</a:t>
            </a:r>
            <a:r>
              <a:rPr lang="en-US" sz="1800" dirty="0">
                <a:ea typeface="+mn-lt"/>
                <a:cs typeface="+mn-lt"/>
              </a:rPr>
              <a:t> </a:t>
            </a:r>
            <a:r>
              <a:rPr lang="en-US" sz="1800" dirty="0" err="1">
                <a:ea typeface="+mn-lt"/>
                <a:cs typeface="+mn-lt"/>
              </a:rPr>
              <a:t>i</a:t>
            </a:r>
            <a:r>
              <a:rPr lang="en-US" sz="1800" dirty="0">
                <a:ea typeface="+mn-lt"/>
                <a:cs typeface="+mn-lt"/>
              </a:rPr>
              <a:t> </a:t>
            </a:r>
            <a:r>
              <a:rPr lang="en-US" sz="1800" dirty="0" err="1">
                <a:ea typeface="+mn-lt"/>
                <a:cs typeface="+mn-lt"/>
              </a:rPr>
              <a:t>pisanje</a:t>
            </a:r>
            <a:r>
              <a:rPr lang="en-US" sz="1800" dirty="0">
                <a:ea typeface="+mn-lt"/>
                <a:cs typeface="+mn-lt"/>
              </a:rPr>
              <a:t> ne </a:t>
            </a:r>
            <a:r>
              <a:rPr lang="en-US" sz="1800" dirty="0" err="1">
                <a:ea typeface="+mn-lt"/>
                <a:cs typeface="+mn-lt"/>
              </a:rPr>
              <a:t>mogu</a:t>
            </a:r>
            <a:r>
              <a:rPr lang="en-US" sz="1800" dirty="0">
                <a:ea typeface="+mn-lt"/>
                <a:cs typeface="+mn-lt"/>
              </a:rPr>
              <a:t> se </a:t>
            </a:r>
            <a:r>
              <a:rPr lang="en-US" sz="1800" dirty="0" err="1">
                <a:ea typeface="+mn-lt"/>
                <a:cs typeface="+mn-lt"/>
              </a:rPr>
              <a:t>pojaviti</a:t>
            </a:r>
            <a:r>
              <a:rPr lang="en-US" sz="1800" dirty="0">
                <a:ea typeface="+mn-lt"/>
                <a:cs typeface="+mn-lt"/>
              </a:rPr>
              <a:t> </a:t>
            </a:r>
            <a:r>
              <a:rPr lang="en-US" sz="1800" dirty="0" err="1">
                <a:ea typeface="+mn-lt"/>
                <a:cs typeface="+mn-lt"/>
              </a:rPr>
              <a:t>istovremeno</a:t>
            </a:r>
            <a:r>
              <a:rPr lang="en-US" sz="1800" dirty="0">
                <a:ea typeface="+mn-lt"/>
                <a:cs typeface="+mn-lt"/>
              </a:rPr>
              <a:t>.</a:t>
            </a:r>
            <a:endParaRPr lang="en-US" dirty="0"/>
          </a:p>
          <a:p>
            <a:endParaRPr lang="en-US" sz="1800" dirty="0">
              <a:ea typeface="+mn-lt"/>
              <a:cs typeface="+mn-lt"/>
            </a:endParaRPr>
          </a:p>
          <a:p>
            <a:endParaRPr lang="en-US" sz="1800" dirty="0">
              <a:ea typeface="+mn-lt"/>
              <a:cs typeface="+mn-lt"/>
            </a:endParaRPr>
          </a:p>
          <a:p>
            <a:endParaRPr lang="en-US" sz="1800" dirty="0">
              <a:ea typeface="+mn-lt"/>
              <a:cs typeface="+mn-lt"/>
            </a:endParaRPr>
          </a:p>
        </p:txBody>
      </p:sp>
      <p:pic>
        <p:nvPicPr>
          <p:cNvPr id="3" name="Picture 2" descr="A screenshot of a computer&#10;&#10;Description automatically generated">
            <a:extLst>
              <a:ext uri="{FF2B5EF4-FFF2-40B4-BE49-F238E27FC236}">
                <a16:creationId xmlns:a16="http://schemas.microsoft.com/office/drawing/2014/main" id="{FE5B4B7D-9A1A-6E88-B48A-98D0D9B5F1B2}"/>
              </a:ext>
            </a:extLst>
          </p:cNvPr>
          <p:cNvPicPr>
            <a:picLocks noChangeAspect="1"/>
          </p:cNvPicPr>
          <p:nvPr/>
        </p:nvPicPr>
        <p:blipFill>
          <a:blip r:embed="rId3"/>
          <a:stretch>
            <a:fillRect/>
          </a:stretch>
        </p:blipFill>
        <p:spPr>
          <a:xfrm>
            <a:off x="581025" y="2026134"/>
            <a:ext cx="7981950" cy="2143125"/>
          </a:xfrm>
          <a:prstGeom prst="rect">
            <a:avLst/>
          </a:prstGeom>
        </p:spPr>
      </p:pic>
      <p:pic>
        <p:nvPicPr>
          <p:cNvPr id="4" name="Picture 3" descr="A close-up of a computer&#10;&#10;Description automatically generated">
            <a:extLst>
              <a:ext uri="{FF2B5EF4-FFF2-40B4-BE49-F238E27FC236}">
                <a16:creationId xmlns:a16="http://schemas.microsoft.com/office/drawing/2014/main" id="{FF34324D-781F-AF40-0B03-0E7E10CFC181}"/>
              </a:ext>
            </a:extLst>
          </p:cNvPr>
          <p:cNvPicPr>
            <a:picLocks noChangeAspect="1"/>
          </p:cNvPicPr>
          <p:nvPr/>
        </p:nvPicPr>
        <p:blipFill>
          <a:blip r:embed="rId4"/>
          <a:stretch>
            <a:fillRect/>
          </a:stretch>
        </p:blipFill>
        <p:spPr>
          <a:xfrm>
            <a:off x="1049061" y="4898898"/>
            <a:ext cx="7134225" cy="647700"/>
          </a:xfrm>
          <a:prstGeom prst="rect">
            <a:avLst/>
          </a:prstGeom>
        </p:spPr>
      </p:pic>
      <p:pic>
        <p:nvPicPr>
          <p:cNvPr id="5" name="Picture 4" descr="A close up of a computer code&#10;&#10;Description automatically generated">
            <a:extLst>
              <a:ext uri="{FF2B5EF4-FFF2-40B4-BE49-F238E27FC236}">
                <a16:creationId xmlns:a16="http://schemas.microsoft.com/office/drawing/2014/main" id="{06E3FF2B-DCFA-948A-CAFE-F7EF8564396C}"/>
              </a:ext>
            </a:extLst>
          </p:cNvPr>
          <p:cNvPicPr>
            <a:picLocks noChangeAspect="1"/>
          </p:cNvPicPr>
          <p:nvPr/>
        </p:nvPicPr>
        <p:blipFill>
          <a:blip r:embed="rId5"/>
          <a:stretch>
            <a:fillRect/>
          </a:stretch>
        </p:blipFill>
        <p:spPr>
          <a:xfrm>
            <a:off x="772837" y="5541203"/>
            <a:ext cx="7686675" cy="590550"/>
          </a:xfrm>
          <a:prstGeom prst="rect">
            <a:avLst/>
          </a:prstGeom>
        </p:spPr>
      </p:pic>
    </p:spTree>
    <p:extLst>
      <p:ext uri="{BB962C8B-B14F-4D97-AF65-F5344CB8AC3E}">
        <p14:creationId xmlns:p14="http://schemas.microsoft.com/office/powerpoint/2010/main" val="1946117921"/>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31</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r>
              <a:rPr lang="en-US" dirty="0" err="1"/>
              <a:t>Funkcije</a:t>
            </a:r>
            <a:r>
              <a:rPr lang="en-US" dirty="0"/>
              <a:t> za rad </a:t>
            </a:r>
            <a:r>
              <a:rPr lang="en-US" dirty="0" err="1"/>
              <a:t>sa</a:t>
            </a:r>
            <a:r>
              <a:rPr lang="en-US" dirty="0"/>
              <a:t> bit-</a:t>
            </a:r>
            <a:r>
              <a:rPr lang="en-US" dirty="0" err="1"/>
              <a:t>vektorima</a:t>
            </a:r>
            <a:r>
              <a:rPr lang="en-US" dirty="0"/>
              <a:t> .. </a:t>
            </a:r>
            <a:r>
              <a:rPr lang="en-US" dirty="0" err="1"/>
              <a:t>nastavak</a:t>
            </a:r>
            <a:endParaRPr lang="en-US" dirty="0" err="1">
              <a:cs typeface="Arial"/>
            </a:endParaRPr>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a:xfrm>
            <a:off x="319088" y="929068"/>
            <a:ext cx="8404845" cy="3770658"/>
          </a:xfrm>
        </p:spPr>
        <p:txBody>
          <a:bodyPr/>
          <a:lstStyle/>
          <a:p>
            <a:pPr>
              <a:spcBef>
                <a:spcPts val="20"/>
              </a:spcBef>
            </a:pPr>
            <a:r>
              <a:rPr lang="en-US" sz="1800" dirty="0">
                <a:ea typeface="+mn-lt"/>
                <a:cs typeface="+mn-lt"/>
              </a:rPr>
              <a:t>Primer: </a:t>
            </a:r>
            <a:r>
              <a:rPr lang="en-US" sz="1800" dirty="0" err="1">
                <a:ea typeface="+mn-lt"/>
                <a:cs typeface="+mn-lt"/>
              </a:rPr>
              <a:t>Proveriti</a:t>
            </a:r>
            <a:r>
              <a:rPr lang="en-US" sz="1800" dirty="0">
                <a:ea typeface="+mn-lt"/>
                <a:cs typeface="+mn-lt"/>
              </a:rPr>
              <a:t> da li je </a:t>
            </a:r>
            <a:r>
              <a:rPr lang="en-US" sz="1800" dirty="0" err="1">
                <a:ea typeface="+mn-lt"/>
                <a:cs typeface="+mn-lt"/>
              </a:rPr>
              <a:t>kontrolno</a:t>
            </a:r>
            <a:r>
              <a:rPr lang="en-US" sz="1800" dirty="0">
                <a:ea typeface="+mn-lt"/>
                <a:cs typeface="+mn-lt"/>
              </a:rPr>
              <a:t> </a:t>
            </a:r>
            <a:r>
              <a:rPr lang="en-US" sz="1800" dirty="0" err="1">
                <a:ea typeface="+mn-lt"/>
                <a:cs typeface="+mn-lt"/>
              </a:rPr>
              <a:t>stanje</a:t>
            </a:r>
            <a:r>
              <a:rPr lang="en-US" sz="1800" dirty="0">
                <a:ea typeface="+mn-lt"/>
                <a:cs typeface="+mn-lt"/>
              </a:rPr>
              <a:t> FSM one-hot </a:t>
            </a:r>
            <a:r>
              <a:rPr lang="en-US" sz="1800" dirty="0" err="1">
                <a:ea typeface="+mn-lt"/>
                <a:cs typeface="+mn-lt"/>
              </a:rPr>
              <a:t>kodirano</a:t>
            </a:r>
            <a:r>
              <a:rPr lang="en-US" sz="1800" dirty="0">
                <a:ea typeface="+mn-lt"/>
                <a:cs typeface="+mn-lt"/>
              </a:rPr>
              <a:t> </a:t>
            </a:r>
            <a:r>
              <a:rPr lang="en-US" sz="1800" dirty="0" err="1">
                <a:ea typeface="+mn-lt"/>
                <a:cs typeface="+mn-lt"/>
              </a:rPr>
              <a:t>kada</a:t>
            </a:r>
            <a:r>
              <a:rPr lang="en-US" sz="1800" dirty="0">
                <a:ea typeface="+mn-lt"/>
                <a:cs typeface="+mn-lt"/>
              </a:rPr>
              <a:t> je </a:t>
            </a:r>
            <a:r>
              <a:rPr lang="en-US" sz="1800" i="1" dirty="0" err="1">
                <a:ea typeface="+mn-lt"/>
                <a:cs typeface="+mn-lt"/>
              </a:rPr>
              <a:t>rst</a:t>
            </a:r>
            <a:r>
              <a:rPr lang="en-US" sz="1800" i="1" dirty="0">
                <a:ea typeface="+mn-lt"/>
                <a:cs typeface="+mn-lt"/>
              </a:rPr>
              <a:t> </a:t>
            </a:r>
            <a:r>
              <a:rPr lang="en-US" sz="1800" dirty="0" err="1">
                <a:ea typeface="+mn-lt"/>
                <a:cs typeface="+mn-lt"/>
              </a:rPr>
              <a:t>nizak</a:t>
            </a:r>
            <a:r>
              <a:rPr lang="en-US" sz="1800" dirty="0">
                <a:ea typeface="+mn-lt"/>
                <a:cs typeface="+mn-lt"/>
              </a:rPr>
              <a:t>:</a:t>
            </a:r>
          </a:p>
          <a:p>
            <a:pPr marL="0" indent="0">
              <a:buNone/>
            </a:pPr>
            <a:br>
              <a:rPr lang="en-US" dirty="0"/>
            </a:br>
            <a:endParaRPr lang="en-US" dirty="0">
              <a:cs typeface="Arial"/>
            </a:endParaRPr>
          </a:p>
          <a:p>
            <a:pPr>
              <a:spcBef>
                <a:spcPts val="20"/>
              </a:spcBef>
            </a:pPr>
            <a:endParaRPr lang="en-US" sz="1800" dirty="0">
              <a:ea typeface="+mn-lt"/>
              <a:cs typeface="+mn-lt"/>
            </a:endParaRPr>
          </a:p>
          <a:p>
            <a:pPr>
              <a:spcBef>
                <a:spcPts val="20"/>
              </a:spcBef>
            </a:pPr>
            <a:r>
              <a:rPr lang="en-US" sz="1800" dirty="0" err="1">
                <a:ea typeface="+mn-lt"/>
                <a:cs typeface="+mn-lt"/>
              </a:rPr>
              <a:t>Sistemska</a:t>
            </a:r>
            <a:r>
              <a:rPr lang="en-US" sz="1800" dirty="0">
                <a:ea typeface="+mn-lt"/>
                <a:cs typeface="+mn-lt"/>
              </a:rPr>
              <a:t> </a:t>
            </a:r>
            <a:r>
              <a:rPr lang="en-US" sz="1800" dirty="0" err="1">
                <a:ea typeface="+mn-lt"/>
                <a:cs typeface="+mn-lt"/>
              </a:rPr>
              <a:t>funkcija</a:t>
            </a:r>
            <a:r>
              <a:rPr lang="en-US" sz="1800" dirty="0">
                <a:ea typeface="+mn-lt"/>
                <a:cs typeface="+mn-lt"/>
              </a:rPr>
              <a:t> $</a:t>
            </a:r>
            <a:r>
              <a:rPr lang="en-US" sz="1800" dirty="0" err="1">
                <a:ea typeface="+mn-lt"/>
                <a:cs typeface="+mn-lt"/>
              </a:rPr>
              <a:t>isunknown</a:t>
            </a:r>
            <a:r>
              <a:rPr lang="en-US" sz="1800" dirty="0">
                <a:ea typeface="+mn-lt"/>
                <a:cs typeface="+mn-lt"/>
              </a:rPr>
              <a:t> </a:t>
            </a:r>
            <a:r>
              <a:rPr lang="en-US" sz="1800" dirty="0" err="1">
                <a:ea typeface="+mn-lt"/>
                <a:cs typeface="+mn-lt"/>
              </a:rPr>
              <a:t>vraća</a:t>
            </a:r>
            <a:r>
              <a:rPr lang="en-US" sz="1800" dirty="0">
                <a:ea typeface="+mn-lt"/>
                <a:cs typeface="+mn-lt"/>
              </a:rPr>
              <a:t> 1’b1 </a:t>
            </a:r>
            <a:r>
              <a:rPr lang="en-US" sz="1800" dirty="0" err="1">
                <a:ea typeface="+mn-lt"/>
                <a:cs typeface="+mn-lt"/>
              </a:rPr>
              <a:t>ako</a:t>
            </a:r>
            <a:r>
              <a:rPr lang="en-US" sz="1800" dirty="0">
                <a:ea typeface="+mn-lt"/>
                <a:cs typeface="+mn-lt"/>
              </a:rPr>
              <a:t> </a:t>
            </a:r>
            <a:r>
              <a:rPr lang="en-US" sz="1800" dirty="0" err="1">
                <a:ea typeface="+mn-lt"/>
                <a:cs typeface="+mn-lt"/>
              </a:rPr>
              <a:t>bilo</a:t>
            </a:r>
            <a:r>
              <a:rPr lang="en-US" sz="1800" dirty="0">
                <a:ea typeface="+mn-lt"/>
                <a:cs typeface="+mn-lt"/>
              </a:rPr>
              <a:t> koji bit </a:t>
            </a:r>
            <a:r>
              <a:rPr lang="en-US" sz="1800" dirty="0" err="1">
                <a:ea typeface="+mn-lt"/>
                <a:cs typeface="+mn-lt"/>
              </a:rPr>
              <a:t>njenog</a:t>
            </a:r>
            <a:r>
              <a:rPr lang="en-US" sz="1800" dirty="0">
                <a:ea typeface="+mn-lt"/>
                <a:cs typeface="+mn-lt"/>
              </a:rPr>
              <a:t> argumenta </a:t>
            </a:r>
            <a:r>
              <a:rPr lang="en-US" sz="1800" dirty="0" err="1">
                <a:ea typeface="+mn-lt"/>
                <a:cs typeface="+mn-lt"/>
              </a:rPr>
              <a:t>ima</a:t>
            </a:r>
            <a:r>
              <a:rPr lang="en-US" sz="1800" dirty="0">
                <a:ea typeface="+mn-lt"/>
                <a:cs typeface="+mn-lt"/>
              </a:rPr>
              <a:t> </a:t>
            </a:r>
            <a:r>
              <a:rPr lang="en-US" sz="1800" dirty="0" err="1">
                <a:ea typeface="+mn-lt"/>
                <a:cs typeface="+mn-lt"/>
              </a:rPr>
              <a:t>vrednost</a:t>
            </a:r>
            <a:r>
              <a:rPr lang="en-US" sz="1800" dirty="0">
                <a:ea typeface="+mn-lt"/>
                <a:cs typeface="+mn-lt"/>
              </a:rPr>
              <a:t> x </a:t>
            </a:r>
            <a:r>
              <a:rPr lang="en-US" sz="1800" dirty="0" err="1">
                <a:ea typeface="+mn-lt"/>
                <a:cs typeface="+mn-lt"/>
              </a:rPr>
              <a:t>ili</a:t>
            </a:r>
            <a:r>
              <a:rPr lang="en-US" sz="1800" dirty="0">
                <a:ea typeface="+mn-lt"/>
                <a:cs typeface="+mn-lt"/>
              </a:rPr>
              <a:t> z.</a:t>
            </a:r>
            <a:br>
              <a:rPr lang="en-US" dirty="0"/>
            </a:br>
            <a:endParaRPr lang="en-US">
              <a:cs typeface="Arial"/>
            </a:endParaRPr>
          </a:p>
          <a:p>
            <a:pPr>
              <a:spcBef>
                <a:spcPts val="20"/>
              </a:spcBef>
            </a:pPr>
            <a:r>
              <a:rPr lang="en-US" sz="1800" dirty="0">
                <a:ea typeface="+mn-lt"/>
                <a:cs typeface="+mn-lt"/>
              </a:rPr>
              <a:t>Primer: Svi </a:t>
            </a:r>
            <a:r>
              <a:rPr lang="en-US" sz="1800" dirty="0" err="1">
                <a:ea typeface="+mn-lt"/>
                <a:cs typeface="+mn-lt"/>
              </a:rPr>
              <a:t>bitovi</a:t>
            </a:r>
            <a:r>
              <a:rPr lang="en-US" sz="1800" dirty="0">
                <a:ea typeface="+mn-lt"/>
                <a:cs typeface="+mn-lt"/>
              </a:rPr>
              <a:t> </a:t>
            </a:r>
            <a:r>
              <a:rPr lang="en-US" sz="1800" dirty="0" err="1">
                <a:ea typeface="+mn-lt"/>
                <a:cs typeface="+mn-lt"/>
              </a:rPr>
              <a:t>podataka</a:t>
            </a:r>
            <a:r>
              <a:rPr lang="en-US" sz="1800" dirty="0">
                <a:ea typeface="+mn-lt"/>
                <a:cs typeface="+mn-lt"/>
              </a:rPr>
              <a:t> (</a:t>
            </a:r>
            <a:r>
              <a:rPr lang="en-US" sz="1800" dirty="0" err="1">
                <a:ea typeface="+mn-lt"/>
                <a:cs typeface="+mn-lt"/>
              </a:rPr>
              <a:t>vektor</a:t>
            </a:r>
            <a:r>
              <a:rPr lang="en-US" sz="1800" dirty="0">
                <a:ea typeface="+mn-lt"/>
                <a:cs typeface="+mn-lt"/>
              </a:rPr>
              <a:t> </a:t>
            </a:r>
            <a:r>
              <a:rPr lang="en-US" sz="1800" i="1" dirty="0">
                <a:ea typeface="+mn-lt"/>
                <a:cs typeface="+mn-lt"/>
              </a:rPr>
              <a:t>data</a:t>
            </a:r>
            <a:r>
              <a:rPr lang="en-US" sz="1800" dirty="0">
                <a:ea typeface="+mn-lt"/>
                <a:cs typeface="+mn-lt"/>
              </a:rPr>
              <a:t>) </a:t>
            </a:r>
            <a:r>
              <a:rPr lang="en-US" sz="1800" dirty="0" err="1">
                <a:ea typeface="+mn-lt"/>
                <a:cs typeface="+mn-lt"/>
              </a:rPr>
              <a:t>treba</a:t>
            </a:r>
            <a:r>
              <a:rPr lang="en-US" sz="1800" dirty="0">
                <a:ea typeface="+mn-lt"/>
                <a:cs typeface="+mn-lt"/>
              </a:rPr>
              <a:t> da </a:t>
            </a:r>
            <a:r>
              <a:rPr lang="en-US" sz="1800" dirty="0" err="1">
                <a:ea typeface="+mn-lt"/>
                <a:cs typeface="+mn-lt"/>
              </a:rPr>
              <a:t>imaju</a:t>
            </a:r>
            <a:r>
              <a:rPr lang="en-US" sz="1800" dirty="0">
                <a:ea typeface="+mn-lt"/>
                <a:cs typeface="+mn-lt"/>
              </a:rPr>
              <a:t> </a:t>
            </a:r>
            <a:r>
              <a:rPr lang="en-US" sz="1800" dirty="0" err="1">
                <a:ea typeface="+mn-lt"/>
                <a:cs typeface="+mn-lt"/>
              </a:rPr>
              <a:t>poznate</a:t>
            </a:r>
            <a:r>
              <a:rPr lang="en-US" sz="1800" dirty="0">
                <a:ea typeface="+mn-lt"/>
                <a:cs typeface="+mn-lt"/>
              </a:rPr>
              <a:t> </a:t>
            </a:r>
            <a:r>
              <a:rPr lang="en-US" sz="1800" dirty="0" err="1">
                <a:ea typeface="+mn-lt"/>
                <a:cs typeface="+mn-lt"/>
              </a:rPr>
              <a:t>vrednosti</a:t>
            </a:r>
            <a:r>
              <a:rPr lang="en-US" sz="1800" dirty="0">
                <a:ea typeface="+mn-lt"/>
                <a:cs typeface="+mn-lt"/>
              </a:rPr>
              <a:t> (</a:t>
            </a:r>
            <a:r>
              <a:rPr lang="en-US" sz="1800" dirty="0" err="1">
                <a:ea typeface="+mn-lt"/>
                <a:cs typeface="+mn-lt"/>
              </a:rPr>
              <a:t>tj</a:t>
            </a:r>
            <a:r>
              <a:rPr lang="en-US" sz="1800" dirty="0">
                <a:ea typeface="+mn-lt"/>
                <a:cs typeface="+mn-lt"/>
              </a:rPr>
              <a:t>. 0 </a:t>
            </a:r>
            <a:r>
              <a:rPr lang="en-US" sz="1800" dirty="0" err="1">
                <a:ea typeface="+mn-lt"/>
                <a:cs typeface="+mn-lt"/>
              </a:rPr>
              <a:t>ili</a:t>
            </a:r>
            <a:r>
              <a:rPr lang="en-US" sz="1800" dirty="0">
                <a:ea typeface="+mn-lt"/>
                <a:cs typeface="+mn-lt"/>
              </a:rPr>
              <a:t> 1) </a:t>
            </a:r>
            <a:r>
              <a:rPr lang="en-US" sz="1800" dirty="0" err="1">
                <a:ea typeface="+mn-lt"/>
                <a:cs typeface="+mn-lt"/>
              </a:rPr>
              <a:t>kada</a:t>
            </a:r>
            <a:r>
              <a:rPr lang="en-US" sz="1800" dirty="0">
                <a:ea typeface="+mn-lt"/>
                <a:cs typeface="+mn-lt"/>
              </a:rPr>
              <a:t> je </a:t>
            </a:r>
            <a:r>
              <a:rPr lang="en-US" sz="1800" i="1" dirty="0">
                <a:ea typeface="+mn-lt"/>
                <a:cs typeface="+mn-lt"/>
              </a:rPr>
              <a:t>read </a:t>
            </a:r>
            <a:r>
              <a:rPr lang="en-US" sz="1800" dirty="0" err="1">
                <a:ea typeface="+mn-lt"/>
                <a:cs typeface="+mn-lt"/>
              </a:rPr>
              <a:t>aktivan</a:t>
            </a:r>
            <a:r>
              <a:rPr lang="en-US" sz="1800" dirty="0">
                <a:ea typeface="+mn-lt"/>
                <a:cs typeface="+mn-lt"/>
              </a:rPr>
              <a:t>.</a:t>
            </a:r>
            <a:endParaRPr lang="en-US" dirty="0"/>
          </a:p>
          <a:p>
            <a:endParaRPr lang="en-US" sz="1800" dirty="0">
              <a:ea typeface="+mn-lt"/>
              <a:cs typeface="+mn-lt"/>
            </a:endParaRPr>
          </a:p>
          <a:p>
            <a:endParaRPr lang="en-US" sz="1800" dirty="0">
              <a:ea typeface="+mn-lt"/>
              <a:cs typeface="+mn-lt"/>
            </a:endParaRPr>
          </a:p>
        </p:txBody>
      </p:sp>
      <p:pic>
        <p:nvPicPr>
          <p:cNvPr id="2" name="Picture 1" descr="A close-up of a computer screen&#10;&#10;Description automatically generated">
            <a:extLst>
              <a:ext uri="{FF2B5EF4-FFF2-40B4-BE49-F238E27FC236}">
                <a16:creationId xmlns:a16="http://schemas.microsoft.com/office/drawing/2014/main" id="{A2548854-20EE-6D09-B9B3-DF4AAFAD91F5}"/>
              </a:ext>
            </a:extLst>
          </p:cNvPr>
          <p:cNvPicPr>
            <a:picLocks noChangeAspect="1"/>
          </p:cNvPicPr>
          <p:nvPr/>
        </p:nvPicPr>
        <p:blipFill>
          <a:blip r:embed="rId3"/>
          <a:stretch>
            <a:fillRect/>
          </a:stretch>
        </p:blipFill>
        <p:spPr>
          <a:xfrm>
            <a:off x="376238" y="1422885"/>
            <a:ext cx="8391525" cy="581025"/>
          </a:xfrm>
          <a:prstGeom prst="rect">
            <a:avLst/>
          </a:prstGeom>
        </p:spPr>
      </p:pic>
      <p:pic>
        <p:nvPicPr>
          <p:cNvPr id="6" name="Picture 5" descr="A close up of a text&#10;&#10;Description automatically generated">
            <a:extLst>
              <a:ext uri="{FF2B5EF4-FFF2-40B4-BE49-F238E27FC236}">
                <a16:creationId xmlns:a16="http://schemas.microsoft.com/office/drawing/2014/main" id="{BDE8B86F-0EED-28CB-F067-705C3F343C45}"/>
              </a:ext>
            </a:extLst>
          </p:cNvPr>
          <p:cNvPicPr>
            <a:picLocks noChangeAspect="1"/>
          </p:cNvPicPr>
          <p:nvPr/>
        </p:nvPicPr>
        <p:blipFill>
          <a:blip r:embed="rId4"/>
          <a:stretch>
            <a:fillRect/>
          </a:stretch>
        </p:blipFill>
        <p:spPr>
          <a:xfrm>
            <a:off x="1289326" y="3937759"/>
            <a:ext cx="6477000" cy="771525"/>
          </a:xfrm>
          <a:prstGeom prst="rect">
            <a:avLst/>
          </a:prstGeom>
        </p:spPr>
      </p:pic>
    </p:spTree>
    <p:extLst>
      <p:ext uri="{BB962C8B-B14F-4D97-AF65-F5344CB8AC3E}">
        <p14:creationId xmlns:p14="http://schemas.microsoft.com/office/powerpoint/2010/main" val="1107888323"/>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32</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r>
              <a:rPr lang="en-US" dirty="0" err="1"/>
              <a:t>Funkcije</a:t>
            </a:r>
            <a:r>
              <a:rPr lang="en-US" dirty="0"/>
              <a:t> </a:t>
            </a:r>
            <a:r>
              <a:rPr lang="en-US" dirty="0" err="1"/>
              <a:t>uzorkovanih</a:t>
            </a:r>
            <a:r>
              <a:rPr lang="en-US" dirty="0"/>
              <a:t> </a:t>
            </a:r>
            <a:r>
              <a:rPr lang="en-US" dirty="0" err="1"/>
              <a:t>vrednosti</a:t>
            </a:r>
            <a:endParaRPr lang="en-US" dirty="0" err="1">
              <a:cs typeface="Arial"/>
            </a:endParaRPr>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a:xfrm>
            <a:off x="319088" y="918817"/>
            <a:ext cx="8404845" cy="3770658"/>
          </a:xfrm>
        </p:spPr>
        <p:txBody>
          <a:bodyPr/>
          <a:lstStyle/>
          <a:p>
            <a:endParaRPr lang="en-US" sz="1800" dirty="0">
              <a:cs typeface="Arial"/>
            </a:endParaRPr>
          </a:p>
          <a:p>
            <a:endParaRPr lang="en-US" sz="1800" dirty="0">
              <a:ea typeface="+mn-lt"/>
              <a:cs typeface="+mn-lt"/>
            </a:endParaRPr>
          </a:p>
          <a:p>
            <a:endParaRPr lang="en-US" sz="1800" dirty="0">
              <a:ea typeface="+mn-lt"/>
              <a:cs typeface="+mn-lt"/>
            </a:endParaRPr>
          </a:p>
          <a:p>
            <a:endParaRPr lang="en-US" sz="1800" dirty="0">
              <a:ea typeface="+mn-lt"/>
              <a:cs typeface="+mn-lt"/>
            </a:endParaRPr>
          </a:p>
          <a:p>
            <a:endParaRPr lang="en-US" sz="1800" dirty="0">
              <a:ea typeface="+mn-lt"/>
              <a:cs typeface="+mn-lt"/>
            </a:endParaRPr>
          </a:p>
          <a:p>
            <a:endParaRPr lang="en-US" sz="1800" dirty="0">
              <a:ea typeface="+mn-lt"/>
              <a:cs typeface="+mn-lt"/>
            </a:endParaRPr>
          </a:p>
          <a:p>
            <a:endParaRPr lang="en-US" sz="1800" dirty="0">
              <a:ea typeface="+mn-lt"/>
              <a:cs typeface="+mn-lt"/>
            </a:endParaRPr>
          </a:p>
          <a:p>
            <a:endParaRPr lang="en-US" sz="1800" dirty="0">
              <a:ea typeface="+mn-lt"/>
              <a:cs typeface="+mn-lt"/>
            </a:endParaRPr>
          </a:p>
          <a:p>
            <a:endParaRPr lang="en-US" sz="1800" dirty="0">
              <a:ea typeface="+mn-lt"/>
              <a:cs typeface="+mn-lt"/>
            </a:endParaRPr>
          </a:p>
          <a:p>
            <a:endParaRPr lang="en-US" sz="1800" dirty="0">
              <a:ea typeface="+mn-lt"/>
              <a:cs typeface="+mn-lt"/>
            </a:endParaRPr>
          </a:p>
        </p:txBody>
      </p:sp>
      <p:pic>
        <p:nvPicPr>
          <p:cNvPr id="3" name="Picture 2" descr="A screenshot of a text&#10;&#10;Description automatically generated">
            <a:extLst>
              <a:ext uri="{FF2B5EF4-FFF2-40B4-BE49-F238E27FC236}">
                <a16:creationId xmlns:a16="http://schemas.microsoft.com/office/drawing/2014/main" id="{BCAC557C-7B62-6ABA-C6AE-E8FE6A69ABCC}"/>
              </a:ext>
            </a:extLst>
          </p:cNvPr>
          <p:cNvPicPr>
            <a:picLocks noChangeAspect="1"/>
          </p:cNvPicPr>
          <p:nvPr/>
        </p:nvPicPr>
        <p:blipFill>
          <a:blip r:embed="rId3"/>
          <a:stretch>
            <a:fillRect/>
          </a:stretch>
        </p:blipFill>
        <p:spPr>
          <a:xfrm>
            <a:off x="1481137" y="711132"/>
            <a:ext cx="6181725" cy="2409825"/>
          </a:xfrm>
          <a:prstGeom prst="rect">
            <a:avLst/>
          </a:prstGeom>
        </p:spPr>
      </p:pic>
      <p:pic>
        <p:nvPicPr>
          <p:cNvPr id="4" name="Picture 3" descr="A screenshot of a computer screen&#10;&#10;Description automatically generated">
            <a:extLst>
              <a:ext uri="{FF2B5EF4-FFF2-40B4-BE49-F238E27FC236}">
                <a16:creationId xmlns:a16="http://schemas.microsoft.com/office/drawing/2014/main" id="{DE943887-B033-96EE-450C-C9AEB0EAEF17}"/>
              </a:ext>
            </a:extLst>
          </p:cNvPr>
          <p:cNvPicPr>
            <a:picLocks noChangeAspect="1"/>
          </p:cNvPicPr>
          <p:nvPr/>
        </p:nvPicPr>
        <p:blipFill>
          <a:blip r:embed="rId4"/>
          <a:stretch>
            <a:fillRect/>
          </a:stretch>
        </p:blipFill>
        <p:spPr>
          <a:xfrm>
            <a:off x="1532006" y="3125304"/>
            <a:ext cx="6091030" cy="3059044"/>
          </a:xfrm>
          <a:prstGeom prst="rect">
            <a:avLst/>
          </a:prstGeom>
        </p:spPr>
      </p:pic>
    </p:spTree>
    <p:extLst>
      <p:ext uri="{BB962C8B-B14F-4D97-AF65-F5344CB8AC3E}">
        <p14:creationId xmlns:p14="http://schemas.microsoft.com/office/powerpoint/2010/main" val="19272976"/>
      </p:ext>
    </p:extLst>
  </p:cSld>
  <p:clrMapOvr>
    <a:masterClrMapping/>
  </p:clrMapOvr>
  <p:transition spd="med">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33</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r>
              <a:rPr lang="en-US" dirty="0" err="1"/>
              <a:t>Funkcije</a:t>
            </a:r>
            <a:r>
              <a:rPr lang="en-US" dirty="0"/>
              <a:t> </a:t>
            </a:r>
            <a:r>
              <a:rPr lang="en-US" dirty="0" err="1"/>
              <a:t>uzorkovanih</a:t>
            </a:r>
            <a:r>
              <a:rPr lang="en-US" dirty="0"/>
              <a:t> </a:t>
            </a:r>
            <a:r>
              <a:rPr lang="en-US" dirty="0" err="1"/>
              <a:t>vrednosti</a:t>
            </a:r>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a:xfrm>
            <a:off x="319088" y="918817"/>
            <a:ext cx="8404845" cy="3770658"/>
          </a:xfrm>
        </p:spPr>
        <p:txBody>
          <a:bodyPr/>
          <a:lstStyle/>
          <a:p>
            <a:endParaRPr lang="en-US" sz="1800" dirty="0">
              <a:ea typeface="+mn-lt"/>
              <a:cs typeface="+mn-lt"/>
            </a:endParaRPr>
          </a:p>
          <a:p>
            <a:endParaRPr lang="en-US" sz="1800" dirty="0">
              <a:ea typeface="+mn-lt"/>
              <a:cs typeface="+mn-lt"/>
            </a:endParaRPr>
          </a:p>
          <a:p>
            <a:endParaRPr lang="en-US" sz="1800" dirty="0">
              <a:ea typeface="+mn-lt"/>
              <a:cs typeface="+mn-lt"/>
            </a:endParaRPr>
          </a:p>
          <a:p>
            <a:endParaRPr lang="en-US" sz="1800" dirty="0">
              <a:ea typeface="+mn-lt"/>
              <a:cs typeface="+mn-lt"/>
            </a:endParaRPr>
          </a:p>
          <a:p>
            <a:endParaRPr lang="en-US" sz="1800" dirty="0">
              <a:ea typeface="+mn-lt"/>
              <a:cs typeface="+mn-lt"/>
            </a:endParaRPr>
          </a:p>
          <a:p>
            <a:endParaRPr lang="en-US" sz="1800" dirty="0">
              <a:ea typeface="+mn-lt"/>
              <a:cs typeface="+mn-lt"/>
            </a:endParaRPr>
          </a:p>
          <a:p>
            <a:endParaRPr lang="en-US" sz="1800" dirty="0">
              <a:ea typeface="+mn-lt"/>
              <a:cs typeface="+mn-lt"/>
            </a:endParaRPr>
          </a:p>
          <a:p>
            <a:endParaRPr lang="en-US" sz="1800" dirty="0">
              <a:ea typeface="+mn-lt"/>
              <a:cs typeface="+mn-lt"/>
            </a:endParaRPr>
          </a:p>
          <a:p>
            <a:endParaRPr lang="en-US" sz="1800" dirty="0">
              <a:ea typeface="+mn-lt"/>
              <a:cs typeface="+mn-lt"/>
            </a:endParaRPr>
          </a:p>
          <a:p>
            <a:endParaRPr lang="en-US" sz="1800" dirty="0">
              <a:ea typeface="+mn-lt"/>
              <a:cs typeface="+mn-lt"/>
            </a:endParaRPr>
          </a:p>
          <a:p>
            <a:endParaRPr lang="en-US" sz="1800" dirty="0">
              <a:ea typeface="+mn-lt"/>
              <a:cs typeface="+mn-lt"/>
            </a:endParaRPr>
          </a:p>
          <a:p>
            <a:endParaRPr lang="en-US" sz="1800" dirty="0">
              <a:ea typeface="+mn-lt"/>
              <a:cs typeface="+mn-lt"/>
            </a:endParaRPr>
          </a:p>
          <a:p>
            <a:r>
              <a:rPr lang="en-US" sz="1800" dirty="0" err="1">
                <a:ea typeface="+mn-lt"/>
                <a:cs typeface="+mn-lt"/>
              </a:rPr>
              <a:t>Rešenje</a:t>
            </a:r>
            <a:r>
              <a:rPr lang="en-US" sz="1800" dirty="0">
                <a:ea typeface="+mn-lt"/>
                <a:cs typeface="+mn-lt"/>
              </a:rPr>
              <a:t>: </a:t>
            </a:r>
            <a:endParaRPr lang="en-US" dirty="0">
              <a:cs typeface="Arial"/>
            </a:endParaRPr>
          </a:p>
          <a:p>
            <a:endParaRPr lang="en-US" sz="1800" dirty="0">
              <a:ea typeface="+mn-lt"/>
              <a:cs typeface="+mn-lt"/>
            </a:endParaRPr>
          </a:p>
          <a:p>
            <a:endParaRPr lang="en-US" sz="1800" dirty="0">
              <a:ea typeface="+mn-lt"/>
              <a:cs typeface="+mn-lt"/>
            </a:endParaRPr>
          </a:p>
          <a:p>
            <a:endParaRPr lang="en-US" sz="1800" dirty="0">
              <a:ea typeface="+mn-lt"/>
              <a:cs typeface="+mn-lt"/>
            </a:endParaRPr>
          </a:p>
          <a:p>
            <a:endParaRPr lang="en-US" sz="1800" dirty="0">
              <a:ea typeface="+mn-lt"/>
              <a:cs typeface="+mn-lt"/>
            </a:endParaRPr>
          </a:p>
        </p:txBody>
      </p:sp>
      <p:pic>
        <p:nvPicPr>
          <p:cNvPr id="3" name="Picture 2" descr="A black and white text&#10;&#10;Description automatically generated">
            <a:extLst>
              <a:ext uri="{FF2B5EF4-FFF2-40B4-BE49-F238E27FC236}">
                <a16:creationId xmlns:a16="http://schemas.microsoft.com/office/drawing/2014/main" id="{7972A619-2FFA-11AC-29C6-643B454EB9F7}"/>
              </a:ext>
            </a:extLst>
          </p:cNvPr>
          <p:cNvPicPr>
            <a:picLocks noChangeAspect="1"/>
          </p:cNvPicPr>
          <p:nvPr/>
        </p:nvPicPr>
        <p:blipFill>
          <a:blip r:embed="rId3"/>
          <a:stretch>
            <a:fillRect/>
          </a:stretch>
        </p:blipFill>
        <p:spPr>
          <a:xfrm>
            <a:off x="2796892" y="5091802"/>
            <a:ext cx="5791200" cy="857250"/>
          </a:xfrm>
          <a:prstGeom prst="rect">
            <a:avLst/>
          </a:prstGeom>
        </p:spPr>
      </p:pic>
      <p:pic>
        <p:nvPicPr>
          <p:cNvPr id="4" name="Picture 3">
            <a:extLst>
              <a:ext uri="{FF2B5EF4-FFF2-40B4-BE49-F238E27FC236}">
                <a16:creationId xmlns:a16="http://schemas.microsoft.com/office/drawing/2014/main" id="{48947DAB-DEBA-9B71-8394-9167C4399C3D}"/>
              </a:ext>
            </a:extLst>
          </p:cNvPr>
          <p:cNvPicPr>
            <a:picLocks noChangeAspect="1"/>
          </p:cNvPicPr>
          <p:nvPr/>
        </p:nvPicPr>
        <p:blipFill>
          <a:blip r:embed="rId4"/>
          <a:stretch>
            <a:fillRect/>
          </a:stretch>
        </p:blipFill>
        <p:spPr>
          <a:xfrm>
            <a:off x="1306496" y="691186"/>
            <a:ext cx="7007364" cy="3987386"/>
          </a:xfrm>
          <a:prstGeom prst="rect">
            <a:avLst/>
          </a:prstGeom>
        </p:spPr>
      </p:pic>
    </p:spTree>
    <p:extLst>
      <p:ext uri="{BB962C8B-B14F-4D97-AF65-F5344CB8AC3E}">
        <p14:creationId xmlns:p14="http://schemas.microsoft.com/office/powerpoint/2010/main" val="1757800577"/>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34</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r>
              <a:rPr lang="en-US" dirty="0" err="1"/>
              <a:t>Funkcije</a:t>
            </a:r>
            <a:r>
              <a:rPr lang="en-US" dirty="0"/>
              <a:t> </a:t>
            </a:r>
            <a:r>
              <a:rPr lang="en-US" dirty="0" err="1"/>
              <a:t>uzorkovanih</a:t>
            </a:r>
            <a:r>
              <a:rPr lang="en-US" dirty="0"/>
              <a:t> </a:t>
            </a:r>
            <a:r>
              <a:rPr lang="en-US" dirty="0" err="1"/>
              <a:t>vrednosti</a:t>
            </a:r>
            <a:endParaRPr lang="en-US" b="0" dirty="0" err="1">
              <a:solidFill>
                <a:srgbClr val="000000"/>
              </a:solidFill>
            </a:endParaRPr>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a:xfrm>
            <a:off x="319088" y="918817"/>
            <a:ext cx="8404845" cy="3770658"/>
          </a:xfrm>
        </p:spPr>
        <p:txBody>
          <a:bodyPr/>
          <a:lstStyle/>
          <a:p>
            <a:r>
              <a:rPr lang="en-US" sz="1800" dirty="0">
                <a:ea typeface="+mn-lt"/>
                <a:cs typeface="+mn-lt"/>
              </a:rPr>
              <a:t>Primer </a:t>
            </a:r>
            <a:r>
              <a:rPr lang="en-US" sz="1800" dirty="0" err="1">
                <a:ea typeface="+mn-lt"/>
                <a:cs typeface="+mn-lt"/>
              </a:rPr>
              <a:t>korišćenja</a:t>
            </a:r>
            <a:r>
              <a:rPr lang="en-US" sz="1800" dirty="0">
                <a:ea typeface="+mn-lt"/>
                <a:cs typeface="+mn-lt"/>
              </a:rPr>
              <a:t> </a:t>
            </a:r>
            <a:r>
              <a:rPr lang="en-US" sz="1800" dirty="0" err="1">
                <a:ea typeface="+mn-lt"/>
                <a:cs typeface="+mn-lt"/>
              </a:rPr>
              <a:t>funkcije</a:t>
            </a:r>
            <a:r>
              <a:rPr lang="en-US" sz="1800" dirty="0">
                <a:ea typeface="+mn-lt"/>
                <a:cs typeface="+mn-lt"/>
              </a:rPr>
              <a:t> $past: </a:t>
            </a:r>
          </a:p>
          <a:p>
            <a:endParaRPr lang="en-US" sz="1800" dirty="0">
              <a:ea typeface="+mn-lt"/>
              <a:cs typeface="+mn-lt"/>
            </a:endParaRPr>
          </a:p>
          <a:p>
            <a:endParaRPr lang="en-US" sz="1800" dirty="0">
              <a:ea typeface="+mn-lt"/>
              <a:cs typeface="+mn-lt"/>
            </a:endParaRPr>
          </a:p>
          <a:p>
            <a:endParaRPr lang="en-US" sz="1800" dirty="0">
              <a:ea typeface="+mn-lt"/>
              <a:cs typeface="+mn-lt"/>
            </a:endParaRPr>
          </a:p>
          <a:p>
            <a:endParaRPr lang="en-US" sz="1800" dirty="0">
              <a:ea typeface="+mn-lt"/>
              <a:cs typeface="+mn-lt"/>
            </a:endParaRPr>
          </a:p>
        </p:txBody>
      </p:sp>
      <p:pic>
        <p:nvPicPr>
          <p:cNvPr id="2" name="Picture 1" descr="A close-up of a computer code&#10;&#10;Description automatically generated">
            <a:extLst>
              <a:ext uri="{FF2B5EF4-FFF2-40B4-BE49-F238E27FC236}">
                <a16:creationId xmlns:a16="http://schemas.microsoft.com/office/drawing/2014/main" id="{F189ED0B-A85D-AB15-DA3D-704A36D428B7}"/>
              </a:ext>
            </a:extLst>
          </p:cNvPr>
          <p:cNvPicPr>
            <a:picLocks noChangeAspect="1"/>
          </p:cNvPicPr>
          <p:nvPr/>
        </p:nvPicPr>
        <p:blipFill>
          <a:blip r:embed="rId3"/>
          <a:stretch>
            <a:fillRect/>
          </a:stretch>
        </p:blipFill>
        <p:spPr>
          <a:xfrm>
            <a:off x="758757" y="1477065"/>
            <a:ext cx="7648575" cy="2667000"/>
          </a:xfrm>
          <a:prstGeom prst="rect">
            <a:avLst/>
          </a:prstGeom>
        </p:spPr>
      </p:pic>
    </p:spTree>
    <p:extLst>
      <p:ext uri="{BB962C8B-B14F-4D97-AF65-F5344CB8AC3E}">
        <p14:creationId xmlns:p14="http://schemas.microsoft.com/office/powerpoint/2010/main" val="605440000"/>
      </p:ext>
    </p:extLst>
  </p:cSld>
  <p:clrMapOvr>
    <a:masterClrMapping/>
  </p:clrMapOvr>
  <p:transition spd="med">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35</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r>
              <a:rPr lang="en-US" dirty="0" err="1"/>
              <a:t>Funkcije</a:t>
            </a:r>
            <a:r>
              <a:rPr lang="en-US" dirty="0"/>
              <a:t> </a:t>
            </a:r>
            <a:r>
              <a:rPr lang="en-US" dirty="0" err="1"/>
              <a:t>uzorkovanih</a:t>
            </a:r>
            <a:r>
              <a:rPr lang="en-US" dirty="0"/>
              <a:t> </a:t>
            </a:r>
            <a:r>
              <a:rPr lang="en-US" dirty="0" err="1"/>
              <a:t>vrednosti</a:t>
            </a:r>
            <a:endParaRPr lang="en-US" b="0" dirty="0" err="1">
              <a:solidFill>
                <a:srgbClr val="000000"/>
              </a:solidFill>
            </a:endParaRPr>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a:xfrm>
            <a:off x="319088" y="918817"/>
            <a:ext cx="8404845" cy="3770658"/>
          </a:xfrm>
        </p:spPr>
        <p:txBody>
          <a:bodyPr/>
          <a:lstStyle/>
          <a:p>
            <a:r>
              <a:rPr lang="en-US" sz="1800" dirty="0">
                <a:ea typeface="+mn-lt"/>
                <a:cs typeface="+mn-lt"/>
              </a:rPr>
              <a:t>Za </a:t>
            </a:r>
            <a:r>
              <a:rPr lang="en-US" sz="1800" i="1" dirty="0">
                <a:ea typeface="+mn-lt"/>
                <a:cs typeface="+mn-lt"/>
              </a:rPr>
              <a:t>burst </a:t>
            </a:r>
            <a:r>
              <a:rPr lang="en-US" sz="1800" dirty="0" err="1">
                <a:ea typeface="+mn-lt"/>
                <a:cs typeface="+mn-lt"/>
              </a:rPr>
              <a:t>ciklus</a:t>
            </a:r>
            <a:r>
              <a:rPr lang="en-US" sz="1800" dirty="0">
                <a:ea typeface="+mn-lt"/>
                <a:cs typeface="+mn-lt"/>
              </a:rPr>
              <a:t>, </a:t>
            </a:r>
            <a:r>
              <a:rPr lang="en-US" sz="1800" dirty="0" err="1">
                <a:ea typeface="+mn-lt"/>
                <a:cs typeface="+mn-lt"/>
              </a:rPr>
              <a:t>kada</a:t>
            </a:r>
            <a:r>
              <a:rPr lang="en-US" sz="1800" dirty="0">
                <a:ea typeface="+mn-lt"/>
                <a:cs typeface="+mn-lt"/>
              </a:rPr>
              <a:t> je signal „</a:t>
            </a:r>
            <a:r>
              <a:rPr lang="en-US" sz="1800" i="1" dirty="0">
                <a:ea typeface="+mn-lt"/>
                <a:cs typeface="+mn-lt"/>
              </a:rPr>
              <a:t>read</a:t>
            </a:r>
            <a:r>
              <a:rPr lang="en-US" sz="1800" dirty="0">
                <a:ea typeface="+mn-lt"/>
                <a:cs typeface="+mn-lt"/>
              </a:rPr>
              <a:t>“ </a:t>
            </a:r>
            <a:r>
              <a:rPr lang="en-US" sz="1800" dirty="0" err="1">
                <a:ea typeface="+mn-lt"/>
                <a:cs typeface="+mn-lt"/>
              </a:rPr>
              <a:t>visok</a:t>
            </a:r>
            <a:r>
              <a:rPr lang="en-US" sz="1800" dirty="0">
                <a:ea typeface="+mn-lt"/>
                <a:cs typeface="+mn-lt"/>
              </a:rPr>
              <a:t> </a:t>
            </a:r>
            <a:r>
              <a:rPr lang="en-US" sz="1800" dirty="0" err="1">
                <a:ea typeface="+mn-lt"/>
                <a:cs typeface="+mn-lt"/>
              </a:rPr>
              <a:t>dok</a:t>
            </a:r>
            <a:r>
              <a:rPr lang="en-US" sz="1800" dirty="0">
                <a:ea typeface="+mn-lt"/>
                <a:cs typeface="+mn-lt"/>
              </a:rPr>
              <a:t> se burst </a:t>
            </a:r>
            <a:r>
              <a:rPr lang="en-US" sz="1800" dirty="0" err="1">
                <a:ea typeface="+mn-lt"/>
                <a:cs typeface="+mn-lt"/>
              </a:rPr>
              <a:t>čitanje</a:t>
            </a:r>
            <a:r>
              <a:rPr lang="en-US" sz="1800" dirty="0">
                <a:ea typeface="+mn-lt"/>
                <a:cs typeface="+mn-lt"/>
              </a:rPr>
              <a:t> ne </a:t>
            </a:r>
            <a:r>
              <a:rPr lang="en-US" sz="1800" dirty="0" err="1">
                <a:ea typeface="+mn-lt"/>
                <a:cs typeface="+mn-lt"/>
              </a:rPr>
              <a:t>završi</a:t>
            </a:r>
            <a:r>
              <a:rPr lang="en-US" sz="1800" dirty="0">
                <a:ea typeface="+mn-lt"/>
                <a:cs typeface="+mn-lt"/>
              </a:rPr>
              <a:t>, </a:t>
            </a:r>
            <a:r>
              <a:rPr lang="en-US" sz="1800" dirty="0" err="1">
                <a:ea typeface="+mn-lt"/>
                <a:cs typeface="+mn-lt"/>
              </a:rPr>
              <a:t>tokom</a:t>
            </a:r>
            <a:r>
              <a:rPr lang="en-US" sz="1800" dirty="0">
                <a:ea typeface="+mn-lt"/>
                <a:cs typeface="+mn-lt"/>
              </a:rPr>
              <a:t> tog </a:t>
            </a:r>
            <a:r>
              <a:rPr lang="en-US" sz="1800" dirty="0" err="1">
                <a:ea typeface="+mn-lt"/>
                <a:cs typeface="+mn-lt"/>
              </a:rPr>
              <a:t>perioda</a:t>
            </a:r>
            <a:r>
              <a:rPr lang="en-US" sz="1800" dirty="0">
                <a:ea typeface="+mn-lt"/>
                <a:cs typeface="+mn-lt"/>
              </a:rPr>
              <a:t>, </a:t>
            </a:r>
            <a:r>
              <a:rPr lang="en-US" sz="1800" i="1" dirty="0" err="1">
                <a:ea typeface="+mn-lt"/>
                <a:cs typeface="+mn-lt"/>
              </a:rPr>
              <a:t>rd_addr</a:t>
            </a:r>
            <a:r>
              <a:rPr lang="en-US" sz="1800" i="1" dirty="0">
                <a:ea typeface="+mn-lt"/>
                <a:cs typeface="+mn-lt"/>
              </a:rPr>
              <a:t> </a:t>
            </a:r>
            <a:r>
              <a:rPr lang="en-US" sz="1800" dirty="0">
                <a:ea typeface="+mn-lt"/>
                <a:cs typeface="+mn-lt"/>
              </a:rPr>
              <a:t>se </a:t>
            </a:r>
            <a:r>
              <a:rPr lang="en-US" sz="1800" dirty="0" err="1">
                <a:ea typeface="+mn-lt"/>
                <a:cs typeface="+mn-lt"/>
              </a:rPr>
              <a:t>uvećava</a:t>
            </a:r>
            <a:r>
              <a:rPr lang="en-US" sz="1800" dirty="0">
                <a:ea typeface="+mn-lt"/>
                <a:cs typeface="+mn-lt"/>
              </a:rPr>
              <a:t> za </a:t>
            </a:r>
            <a:r>
              <a:rPr lang="en-US" sz="1800" dirty="0" err="1">
                <a:ea typeface="+mn-lt"/>
                <a:cs typeface="+mn-lt"/>
              </a:rPr>
              <a:t>jedan</a:t>
            </a:r>
            <a:r>
              <a:rPr lang="en-US" sz="1800" dirty="0">
                <a:ea typeface="+mn-lt"/>
                <a:cs typeface="+mn-lt"/>
              </a:rPr>
              <a:t> u </a:t>
            </a:r>
            <a:r>
              <a:rPr lang="en-US" sz="1800" dirty="0" err="1">
                <a:ea typeface="+mn-lt"/>
                <a:cs typeface="+mn-lt"/>
              </a:rPr>
              <a:t>svakom</a:t>
            </a:r>
            <a:r>
              <a:rPr lang="en-US" sz="1800" dirty="0">
                <a:ea typeface="+mn-lt"/>
                <a:cs typeface="+mn-lt"/>
              </a:rPr>
              <a:t> </a:t>
            </a:r>
            <a:r>
              <a:rPr lang="en-US" sz="1800" dirty="0" err="1">
                <a:ea typeface="+mn-lt"/>
                <a:cs typeface="+mn-lt"/>
              </a:rPr>
              <a:t>taktu</a:t>
            </a:r>
            <a:endParaRPr lang="en-US" dirty="0" err="1">
              <a:ea typeface="+mn-lt"/>
              <a:cs typeface="+mn-lt"/>
            </a:endParaRPr>
          </a:p>
          <a:p>
            <a:pPr marL="0" indent="0">
              <a:buNone/>
            </a:pPr>
            <a:r>
              <a:rPr lang="en-US" sz="1600" dirty="0">
                <a:latin typeface="Courier New"/>
                <a:ea typeface="+mn-lt"/>
                <a:cs typeface="+mn-lt"/>
              </a:rPr>
              <a:t>sequence </a:t>
            </a:r>
            <a:r>
              <a:rPr lang="en-US" sz="1600" dirty="0" err="1">
                <a:latin typeface="Courier New"/>
                <a:ea typeface="+mn-lt"/>
                <a:cs typeface="+mn-lt"/>
              </a:rPr>
              <a:t>check_rd_adr</a:t>
            </a:r>
            <a:r>
              <a:rPr lang="en-US" sz="1600" dirty="0">
                <a:latin typeface="Courier New"/>
                <a:ea typeface="+mn-lt"/>
                <a:cs typeface="+mn-lt"/>
              </a:rPr>
              <a:t>;</a:t>
            </a:r>
            <a:endParaRPr lang="en-US" sz="1600" dirty="0">
              <a:latin typeface="Courier New"/>
              <a:cs typeface="Arial"/>
            </a:endParaRPr>
          </a:p>
          <a:p>
            <a:pPr marL="0" indent="0">
              <a:buNone/>
            </a:pPr>
            <a:r>
              <a:rPr lang="en-US" sz="1600" dirty="0">
                <a:latin typeface="Courier New"/>
                <a:ea typeface="+mn-lt"/>
                <a:cs typeface="+mn-lt"/>
              </a:rPr>
              <a:t> ((</a:t>
            </a:r>
            <a:r>
              <a:rPr lang="en-US" sz="1600" dirty="0" err="1">
                <a:latin typeface="Courier New"/>
                <a:ea typeface="+mn-lt"/>
                <a:cs typeface="+mn-lt"/>
              </a:rPr>
              <a:t>rd_addr</a:t>
            </a:r>
            <a:r>
              <a:rPr lang="en-US" sz="1600" dirty="0">
                <a:latin typeface="Courier New"/>
                <a:ea typeface="+mn-lt"/>
                <a:cs typeface="+mn-lt"/>
              </a:rPr>
              <a:t> == $past(</a:t>
            </a:r>
            <a:r>
              <a:rPr lang="en-US" sz="1600" dirty="0" err="1">
                <a:latin typeface="Courier New"/>
                <a:ea typeface="+mn-lt"/>
                <a:cs typeface="+mn-lt"/>
              </a:rPr>
              <a:t>rd_addr</a:t>
            </a:r>
            <a:r>
              <a:rPr lang="en-US" sz="1600" dirty="0">
                <a:latin typeface="Courier New"/>
                <a:ea typeface="+mn-lt"/>
                <a:cs typeface="+mn-lt"/>
              </a:rPr>
              <a:t>)+1) &amp;&amp; read) [∗0:$] ##1 $fell(read);</a:t>
            </a:r>
            <a:endParaRPr lang="en-US" sz="1600" dirty="0">
              <a:latin typeface="Courier New"/>
              <a:cs typeface="Arial"/>
            </a:endParaRPr>
          </a:p>
          <a:p>
            <a:pPr marL="0" indent="0">
              <a:buNone/>
            </a:pPr>
            <a:r>
              <a:rPr lang="en-US" sz="1600" err="1">
                <a:latin typeface="Courier New"/>
                <a:ea typeface="+mn-lt"/>
                <a:cs typeface="+mn-lt"/>
              </a:rPr>
              <a:t>endsequence</a:t>
            </a:r>
            <a:endParaRPr lang="en-US" sz="1600">
              <a:latin typeface="Courier New"/>
              <a:cs typeface="Arial"/>
            </a:endParaRPr>
          </a:p>
          <a:p>
            <a:pPr marL="0" indent="0">
              <a:buNone/>
            </a:pPr>
            <a:r>
              <a:rPr lang="en-US" sz="1600" dirty="0">
                <a:latin typeface="Courier New"/>
                <a:ea typeface="+mn-lt"/>
                <a:cs typeface="+mn-lt"/>
              </a:rPr>
              <a:t>sequence </a:t>
            </a:r>
            <a:r>
              <a:rPr lang="en-US" sz="1600" dirty="0" err="1">
                <a:latin typeface="Courier New"/>
                <a:ea typeface="+mn-lt"/>
                <a:cs typeface="+mn-lt"/>
              </a:rPr>
              <a:t>read_cycle</a:t>
            </a:r>
            <a:r>
              <a:rPr lang="en-US" sz="1600" dirty="0">
                <a:latin typeface="Courier New"/>
                <a:ea typeface="+mn-lt"/>
                <a:cs typeface="+mn-lt"/>
              </a:rPr>
              <a:t>;</a:t>
            </a:r>
            <a:endParaRPr lang="en-US" sz="1600" dirty="0">
              <a:latin typeface="Courier New"/>
              <a:cs typeface="Arial"/>
            </a:endParaRPr>
          </a:p>
          <a:p>
            <a:pPr marL="0" indent="0">
              <a:buNone/>
            </a:pPr>
            <a:r>
              <a:rPr lang="en-US" sz="1600" dirty="0">
                <a:latin typeface="Courier New"/>
                <a:ea typeface="+mn-lt"/>
                <a:cs typeface="+mn-lt"/>
              </a:rPr>
              <a:t> ($rose(read) &amp;&amp; reset_);</a:t>
            </a:r>
            <a:endParaRPr lang="en-US" sz="1600">
              <a:latin typeface="Courier New"/>
              <a:cs typeface="Arial"/>
            </a:endParaRPr>
          </a:p>
          <a:p>
            <a:pPr marL="0" indent="0">
              <a:buNone/>
            </a:pPr>
            <a:r>
              <a:rPr lang="en-US" sz="1600" err="1">
                <a:latin typeface="Courier New"/>
                <a:ea typeface="+mn-lt"/>
                <a:cs typeface="+mn-lt"/>
              </a:rPr>
              <a:t>endsequence</a:t>
            </a:r>
            <a:endParaRPr lang="en-US" sz="1600">
              <a:latin typeface="Courier New"/>
              <a:cs typeface="Arial"/>
            </a:endParaRPr>
          </a:p>
          <a:p>
            <a:pPr marL="0" indent="0">
              <a:buNone/>
            </a:pPr>
            <a:r>
              <a:rPr lang="en-US" sz="1600" dirty="0">
                <a:latin typeface="Courier New"/>
                <a:ea typeface="+mn-lt"/>
                <a:cs typeface="+mn-lt"/>
              </a:rPr>
              <a:t>property </a:t>
            </a:r>
            <a:r>
              <a:rPr lang="en-US" sz="1600" dirty="0" err="1">
                <a:latin typeface="Courier New"/>
                <a:ea typeface="+mn-lt"/>
                <a:cs typeface="+mn-lt"/>
              </a:rPr>
              <a:t>burst_check</a:t>
            </a:r>
            <a:r>
              <a:rPr lang="en-US" sz="1600" dirty="0">
                <a:latin typeface="Courier New"/>
                <a:ea typeface="+mn-lt"/>
                <a:cs typeface="+mn-lt"/>
              </a:rPr>
              <a:t>;</a:t>
            </a:r>
            <a:endParaRPr lang="en-US" sz="1600" dirty="0">
              <a:latin typeface="Courier New"/>
              <a:cs typeface="Arial"/>
            </a:endParaRPr>
          </a:p>
          <a:p>
            <a:pPr marL="0" indent="0">
              <a:buNone/>
            </a:pPr>
            <a:r>
              <a:rPr lang="en-US" sz="1600" dirty="0">
                <a:latin typeface="Courier New"/>
                <a:ea typeface="+mn-lt"/>
                <a:cs typeface="+mn-lt"/>
              </a:rPr>
              <a:t> @(posedge </a:t>
            </a:r>
            <a:r>
              <a:rPr lang="en-US" sz="1600" err="1">
                <a:latin typeface="Courier New"/>
                <a:ea typeface="+mn-lt"/>
                <a:cs typeface="+mn-lt"/>
              </a:rPr>
              <a:t>clk</a:t>
            </a:r>
            <a:r>
              <a:rPr lang="en-US" sz="1600" dirty="0">
                <a:latin typeface="Courier New"/>
                <a:ea typeface="+mn-lt"/>
                <a:cs typeface="+mn-lt"/>
              </a:rPr>
              <a:t>) </a:t>
            </a:r>
            <a:r>
              <a:rPr lang="en-US" sz="1600" err="1">
                <a:latin typeface="Courier New"/>
                <a:ea typeface="+mn-lt"/>
                <a:cs typeface="+mn-lt"/>
              </a:rPr>
              <a:t>read_cycle</a:t>
            </a:r>
            <a:r>
              <a:rPr lang="en-US" sz="1600" dirty="0">
                <a:latin typeface="Courier New"/>
                <a:ea typeface="+mn-lt"/>
                <a:cs typeface="+mn-lt"/>
              </a:rPr>
              <a:t> |-&gt; </a:t>
            </a:r>
            <a:r>
              <a:rPr lang="en-US" sz="1600" err="1">
                <a:latin typeface="Courier New"/>
                <a:ea typeface="+mn-lt"/>
                <a:cs typeface="+mn-lt"/>
              </a:rPr>
              <a:t>check_rd_adr</a:t>
            </a:r>
            <a:r>
              <a:rPr lang="en-US" sz="1600" dirty="0">
                <a:latin typeface="Courier New"/>
                <a:ea typeface="+mn-lt"/>
                <a:cs typeface="+mn-lt"/>
              </a:rPr>
              <a:t>;</a:t>
            </a:r>
            <a:endParaRPr lang="en-US" sz="1600">
              <a:latin typeface="Courier New"/>
              <a:cs typeface="Arial"/>
            </a:endParaRPr>
          </a:p>
          <a:p>
            <a:pPr marL="0" indent="0">
              <a:buNone/>
            </a:pPr>
            <a:r>
              <a:rPr lang="en-US" sz="1600" err="1">
                <a:latin typeface="Courier New"/>
                <a:ea typeface="+mn-lt"/>
                <a:cs typeface="+mn-lt"/>
              </a:rPr>
              <a:t>endproperty</a:t>
            </a:r>
            <a:endParaRPr lang="en-US" sz="1600" err="1">
              <a:latin typeface="Courier New"/>
              <a:cs typeface="Arial"/>
            </a:endParaRPr>
          </a:p>
          <a:p>
            <a:pPr>
              <a:spcBef>
                <a:spcPts val="20"/>
              </a:spcBef>
            </a:pPr>
            <a:r>
              <a:rPr lang="en-US" sz="1800" dirty="0" err="1">
                <a:ea typeface="+mn-lt"/>
                <a:cs typeface="+mn-lt"/>
              </a:rPr>
              <a:t>Sekvenca</a:t>
            </a:r>
            <a:r>
              <a:rPr lang="en-US" sz="1800" dirty="0">
                <a:ea typeface="+mn-lt"/>
                <a:cs typeface="+mn-lt"/>
              </a:rPr>
              <a:t> „</a:t>
            </a:r>
            <a:r>
              <a:rPr lang="en-US" sz="1800" i="1" dirty="0" err="1">
                <a:ea typeface="+mn-lt"/>
                <a:cs typeface="+mn-lt"/>
              </a:rPr>
              <a:t>check_rd_adr</a:t>
            </a:r>
            <a:r>
              <a:rPr lang="en-US" sz="1800" dirty="0">
                <a:ea typeface="+mn-lt"/>
                <a:cs typeface="+mn-lt"/>
              </a:rPr>
              <a:t>“ </a:t>
            </a:r>
            <a:r>
              <a:rPr lang="en-US" sz="1800" dirty="0" err="1">
                <a:ea typeface="+mn-lt"/>
                <a:cs typeface="+mn-lt"/>
              </a:rPr>
              <a:t>proverava</a:t>
            </a:r>
            <a:r>
              <a:rPr lang="en-US" sz="1800" dirty="0">
                <a:ea typeface="+mn-lt"/>
                <a:cs typeface="+mn-lt"/>
              </a:rPr>
              <a:t> da li je </a:t>
            </a:r>
            <a:r>
              <a:rPr lang="en-US" sz="1800" dirty="0" err="1">
                <a:ea typeface="+mn-lt"/>
                <a:cs typeface="+mn-lt"/>
              </a:rPr>
              <a:t>trenutna</a:t>
            </a:r>
            <a:r>
              <a:rPr lang="en-US" sz="1800" dirty="0">
                <a:ea typeface="+mn-lt"/>
                <a:cs typeface="+mn-lt"/>
              </a:rPr>
              <a:t> </a:t>
            </a:r>
            <a:r>
              <a:rPr lang="en-US" sz="1800" dirty="0" err="1">
                <a:ea typeface="+mn-lt"/>
                <a:cs typeface="+mn-lt"/>
              </a:rPr>
              <a:t>vrednost</a:t>
            </a:r>
            <a:r>
              <a:rPr lang="en-US" sz="1800" dirty="0">
                <a:ea typeface="+mn-lt"/>
                <a:cs typeface="+mn-lt"/>
              </a:rPr>
              <a:t> </a:t>
            </a:r>
            <a:r>
              <a:rPr lang="en-US" sz="1800" i="1" dirty="0" err="1">
                <a:ea typeface="+mn-lt"/>
                <a:cs typeface="+mn-lt"/>
              </a:rPr>
              <a:t>rd_addr</a:t>
            </a:r>
            <a:r>
              <a:rPr lang="en-US" sz="1800" i="1" dirty="0">
                <a:ea typeface="+mn-lt"/>
                <a:cs typeface="+mn-lt"/>
              </a:rPr>
              <a:t> </a:t>
            </a:r>
            <a:r>
              <a:rPr lang="en-US" sz="1800" dirty="0">
                <a:ea typeface="+mn-lt"/>
                <a:cs typeface="+mn-lt"/>
              </a:rPr>
              <a:t>za </a:t>
            </a:r>
            <a:r>
              <a:rPr lang="en-US" sz="1800" dirty="0" err="1">
                <a:ea typeface="+mn-lt"/>
                <a:cs typeface="+mn-lt"/>
              </a:rPr>
              <a:t>jedan</a:t>
            </a:r>
            <a:r>
              <a:rPr lang="en-US" sz="1800" dirty="0">
                <a:ea typeface="+mn-lt"/>
                <a:cs typeface="+mn-lt"/>
              </a:rPr>
              <a:t> </a:t>
            </a:r>
            <a:r>
              <a:rPr lang="en-US" sz="1800" dirty="0" err="1">
                <a:ea typeface="+mn-lt"/>
                <a:cs typeface="+mn-lt"/>
              </a:rPr>
              <a:t>veća</a:t>
            </a:r>
            <a:r>
              <a:rPr lang="en-US" sz="1800" dirty="0">
                <a:ea typeface="+mn-lt"/>
                <a:cs typeface="+mn-lt"/>
              </a:rPr>
              <a:t> od </a:t>
            </a:r>
            <a:r>
              <a:rPr lang="en-US" sz="1800" dirty="0" err="1">
                <a:ea typeface="+mn-lt"/>
                <a:cs typeface="+mn-lt"/>
              </a:rPr>
              <a:t>prethodne</a:t>
            </a:r>
            <a:r>
              <a:rPr lang="en-US" sz="1800" dirty="0">
                <a:ea typeface="+mn-lt"/>
                <a:cs typeface="+mn-lt"/>
              </a:rPr>
              <a:t> </a:t>
            </a:r>
            <a:r>
              <a:rPr lang="en-US" sz="1800" dirty="0" err="1">
                <a:ea typeface="+mn-lt"/>
                <a:cs typeface="+mn-lt"/>
              </a:rPr>
              <a:t>vrednosti</a:t>
            </a:r>
            <a:r>
              <a:rPr lang="en-US" sz="1800" dirty="0">
                <a:ea typeface="+mn-lt"/>
                <a:cs typeface="+mn-lt"/>
              </a:rPr>
              <a:t> (da li je </a:t>
            </a:r>
            <a:r>
              <a:rPr lang="en-US" sz="1800" i="1" dirty="0" err="1">
                <a:ea typeface="+mn-lt"/>
                <a:cs typeface="+mn-lt"/>
              </a:rPr>
              <a:t>rd_addr</a:t>
            </a:r>
            <a:r>
              <a:rPr lang="en-US" sz="1800" i="1" dirty="0">
                <a:ea typeface="+mn-lt"/>
                <a:cs typeface="+mn-lt"/>
              </a:rPr>
              <a:t> </a:t>
            </a:r>
            <a:r>
              <a:rPr lang="en-US" sz="1800" dirty="0" err="1">
                <a:ea typeface="+mn-lt"/>
                <a:cs typeface="+mn-lt"/>
              </a:rPr>
              <a:t>pomeren</a:t>
            </a:r>
            <a:r>
              <a:rPr lang="en-US" sz="1800" dirty="0">
                <a:ea typeface="+mn-lt"/>
                <a:cs typeface="+mn-lt"/>
              </a:rPr>
              <a:t> za </a:t>
            </a:r>
            <a:r>
              <a:rPr lang="en-US" sz="1800" dirty="0" err="1">
                <a:ea typeface="+mn-lt"/>
                <a:cs typeface="+mn-lt"/>
              </a:rPr>
              <a:t>jedan</a:t>
            </a:r>
            <a:r>
              <a:rPr lang="en-US" sz="1800" dirty="0">
                <a:ea typeface="+mn-lt"/>
                <a:cs typeface="+mn-lt"/>
              </a:rPr>
              <a:t> </a:t>
            </a:r>
            <a:r>
              <a:rPr lang="en-US" sz="1800" dirty="0" err="1">
                <a:ea typeface="+mn-lt"/>
                <a:cs typeface="+mn-lt"/>
              </a:rPr>
              <a:t>unapred</a:t>
            </a:r>
            <a:r>
              <a:rPr lang="en-US" sz="1800" dirty="0">
                <a:ea typeface="+mn-lt"/>
                <a:cs typeface="+mn-lt"/>
              </a:rPr>
              <a:t>)</a:t>
            </a:r>
          </a:p>
          <a:p>
            <a:pPr>
              <a:spcBef>
                <a:spcPts val="20"/>
              </a:spcBef>
            </a:pPr>
            <a:r>
              <a:rPr lang="en-US" sz="1800" dirty="0">
                <a:ea typeface="+mn-lt"/>
                <a:cs typeface="+mn-lt"/>
              </a:rPr>
              <a:t>Ovo se </a:t>
            </a:r>
            <a:r>
              <a:rPr lang="en-US" sz="1800" dirty="0" err="1">
                <a:ea typeface="+mn-lt"/>
                <a:cs typeface="+mn-lt"/>
              </a:rPr>
              <a:t>postiže</a:t>
            </a:r>
            <a:r>
              <a:rPr lang="en-US" sz="1800" dirty="0">
                <a:ea typeface="+mn-lt"/>
                <a:cs typeface="+mn-lt"/>
              </a:rPr>
              <a:t> </a:t>
            </a:r>
            <a:r>
              <a:rPr lang="en-US" sz="1800" dirty="0" err="1">
                <a:ea typeface="+mn-lt"/>
                <a:cs typeface="+mn-lt"/>
              </a:rPr>
              <a:t>korišćenjem</a:t>
            </a:r>
            <a:r>
              <a:rPr lang="en-US" sz="1800" dirty="0">
                <a:ea typeface="+mn-lt"/>
                <a:cs typeface="+mn-lt"/>
              </a:rPr>
              <a:t> </a:t>
            </a:r>
            <a:r>
              <a:rPr lang="en-US" sz="1800" dirty="0" err="1">
                <a:ea typeface="+mn-lt"/>
                <a:cs typeface="+mn-lt"/>
              </a:rPr>
              <a:t>funkcije</a:t>
            </a:r>
            <a:r>
              <a:rPr lang="en-US" sz="1800" dirty="0">
                <a:ea typeface="+mn-lt"/>
                <a:cs typeface="+mn-lt"/>
              </a:rPr>
              <a:t> </a:t>
            </a:r>
            <a:r>
              <a:rPr lang="en-US" sz="1800" dirty="0" err="1">
                <a:ea typeface="+mn-lt"/>
                <a:cs typeface="+mn-lt"/>
              </a:rPr>
              <a:t>uzorkovanih</a:t>
            </a:r>
            <a:r>
              <a:rPr lang="en-US" sz="1800" dirty="0">
                <a:ea typeface="+mn-lt"/>
                <a:cs typeface="+mn-lt"/>
              </a:rPr>
              <a:t> </a:t>
            </a:r>
            <a:r>
              <a:rPr lang="en-US" sz="1800" dirty="0" err="1">
                <a:ea typeface="+mn-lt"/>
                <a:cs typeface="+mn-lt"/>
              </a:rPr>
              <a:t>vrednosti</a:t>
            </a:r>
            <a:r>
              <a:rPr lang="en-US" sz="1800" dirty="0">
                <a:ea typeface="+mn-lt"/>
                <a:cs typeface="+mn-lt"/>
              </a:rPr>
              <a:t> </a:t>
            </a:r>
            <a:r>
              <a:rPr lang="en-US" sz="1800" b="1" dirty="0">
                <a:ea typeface="+mn-lt"/>
                <a:cs typeface="+mn-lt"/>
              </a:rPr>
              <a:t>$past</a:t>
            </a:r>
            <a:r>
              <a:rPr lang="en-US" sz="1800" dirty="0">
                <a:ea typeface="+mn-lt"/>
                <a:cs typeface="+mn-lt"/>
              </a:rPr>
              <a:t>. </a:t>
            </a:r>
            <a:r>
              <a:rPr lang="en-US" sz="1800" dirty="0" err="1">
                <a:ea typeface="+mn-lt"/>
                <a:cs typeface="+mn-lt"/>
              </a:rPr>
              <a:t>Zatim</a:t>
            </a:r>
            <a:r>
              <a:rPr lang="en-US" sz="1800" dirty="0">
                <a:ea typeface="+mn-lt"/>
                <a:cs typeface="+mn-lt"/>
              </a:rPr>
              <a:t> se </a:t>
            </a:r>
            <a:r>
              <a:rPr lang="en-US" sz="1800" dirty="0" err="1">
                <a:ea typeface="+mn-lt"/>
                <a:cs typeface="+mn-lt"/>
              </a:rPr>
              <a:t>ovo</a:t>
            </a:r>
            <a:r>
              <a:rPr lang="en-US" sz="1800" dirty="0">
                <a:ea typeface="+mn-lt"/>
                <a:cs typeface="+mn-lt"/>
              </a:rPr>
              <a:t> </a:t>
            </a:r>
            <a:r>
              <a:rPr lang="en-US" sz="1800" dirty="0" err="1">
                <a:ea typeface="+mn-lt"/>
                <a:cs typeface="+mn-lt"/>
              </a:rPr>
              <a:t>ponašanje</a:t>
            </a:r>
            <a:r>
              <a:rPr lang="en-US" sz="1800" dirty="0">
                <a:ea typeface="+mn-lt"/>
                <a:cs typeface="+mn-lt"/>
              </a:rPr>
              <a:t> </a:t>
            </a:r>
            <a:r>
              <a:rPr lang="en-US" sz="1800" dirty="0" err="1">
                <a:ea typeface="+mn-lt"/>
                <a:cs typeface="+mn-lt"/>
              </a:rPr>
              <a:t>proverava</a:t>
            </a:r>
            <a:r>
              <a:rPr lang="en-US" sz="1800" dirty="0">
                <a:ea typeface="+mn-lt"/>
                <a:cs typeface="+mn-lt"/>
              </a:rPr>
              <a:t> </a:t>
            </a:r>
            <a:r>
              <a:rPr lang="en-US" sz="1800" dirty="0" err="1">
                <a:ea typeface="+mn-lt"/>
                <a:cs typeface="+mn-lt"/>
              </a:rPr>
              <a:t>uzastopno</a:t>
            </a:r>
            <a:r>
              <a:rPr lang="en-US" sz="1800" dirty="0">
                <a:ea typeface="+mn-lt"/>
                <a:cs typeface="+mn-lt"/>
              </a:rPr>
              <a:t> </a:t>
            </a:r>
            <a:r>
              <a:rPr lang="en-US" sz="1800" dirty="0" err="1">
                <a:ea typeface="+mn-lt"/>
                <a:cs typeface="+mn-lt"/>
              </a:rPr>
              <a:t>sve</a:t>
            </a:r>
            <a:r>
              <a:rPr lang="en-US" sz="1800" dirty="0">
                <a:ea typeface="+mn-lt"/>
                <a:cs typeface="+mn-lt"/>
              </a:rPr>
              <a:t> </a:t>
            </a:r>
            <a:r>
              <a:rPr lang="en-US" sz="1800" dirty="0" err="1">
                <a:ea typeface="+mn-lt"/>
                <a:cs typeface="+mn-lt"/>
              </a:rPr>
              <a:t>dok</a:t>
            </a:r>
            <a:r>
              <a:rPr lang="en-US" sz="1800" dirty="0">
                <a:ea typeface="+mn-lt"/>
                <a:cs typeface="+mn-lt"/>
              </a:rPr>
              <a:t> ne </a:t>
            </a:r>
            <a:r>
              <a:rPr lang="en-US" sz="1800" dirty="0" err="1">
                <a:ea typeface="+mn-lt"/>
                <a:cs typeface="+mn-lt"/>
              </a:rPr>
              <a:t>dođe</a:t>
            </a:r>
            <a:r>
              <a:rPr lang="en-US" sz="1800" dirty="0">
                <a:ea typeface="+mn-lt"/>
                <a:cs typeface="+mn-lt"/>
              </a:rPr>
              <a:t> do pada </a:t>
            </a:r>
            <a:r>
              <a:rPr lang="en-US" sz="1800" dirty="0" err="1">
                <a:ea typeface="+mn-lt"/>
                <a:cs typeface="+mn-lt"/>
              </a:rPr>
              <a:t>signala</a:t>
            </a:r>
            <a:r>
              <a:rPr lang="en-US" sz="1800" dirty="0">
                <a:ea typeface="+mn-lt"/>
                <a:cs typeface="+mn-lt"/>
              </a:rPr>
              <a:t> </a:t>
            </a:r>
            <a:r>
              <a:rPr lang="en-US" sz="1800" i="1" dirty="0">
                <a:ea typeface="+mn-lt"/>
                <a:cs typeface="+mn-lt"/>
              </a:rPr>
              <a:t>read</a:t>
            </a:r>
            <a:r>
              <a:rPr lang="en-US" sz="1800" dirty="0">
                <a:ea typeface="+mn-lt"/>
                <a:cs typeface="+mn-lt"/>
              </a:rPr>
              <a:t> (</a:t>
            </a:r>
            <a:r>
              <a:rPr lang="en-US" sz="1800" dirty="0" err="1">
                <a:ea typeface="+mn-lt"/>
                <a:cs typeface="+mn-lt"/>
              </a:rPr>
              <a:t>što</a:t>
            </a:r>
            <a:r>
              <a:rPr lang="en-US" sz="1800" dirty="0">
                <a:ea typeface="+mn-lt"/>
                <a:cs typeface="+mn-lt"/>
              </a:rPr>
              <a:t> </a:t>
            </a:r>
            <a:r>
              <a:rPr lang="en-US" sz="1800" dirty="0" err="1">
                <a:ea typeface="+mn-lt"/>
                <a:cs typeface="+mn-lt"/>
              </a:rPr>
              <a:t>označava</a:t>
            </a:r>
            <a:r>
              <a:rPr lang="en-US" sz="1800" dirty="0">
                <a:ea typeface="+mn-lt"/>
                <a:cs typeface="+mn-lt"/>
              </a:rPr>
              <a:t> </a:t>
            </a:r>
            <a:r>
              <a:rPr lang="en-US" sz="1800" dirty="0" err="1">
                <a:ea typeface="+mn-lt"/>
                <a:cs typeface="+mn-lt"/>
              </a:rPr>
              <a:t>kraj</a:t>
            </a:r>
            <a:r>
              <a:rPr lang="en-US" sz="1800" dirty="0">
                <a:ea typeface="+mn-lt"/>
                <a:cs typeface="+mn-lt"/>
              </a:rPr>
              <a:t> </a:t>
            </a:r>
            <a:r>
              <a:rPr lang="en-US" sz="1800" dirty="0" err="1">
                <a:ea typeface="+mn-lt"/>
                <a:cs typeface="+mn-lt"/>
              </a:rPr>
              <a:t>ciklusa</a:t>
            </a:r>
            <a:r>
              <a:rPr lang="en-US" sz="1800" dirty="0">
                <a:ea typeface="+mn-lt"/>
                <a:cs typeface="+mn-lt"/>
              </a:rPr>
              <a:t> </a:t>
            </a:r>
            <a:r>
              <a:rPr lang="en-US" sz="1800" dirty="0" err="1">
                <a:ea typeface="+mn-lt"/>
                <a:cs typeface="+mn-lt"/>
              </a:rPr>
              <a:t>čitanja</a:t>
            </a:r>
            <a:r>
              <a:rPr lang="en-US" sz="1800" dirty="0">
                <a:ea typeface="+mn-lt"/>
                <a:cs typeface="+mn-lt"/>
              </a:rPr>
              <a:t>). </a:t>
            </a:r>
            <a:r>
              <a:rPr lang="en-US" sz="1800" dirty="0" err="1">
                <a:ea typeface="+mn-lt"/>
                <a:cs typeface="+mn-lt"/>
              </a:rPr>
              <a:t>Dakle</a:t>
            </a:r>
            <a:r>
              <a:rPr lang="en-US" sz="1800" dirty="0">
                <a:ea typeface="+mn-lt"/>
                <a:cs typeface="+mn-lt"/>
              </a:rPr>
              <a:t>, u </a:t>
            </a:r>
            <a:r>
              <a:rPr lang="en-US" sz="1800" dirty="0" err="1">
                <a:ea typeface="+mn-lt"/>
                <a:cs typeface="+mn-lt"/>
              </a:rPr>
              <a:t>svakom</a:t>
            </a:r>
            <a:r>
              <a:rPr lang="en-US" sz="1800" dirty="0">
                <a:ea typeface="+mn-lt"/>
                <a:cs typeface="+mn-lt"/>
              </a:rPr>
              <a:t> </a:t>
            </a:r>
            <a:r>
              <a:rPr lang="en-US" sz="1800" dirty="0" err="1">
                <a:ea typeface="+mn-lt"/>
                <a:cs typeface="+mn-lt"/>
              </a:rPr>
              <a:t>taktu</a:t>
            </a:r>
            <a:r>
              <a:rPr lang="en-US" sz="1800" dirty="0">
                <a:ea typeface="+mn-lt"/>
                <a:cs typeface="+mn-lt"/>
              </a:rPr>
              <a:t> se </a:t>
            </a:r>
            <a:r>
              <a:rPr lang="en-US" sz="1800" dirty="0" err="1">
                <a:ea typeface="+mn-lt"/>
                <a:cs typeface="+mn-lt"/>
              </a:rPr>
              <a:t>proverava</a:t>
            </a:r>
            <a:r>
              <a:rPr lang="en-US" sz="1800" dirty="0">
                <a:ea typeface="+mn-lt"/>
                <a:cs typeface="+mn-lt"/>
              </a:rPr>
              <a:t> </a:t>
            </a:r>
            <a:r>
              <a:rPr lang="en-US" sz="1800" dirty="0" err="1">
                <a:ea typeface="+mn-lt"/>
                <a:cs typeface="+mn-lt"/>
              </a:rPr>
              <a:t>ceo</a:t>
            </a:r>
            <a:r>
              <a:rPr lang="en-US" sz="1800" dirty="0">
                <a:ea typeface="+mn-lt"/>
                <a:cs typeface="+mn-lt"/>
              </a:rPr>
              <a:t> </a:t>
            </a:r>
            <a:r>
              <a:rPr lang="en-US" sz="1800" dirty="0" err="1">
                <a:ea typeface="+mn-lt"/>
                <a:cs typeface="+mn-lt"/>
              </a:rPr>
              <a:t>izraz</a:t>
            </a:r>
            <a:r>
              <a:rPr lang="en-US" sz="1800" dirty="0">
                <a:ea typeface="+mn-lt"/>
                <a:cs typeface="+mn-lt"/>
              </a:rPr>
              <a:t>: “(</a:t>
            </a:r>
            <a:r>
              <a:rPr lang="en-US" sz="1800" i="1" dirty="0" err="1">
                <a:ea typeface="+mn-lt"/>
                <a:cs typeface="+mn-lt"/>
              </a:rPr>
              <a:t>rd</a:t>
            </a:r>
            <a:r>
              <a:rPr lang="en-US" sz="1800" dirty="0" err="1">
                <a:ea typeface="+mn-lt"/>
                <a:cs typeface="+mn-lt"/>
              </a:rPr>
              <a:t>_</a:t>
            </a:r>
            <a:r>
              <a:rPr lang="en-US" sz="1800" i="1" dirty="0" err="1">
                <a:ea typeface="+mn-lt"/>
                <a:cs typeface="+mn-lt"/>
              </a:rPr>
              <a:t>addr</a:t>
            </a:r>
            <a:r>
              <a:rPr lang="en-US" sz="1800" dirty="0">
                <a:ea typeface="+mn-lt"/>
                <a:cs typeface="+mn-lt"/>
              </a:rPr>
              <a:t> == $past (</a:t>
            </a:r>
            <a:r>
              <a:rPr lang="en-US" sz="1800" i="1" dirty="0" err="1">
                <a:ea typeface="+mn-lt"/>
                <a:cs typeface="+mn-lt"/>
              </a:rPr>
              <a:t>rd</a:t>
            </a:r>
            <a:r>
              <a:rPr lang="en-US" sz="1800" dirty="0" err="1">
                <a:ea typeface="+mn-lt"/>
                <a:cs typeface="+mn-lt"/>
              </a:rPr>
              <a:t>_</a:t>
            </a:r>
            <a:r>
              <a:rPr lang="en-US" sz="1800" i="1" dirty="0" err="1">
                <a:ea typeface="+mn-lt"/>
                <a:cs typeface="+mn-lt"/>
              </a:rPr>
              <a:t>addr</a:t>
            </a:r>
            <a:r>
              <a:rPr lang="en-US" sz="1800" dirty="0">
                <a:ea typeface="+mn-lt"/>
                <a:cs typeface="+mn-lt"/>
              </a:rPr>
              <a:t>)+1) &amp;&amp; </a:t>
            </a:r>
            <a:r>
              <a:rPr lang="en-US" sz="1800" i="1" dirty="0">
                <a:ea typeface="+mn-lt"/>
                <a:cs typeface="+mn-lt"/>
              </a:rPr>
              <a:t>read</a:t>
            </a:r>
            <a:r>
              <a:rPr lang="en-US" sz="1800" dirty="0">
                <a:ea typeface="+mn-lt"/>
                <a:cs typeface="+mn-lt"/>
              </a:rPr>
              <a:t>” </a:t>
            </a:r>
            <a:r>
              <a:rPr lang="en-US" sz="1800" dirty="0" err="1">
                <a:ea typeface="+mn-lt"/>
                <a:cs typeface="+mn-lt"/>
              </a:rPr>
              <a:t>i</a:t>
            </a:r>
            <a:r>
              <a:rPr lang="en-US" sz="1800" dirty="0">
                <a:ea typeface="+mn-lt"/>
                <a:cs typeface="+mn-lt"/>
              </a:rPr>
              <a:t> ta </a:t>
            </a:r>
            <a:r>
              <a:rPr lang="en-US" sz="1800" dirty="0" err="1">
                <a:ea typeface="+mn-lt"/>
                <a:cs typeface="+mn-lt"/>
              </a:rPr>
              <a:t>provera</a:t>
            </a:r>
            <a:r>
              <a:rPr lang="en-US" sz="1800" dirty="0">
                <a:ea typeface="+mn-lt"/>
                <a:cs typeface="+mn-lt"/>
              </a:rPr>
              <a:t> se </a:t>
            </a:r>
            <a:r>
              <a:rPr lang="en-US" sz="1800" dirty="0" err="1">
                <a:ea typeface="+mn-lt"/>
                <a:cs typeface="+mn-lt"/>
              </a:rPr>
              <a:t>nastavlja</a:t>
            </a:r>
            <a:r>
              <a:rPr lang="en-US" sz="1800" dirty="0">
                <a:ea typeface="+mn-lt"/>
                <a:cs typeface="+mn-lt"/>
              </a:rPr>
              <a:t> </a:t>
            </a:r>
            <a:r>
              <a:rPr lang="en-US" sz="1800" dirty="0" err="1">
                <a:ea typeface="+mn-lt"/>
                <a:cs typeface="+mn-lt"/>
              </a:rPr>
              <a:t>uzastopno</a:t>
            </a:r>
            <a:r>
              <a:rPr lang="en-US" sz="1800" dirty="0">
                <a:ea typeface="+mn-lt"/>
                <a:cs typeface="+mn-lt"/>
              </a:rPr>
              <a:t> </a:t>
            </a:r>
            <a:r>
              <a:rPr lang="en-US" sz="1800" dirty="0" err="1">
                <a:ea typeface="+mn-lt"/>
                <a:cs typeface="+mn-lt"/>
              </a:rPr>
              <a:t>dok</a:t>
            </a:r>
            <a:r>
              <a:rPr lang="en-US" sz="1800" dirty="0">
                <a:ea typeface="+mn-lt"/>
                <a:cs typeface="+mn-lt"/>
              </a:rPr>
              <a:t> signal </a:t>
            </a:r>
            <a:r>
              <a:rPr lang="en-US" sz="1800" i="1" dirty="0">
                <a:ea typeface="+mn-lt"/>
                <a:cs typeface="+mn-lt"/>
              </a:rPr>
              <a:t>read </a:t>
            </a:r>
            <a:r>
              <a:rPr lang="en-US" sz="1800" dirty="0">
                <a:ea typeface="+mn-lt"/>
                <a:cs typeface="+mn-lt"/>
              </a:rPr>
              <a:t>ne </a:t>
            </a:r>
            <a:r>
              <a:rPr lang="en-US" sz="1800" dirty="0" err="1">
                <a:ea typeface="+mn-lt"/>
                <a:cs typeface="+mn-lt"/>
              </a:rPr>
              <a:t>postane</a:t>
            </a:r>
            <a:r>
              <a:rPr lang="en-US" sz="1800" dirty="0">
                <a:ea typeface="+mn-lt"/>
                <a:cs typeface="+mn-lt"/>
              </a:rPr>
              <a:t> </a:t>
            </a:r>
            <a:r>
              <a:rPr lang="en-US" sz="1800" dirty="0" err="1">
                <a:ea typeface="+mn-lt"/>
                <a:cs typeface="+mn-lt"/>
              </a:rPr>
              <a:t>nizak</a:t>
            </a:r>
          </a:p>
          <a:p>
            <a:endParaRPr lang="en-US" sz="1800" dirty="0">
              <a:ea typeface="+mn-lt"/>
              <a:cs typeface="+mn-lt"/>
            </a:endParaRPr>
          </a:p>
        </p:txBody>
      </p:sp>
    </p:spTree>
    <p:extLst>
      <p:ext uri="{BB962C8B-B14F-4D97-AF65-F5344CB8AC3E}">
        <p14:creationId xmlns:p14="http://schemas.microsoft.com/office/powerpoint/2010/main" val="2646024312"/>
      </p:ext>
    </p:extLst>
  </p:cSld>
  <p:clrMapOvr>
    <a:masterClrMapping/>
  </p:clrMapOvr>
  <p:transition spd="med">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A034D-A4B4-CA21-C76E-A1E957C8673E}"/>
            </a:ext>
          </a:extLst>
        </p:cNvPr>
        <p:cNvGrpSpPr/>
        <p:nvPr/>
      </p:nvGrpSpPr>
      <p:grpSpPr>
        <a:xfrm>
          <a:off x="0" y="0"/>
          <a:ext cx="0" cy="0"/>
          <a:chOff x="0" y="0"/>
          <a:chExt cx="0" cy="0"/>
        </a:xfrm>
      </p:grpSpPr>
      <p:sp>
        <p:nvSpPr>
          <p:cNvPr id="5122" name="Rectangle 2">
            <a:extLst>
              <a:ext uri="{FF2B5EF4-FFF2-40B4-BE49-F238E27FC236}">
                <a16:creationId xmlns:a16="http://schemas.microsoft.com/office/drawing/2014/main" id="{811533B9-20C2-F91A-30C3-7DDEA1C36B97}"/>
              </a:ext>
            </a:extLst>
          </p:cNvPr>
          <p:cNvSpPr>
            <a:spLocks noGrp="1" noChangeArrowheads="1"/>
          </p:cNvSpPr>
          <p:nvPr>
            <p:ph type="ctrTitle"/>
          </p:nvPr>
        </p:nvSpPr>
        <p:spPr/>
        <p:txBody>
          <a:bodyPr/>
          <a:lstStyle/>
          <a:p>
            <a:pPr eaLnBrk="1" hangingPunct="1"/>
            <a:r>
              <a:rPr lang="en-US" altLang="en-US" dirty="0">
                <a:cs typeface="Arial"/>
              </a:rPr>
              <a:t>System Verilog Assertions</a:t>
            </a:r>
          </a:p>
        </p:txBody>
      </p:sp>
      <p:sp>
        <p:nvSpPr>
          <p:cNvPr id="5123" name="Rectangle 4">
            <a:extLst>
              <a:ext uri="{FF2B5EF4-FFF2-40B4-BE49-F238E27FC236}">
                <a16:creationId xmlns:a16="http://schemas.microsoft.com/office/drawing/2014/main" id="{3A2DD76F-AEB6-B336-C196-69341E31FAEE}"/>
              </a:ext>
            </a:extLst>
          </p:cNvPr>
          <p:cNvSpPr>
            <a:spLocks noGrp="1" noChangeArrowheads="1"/>
          </p:cNvSpPr>
          <p:nvPr>
            <p:ph type="subTitle" idx="1"/>
          </p:nvPr>
        </p:nvSpPr>
        <p:spPr/>
        <p:txBody>
          <a:bodyPr/>
          <a:lstStyle/>
          <a:p>
            <a:r>
              <a:rPr lang="en-US" altLang="en-US" dirty="0">
                <a:cs typeface="Arial"/>
              </a:rPr>
              <a:t>Primer: I2C </a:t>
            </a:r>
            <a:r>
              <a:rPr lang="en-US" altLang="en-US" dirty="0" err="1">
                <a:cs typeface="Arial"/>
              </a:rPr>
              <a:t>upis</a:t>
            </a:r>
            <a:endParaRPr lang="en-US" dirty="0" err="1"/>
          </a:p>
        </p:txBody>
      </p:sp>
    </p:spTree>
    <p:extLst>
      <p:ext uri="{BB962C8B-B14F-4D97-AF65-F5344CB8AC3E}">
        <p14:creationId xmlns:p14="http://schemas.microsoft.com/office/powerpoint/2010/main" val="267687211"/>
      </p:ext>
    </p:extLst>
  </p:cSld>
  <p:clrMapOvr>
    <a:masterClrMapping/>
  </p:clrMapOvr>
  <p:transition spd="med">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54E74-0206-F77B-F950-D36C9CBF3425}"/>
            </a:ext>
          </a:extLst>
        </p:cNvPr>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CEF51E73-1B81-45F4-CE93-50F7B3B40804}"/>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37</a:t>
            </a:fld>
            <a:endParaRPr lang="de-DE" altLang="en-US">
              <a:solidFill>
                <a:schemeClr val="bg1"/>
              </a:solidFill>
            </a:endParaRPr>
          </a:p>
        </p:txBody>
      </p:sp>
      <p:sp>
        <p:nvSpPr>
          <p:cNvPr id="6147" name="Rectangle 2">
            <a:extLst>
              <a:ext uri="{FF2B5EF4-FFF2-40B4-BE49-F238E27FC236}">
                <a16:creationId xmlns:a16="http://schemas.microsoft.com/office/drawing/2014/main" id="{E946FD42-B1B4-B0B2-CA60-DC9E1030716A}"/>
              </a:ext>
            </a:extLst>
          </p:cNvPr>
          <p:cNvSpPr>
            <a:spLocks noGrp="1" noChangeArrowheads="1"/>
          </p:cNvSpPr>
          <p:nvPr>
            <p:ph type="title"/>
          </p:nvPr>
        </p:nvSpPr>
        <p:spPr/>
        <p:txBody>
          <a:bodyPr/>
          <a:lstStyle/>
          <a:p>
            <a:r>
              <a:rPr lang="en-US" dirty="0"/>
              <a:t>I2C </a:t>
            </a:r>
            <a:r>
              <a:rPr lang="en-US" dirty="0" err="1"/>
              <a:t>okvir</a:t>
            </a:r>
            <a:r>
              <a:rPr lang="en-US" dirty="0"/>
              <a:t> </a:t>
            </a:r>
            <a:r>
              <a:rPr lang="en-US" dirty="0" err="1"/>
              <a:t>prilikom</a:t>
            </a:r>
            <a:r>
              <a:rPr lang="en-US" dirty="0"/>
              <a:t> </a:t>
            </a:r>
            <a:r>
              <a:rPr lang="en-US" dirty="0" err="1"/>
              <a:t>upisa</a:t>
            </a:r>
            <a:endParaRPr lang="en-US" dirty="0" err="1">
              <a:cs typeface="Arial"/>
            </a:endParaRPr>
          </a:p>
        </p:txBody>
      </p:sp>
      <p:sp>
        <p:nvSpPr>
          <p:cNvPr id="6148" name="Rectangle 3">
            <a:extLst>
              <a:ext uri="{FF2B5EF4-FFF2-40B4-BE49-F238E27FC236}">
                <a16:creationId xmlns:a16="http://schemas.microsoft.com/office/drawing/2014/main" id="{FD3BBB3D-19C2-3CC5-1E06-C9ACC3D76124}"/>
              </a:ext>
            </a:extLst>
          </p:cNvPr>
          <p:cNvSpPr>
            <a:spLocks noGrp="1" noChangeArrowheads="1"/>
          </p:cNvSpPr>
          <p:nvPr>
            <p:ph type="body" sz="half" idx="1"/>
          </p:nvPr>
        </p:nvSpPr>
        <p:spPr>
          <a:xfrm>
            <a:off x="319088" y="918817"/>
            <a:ext cx="8404845" cy="3770658"/>
          </a:xfrm>
        </p:spPr>
        <p:txBody>
          <a:bodyPr/>
          <a:lstStyle/>
          <a:p>
            <a:r>
              <a:rPr lang="en-US" sz="1800" dirty="0">
                <a:ea typeface="+mn-lt"/>
                <a:cs typeface="+mn-lt"/>
              </a:rPr>
              <a:t>I2C </a:t>
            </a:r>
            <a:r>
              <a:rPr lang="en-US" sz="1800" dirty="0" err="1">
                <a:ea typeface="+mn-lt"/>
                <a:cs typeface="+mn-lt"/>
              </a:rPr>
              <a:t>koristi</a:t>
            </a:r>
            <a:r>
              <a:rPr lang="en-US" sz="1800" dirty="0">
                <a:ea typeface="+mn-lt"/>
                <a:cs typeface="+mn-lt"/>
              </a:rPr>
              <a:t> </a:t>
            </a:r>
            <a:r>
              <a:rPr lang="en-US" sz="1800" dirty="0" err="1">
                <a:ea typeface="+mn-lt"/>
                <a:cs typeface="+mn-lt"/>
              </a:rPr>
              <a:t>dve</a:t>
            </a:r>
            <a:r>
              <a:rPr lang="en-US" sz="1800" dirty="0">
                <a:ea typeface="+mn-lt"/>
                <a:cs typeface="+mn-lt"/>
              </a:rPr>
              <a:t> </a:t>
            </a:r>
            <a:r>
              <a:rPr lang="en-US" sz="1800" dirty="0" err="1">
                <a:ea typeface="+mn-lt"/>
                <a:cs typeface="+mn-lt"/>
              </a:rPr>
              <a:t>linije</a:t>
            </a:r>
            <a:r>
              <a:rPr lang="en-US" sz="1800" dirty="0">
                <a:ea typeface="+mn-lt"/>
                <a:cs typeface="+mn-lt"/>
              </a:rPr>
              <a:t> SCL (takt) </a:t>
            </a:r>
            <a:r>
              <a:rPr lang="en-US" sz="1800" dirty="0" err="1">
                <a:ea typeface="+mn-lt"/>
                <a:cs typeface="+mn-lt"/>
              </a:rPr>
              <a:t>i</a:t>
            </a:r>
            <a:r>
              <a:rPr lang="en-US" sz="1800" dirty="0">
                <a:ea typeface="+mn-lt"/>
                <a:cs typeface="+mn-lt"/>
              </a:rPr>
              <a:t> SDA (</a:t>
            </a:r>
            <a:r>
              <a:rPr lang="en-US" sz="1800" dirty="0" err="1">
                <a:ea typeface="+mn-lt"/>
                <a:cs typeface="+mn-lt"/>
              </a:rPr>
              <a:t>podaci</a:t>
            </a:r>
            <a:r>
              <a:rPr lang="en-US" sz="1800" dirty="0">
                <a:ea typeface="+mn-lt"/>
                <a:cs typeface="+mn-lt"/>
              </a:rPr>
              <a:t>)</a:t>
            </a:r>
          </a:p>
          <a:p>
            <a:r>
              <a:rPr lang="en-US" sz="1800" dirty="0">
                <a:ea typeface="+mn-lt"/>
                <a:cs typeface="+mn-lt"/>
              </a:rPr>
              <a:t>I2C </a:t>
            </a:r>
            <a:r>
              <a:rPr lang="en-US" sz="1800" dirty="0" err="1">
                <a:ea typeface="+mn-lt"/>
                <a:cs typeface="+mn-lt"/>
              </a:rPr>
              <a:t>upis</a:t>
            </a:r>
            <a:r>
              <a:rPr lang="en-US" sz="1800" dirty="0">
                <a:ea typeface="+mn-lt"/>
                <a:cs typeface="+mn-lt"/>
              </a:rPr>
              <a:t> </a:t>
            </a:r>
            <a:r>
              <a:rPr lang="en-US" sz="1800" dirty="0" err="1">
                <a:ea typeface="+mn-lt"/>
                <a:cs typeface="+mn-lt"/>
              </a:rPr>
              <a:t>počinje</a:t>
            </a:r>
            <a:r>
              <a:rPr lang="en-US" sz="1800" dirty="0">
                <a:ea typeface="+mn-lt"/>
                <a:cs typeface="+mn-lt"/>
              </a:rPr>
              <a:t> </a:t>
            </a:r>
            <a:r>
              <a:rPr lang="en-US" sz="1800" dirty="0" err="1">
                <a:ea typeface="+mn-lt"/>
                <a:cs typeface="+mn-lt"/>
              </a:rPr>
              <a:t>sa</a:t>
            </a:r>
            <a:r>
              <a:rPr lang="en-US" sz="1800" dirty="0">
                <a:ea typeface="+mn-lt"/>
                <a:cs typeface="+mn-lt"/>
              </a:rPr>
              <a:t> start </a:t>
            </a:r>
            <a:r>
              <a:rPr lang="en-US" sz="1800" dirty="0" err="1">
                <a:ea typeface="+mn-lt"/>
                <a:cs typeface="+mn-lt"/>
              </a:rPr>
              <a:t>uslovom</a:t>
            </a:r>
            <a:r>
              <a:rPr lang="en-US" sz="1800" dirty="0">
                <a:ea typeface="+mn-lt"/>
                <a:cs typeface="+mn-lt"/>
              </a:rPr>
              <a:t> (</a:t>
            </a:r>
            <a:r>
              <a:rPr lang="en-US" sz="1800" i="1" dirty="0">
                <a:ea typeface="+mn-lt"/>
                <a:cs typeface="+mn-lt"/>
              </a:rPr>
              <a:t>start condition</a:t>
            </a:r>
            <a:r>
              <a:rPr lang="en-US" sz="1800" dirty="0">
                <a:ea typeface="+mn-lt"/>
                <a:cs typeface="+mn-lt"/>
              </a:rPr>
              <a:t>) =&gt; </a:t>
            </a:r>
            <a:r>
              <a:rPr lang="en-US" sz="1800" dirty="0" err="1">
                <a:ea typeface="+mn-lt"/>
                <a:cs typeface="+mn-lt"/>
              </a:rPr>
              <a:t>opadajuća</a:t>
            </a:r>
            <a:r>
              <a:rPr lang="en-US" sz="1800" dirty="0">
                <a:ea typeface="+mn-lt"/>
                <a:cs typeface="+mn-lt"/>
              </a:rPr>
              <a:t>  </a:t>
            </a:r>
            <a:r>
              <a:rPr lang="en-US" sz="1800" dirty="0" err="1">
                <a:ea typeface="+mn-lt"/>
                <a:cs typeface="+mn-lt"/>
              </a:rPr>
              <a:t>ivica</a:t>
            </a:r>
            <a:r>
              <a:rPr lang="en-US" sz="1800" dirty="0">
                <a:ea typeface="+mn-lt"/>
                <a:cs typeface="+mn-lt"/>
              </a:rPr>
              <a:t> </a:t>
            </a:r>
            <a:r>
              <a:rPr lang="en-US" sz="1800" dirty="0" err="1">
                <a:ea typeface="+mn-lt"/>
                <a:cs typeface="+mn-lt"/>
              </a:rPr>
              <a:t>na</a:t>
            </a:r>
            <a:r>
              <a:rPr lang="en-US" sz="1800" dirty="0">
                <a:ea typeface="+mn-lt"/>
                <a:cs typeface="+mn-lt"/>
              </a:rPr>
              <a:t> SDA </a:t>
            </a:r>
            <a:r>
              <a:rPr lang="en-US" sz="1800" dirty="0" err="1">
                <a:ea typeface="+mn-lt"/>
                <a:cs typeface="+mn-lt"/>
              </a:rPr>
              <a:t>liniji</a:t>
            </a:r>
            <a:r>
              <a:rPr lang="en-US" sz="1800" dirty="0">
                <a:ea typeface="+mn-lt"/>
                <a:cs typeface="+mn-lt"/>
              </a:rPr>
              <a:t> </a:t>
            </a:r>
            <a:r>
              <a:rPr lang="en-US" sz="1800" dirty="0" err="1">
                <a:ea typeface="+mn-lt"/>
                <a:cs typeface="+mn-lt"/>
              </a:rPr>
              <a:t>dok</a:t>
            </a:r>
            <a:r>
              <a:rPr lang="en-US" sz="1800" dirty="0">
                <a:ea typeface="+mn-lt"/>
                <a:cs typeface="+mn-lt"/>
              </a:rPr>
              <a:t> je SCL </a:t>
            </a:r>
            <a:r>
              <a:rPr lang="en-US" sz="1800" dirty="0" err="1">
                <a:ea typeface="+mn-lt"/>
                <a:cs typeface="+mn-lt"/>
              </a:rPr>
              <a:t>visok</a:t>
            </a:r>
            <a:endParaRPr lang="en-US" sz="1800" dirty="0">
              <a:ea typeface="+mn-lt"/>
              <a:cs typeface="+mn-lt"/>
            </a:endParaRPr>
          </a:p>
          <a:p>
            <a:r>
              <a:rPr lang="en-US" sz="1800" err="1">
                <a:ea typeface="+mn-lt"/>
                <a:cs typeface="+mn-lt"/>
              </a:rPr>
              <a:t>Nakon</a:t>
            </a:r>
            <a:r>
              <a:rPr lang="en-US" sz="1800" dirty="0">
                <a:ea typeface="+mn-lt"/>
                <a:cs typeface="+mn-lt"/>
              </a:rPr>
              <a:t> toga </a:t>
            </a:r>
            <a:r>
              <a:rPr lang="en-US" sz="1800" err="1">
                <a:ea typeface="+mn-lt"/>
                <a:cs typeface="+mn-lt"/>
              </a:rPr>
              <a:t>sledi</a:t>
            </a:r>
            <a:r>
              <a:rPr lang="en-US" sz="1800" dirty="0">
                <a:ea typeface="+mn-lt"/>
                <a:cs typeface="+mn-lt"/>
              </a:rPr>
              <a:t> 7-bitna </a:t>
            </a:r>
            <a:r>
              <a:rPr lang="en-US" sz="1800" err="1">
                <a:ea typeface="+mn-lt"/>
                <a:cs typeface="+mn-lt"/>
              </a:rPr>
              <a:t>adresa</a:t>
            </a:r>
            <a:r>
              <a:rPr lang="en-US" sz="1800" dirty="0">
                <a:ea typeface="+mn-lt"/>
                <a:cs typeface="+mn-lt"/>
              </a:rPr>
              <a:t> "slave" </a:t>
            </a:r>
            <a:r>
              <a:rPr lang="en-US" sz="1800" err="1">
                <a:ea typeface="+mn-lt"/>
                <a:cs typeface="+mn-lt"/>
              </a:rPr>
              <a:t>uređaja</a:t>
            </a:r>
            <a:r>
              <a:rPr lang="en-US" sz="1800" dirty="0">
                <a:ea typeface="+mn-lt"/>
                <a:cs typeface="+mn-lt"/>
              </a:rPr>
              <a:t> u koji se </a:t>
            </a:r>
            <a:r>
              <a:rPr lang="en-US" sz="1800" err="1">
                <a:ea typeface="+mn-lt"/>
                <a:cs typeface="+mn-lt"/>
              </a:rPr>
              <a:t>upisuje</a:t>
            </a:r>
            <a:endParaRPr lang="en-US" sz="1800">
              <a:ea typeface="+mn-lt"/>
              <a:cs typeface="+mn-lt"/>
            </a:endParaRPr>
          </a:p>
          <a:p>
            <a:r>
              <a:rPr lang="en-US" sz="1800" dirty="0">
                <a:ea typeface="+mn-lt"/>
                <a:cs typeface="+mn-lt"/>
              </a:rPr>
              <a:t>R/W bit (1 </a:t>
            </a:r>
            <a:r>
              <a:rPr lang="en-US" sz="1800" dirty="0" err="1">
                <a:ea typeface="+mn-lt"/>
                <a:cs typeface="+mn-lt"/>
              </a:rPr>
              <a:t>čitanje</a:t>
            </a:r>
            <a:r>
              <a:rPr lang="en-US" sz="1800" dirty="0">
                <a:ea typeface="+mn-lt"/>
                <a:cs typeface="+mn-lt"/>
              </a:rPr>
              <a:t>, 0 </a:t>
            </a:r>
            <a:r>
              <a:rPr lang="en-US" sz="1800" dirty="0" err="1">
                <a:ea typeface="+mn-lt"/>
                <a:cs typeface="+mn-lt"/>
              </a:rPr>
              <a:t>upis</a:t>
            </a:r>
            <a:r>
              <a:rPr lang="en-US" sz="1800" dirty="0">
                <a:ea typeface="+mn-lt"/>
                <a:cs typeface="+mn-lt"/>
              </a:rPr>
              <a:t>)</a:t>
            </a:r>
          </a:p>
          <a:p>
            <a:r>
              <a:rPr lang="en-US" sz="1800" dirty="0">
                <a:ea typeface="+mn-lt"/>
                <a:cs typeface="+mn-lt"/>
              </a:rPr>
              <a:t>ACK od </a:t>
            </a:r>
            <a:r>
              <a:rPr lang="en-US" sz="1800" dirty="0" err="1">
                <a:ea typeface="+mn-lt"/>
                <a:cs typeface="+mn-lt"/>
              </a:rPr>
              <a:t>strane</a:t>
            </a:r>
            <a:r>
              <a:rPr lang="en-US" sz="1800" dirty="0">
                <a:ea typeface="+mn-lt"/>
                <a:cs typeface="+mn-lt"/>
              </a:rPr>
              <a:t> "slave" </a:t>
            </a:r>
            <a:r>
              <a:rPr lang="en-US" sz="1800" dirty="0" err="1">
                <a:ea typeface="+mn-lt"/>
                <a:cs typeface="+mn-lt"/>
              </a:rPr>
              <a:t>uređaja</a:t>
            </a:r>
            <a:r>
              <a:rPr lang="en-US" sz="1800" dirty="0">
                <a:ea typeface="+mn-lt"/>
                <a:cs typeface="+mn-lt"/>
              </a:rPr>
              <a:t> koji se </a:t>
            </a:r>
            <a:r>
              <a:rPr lang="en-US" sz="1800" dirty="0" err="1">
                <a:ea typeface="+mn-lt"/>
                <a:cs typeface="+mn-lt"/>
              </a:rPr>
              <a:t>odaziva</a:t>
            </a:r>
            <a:r>
              <a:rPr lang="en-US" sz="1800" dirty="0">
                <a:ea typeface="+mn-lt"/>
                <a:cs typeface="+mn-lt"/>
              </a:rPr>
              <a:t> </a:t>
            </a:r>
            <a:r>
              <a:rPr lang="en-US" sz="1800" dirty="0" err="1">
                <a:ea typeface="+mn-lt"/>
                <a:cs typeface="+mn-lt"/>
              </a:rPr>
              <a:t>na</a:t>
            </a:r>
            <a:r>
              <a:rPr lang="en-US" sz="1800" dirty="0">
                <a:ea typeface="+mn-lt"/>
                <a:cs typeface="+mn-lt"/>
              </a:rPr>
              <a:t> datu </a:t>
            </a:r>
            <a:r>
              <a:rPr lang="en-US" sz="1800" dirty="0" err="1">
                <a:ea typeface="+mn-lt"/>
                <a:cs typeface="+mn-lt"/>
              </a:rPr>
              <a:t>adresu</a:t>
            </a:r>
            <a:r>
              <a:rPr lang="en-US" sz="1800" dirty="0">
                <a:ea typeface="+mn-lt"/>
                <a:cs typeface="+mn-lt"/>
              </a:rPr>
              <a:t> (SDA </a:t>
            </a:r>
            <a:r>
              <a:rPr lang="en-US" sz="1800" dirty="0" err="1">
                <a:ea typeface="+mn-lt"/>
                <a:cs typeface="+mn-lt"/>
              </a:rPr>
              <a:t>postavljen</a:t>
            </a:r>
            <a:r>
              <a:rPr lang="en-US" sz="1800" dirty="0">
                <a:ea typeface="+mn-lt"/>
                <a:cs typeface="+mn-lt"/>
              </a:rPr>
              <a:t> </a:t>
            </a:r>
            <a:r>
              <a:rPr lang="en-US" sz="1800" dirty="0" err="1">
                <a:ea typeface="+mn-lt"/>
                <a:cs typeface="+mn-lt"/>
              </a:rPr>
              <a:t>na</a:t>
            </a:r>
            <a:r>
              <a:rPr lang="en-US" sz="1800" dirty="0">
                <a:ea typeface="+mn-lt"/>
                <a:cs typeface="+mn-lt"/>
              </a:rPr>
              <a:t> "0" od </a:t>
            </a:r>
            <a:r>
              <a:rPr lang="en-US" sz="1800" dirty="0" err="1">
                <a:ea typeface="+mn-lt"/>
                <a:cs typeface="+mn-lt"/>
              </a:rPr>
              <a:t>strane</a:t>
            </a:r>
            <a:r>
              <a:rPr lang="en-US" sz="1800" dirty="0">
                <a:ea typeface="+mn-lt"/>
                <a:cs typeface="+mn-lt"/>
              </a:rPr>
              <a:t> "slave" </a:t>
            </a:r>
            <a:r>
              <a:rPr lang="en-US" sz="1800" dirty="0" err="1">
                <a:ea typeface="+mn-lt"/>
                <a:cs typeface="+mn-lt"/>
              </a:rPr>
              <a:t>uređaja</a:t>
            </a:r>
            <a:endParaRPr lang="en-US" sz="1800" dirty="0">
              <a:ea typeface="+mn-lt"/>
              <a:cs typeface="+mn-lt"/>
            </a:endParaRPr>
          </a:p>
          <a:p>
            <a:r>
              <a:rPr lang="en-US" sz="1800" dirty="0">
                <a:ea typeface="+mn-lt"/>
                <a:cs typeface="+mn-lt"/>
              </a:rPr>
              <a:t>8 </a:t>
            </a:r>
            <a:r>
              <a:rPr lang="en-US" sz="1800" dirty="0" err="1">
                <a:ea typeface="+mn-lt"/>
                <a:cs typeface="+mn-lt"/>
              </a:rPr>
              <a:t>bita</a:t>
            </a:r>
            <a:r>
              <a:rPr lang="en-US" sz="1800" dirty="0">
                <a:ea typeface="+mn-lt"/>
                <a:cs typeface="+mn-lt"/>
              </a:rPr>
              <a:t> </a:t>
            </a:r>
            <a:r>
              <a:rPr lang="en-US" sz="1800" dirty="0" err="1">
                <a:ea typeface="+mn-lt"/>
                <a:cs typeface="+mn-lt"/>
              </a:rPr>
              <a:t>podataka</a:t>
            </a:r>
            <a:endParaRPr lang="en-US" sz="1800" dirty="0">
              <a:ea typeface="+mn-lt"/>
              <a:cs typeface="+mn-lt"/>
            </a:endParaRPr>
          </a:p>
          <a:p>
            <a:r>
              <a:rPr lang="en-US" sz="1800" dirty="0">
                <a:ea typeface="+mn-lt"/>
                <a:cs typeface="+mn-lt"/>
              </a:rPr>
              <a:t>NACK od </a:t>
            </a:r>
            <a:r>
              <a:rPr lang="en-US" sz="1800" dirty="0" err="1">
                <a:ea typeface="+mn-lt"/>
                <a:cs typeface="+mn-lt"/>
              </a:rPr>
              <a:t>strane</a:t>
            </a:r>
            <a:r>
              <a:rPr lang="en-US" sz="1800" dirty="0">
                <a:ea typeface="+mn-lt"/>
                <a:cs typeface="+mn-lt"/>
              </a:rPr>
              <a:t> master </a:t>
            </a:r>
            <a:r>
              <a:rPr lang="en-US" sz="1800" dirty="0" err="1">
                <a:ea typeface="+mn-lt"/>
                <a:cs typeface="+mn-lt"/>
              </a:rPr>
              <a:t>uređaja</a:t>
            </a:r>
            <a:r>
              <a:rPr lang="en-US" sz="1800" dirty="0">
                <a:ea typeface="+mn-lt"/>
                <a:cs typeface="+mn-lt"/>
              </a:rPr>
              <a:t> (SDA </a:t>
            </a:r>
            <a:r>
              <a:rPr lang="en-US" sz="1800" dirty="0" err="1">
                <a:ea typeface="+mn-lt"/>
                <a:cs typeface="+mn-lt"/>
              </a:rPr>
              <a:t>postavljen</a:t>
            </a:r>
            <a:r>
              <a:rPr lang="en-US" sz="1800" dirty="0">
                <a:ea typeface="+mn-lt"/>
                <a:cs typeface="+mn-lt"/>
              </a:rPr>
              <a:t> </a:t>
            </a:r>
            <a:r>
              <a:rPr lang="en-US" sz="1800" dirty="0" err="1">
                <a:ea typeface="+mn-lt"/>
                <a:cs typeface="+mn-lt"/>
              </a:rPr>
              <a:t>na</a:t>
            </a:r>
            <a:r>
              <a:rPr lang="en-US" sz="1800" dirty="0">
                <a:ea typeface="+mn-lt"/>
                <a:cs typeface="+mn-lt"/>
              </a:rPr>
              <a:t> "1") da </a:t>
            </a:r>
            <a:r>
              <a:rPr lang="en-US" sz="1800" dirty="0" err="1">
                <a:ea typeface="+mn-lt"/>
                <a:cs typeface="+mn-lt"/>
              </a:rPr>
              <a:t>označi</a:t>
            </a:r>
            <a:r>
              <a:rPr lang="en-US" sz="1800" dirty="0">
                <a:ea typeface="+mn-lt"/>
                <a:cs typeface="+mn-lt"/>
              </a:rPr>
              <a:t> da je </a:t>
            </a:r>
            <a:r>
              <a:rPr lang="en-US" sz="1800" dirty="0" err="1">
                <a:ea typeface="+mn-lt"/>
                <a:cs typeface="+mn-lt"/>
              </a:rPr>
              <a:t>kraj</a:t>
            </a:r>
            <a:r>
              <a:rPr lang="en-US" sz="1800" dirty="0">
                <a:ea typeface="+mn-lt"/>
                <a:cs typeface="+mn-lt"/>
              </a:rPr>
              <a:t> </a:t>
            </a:r>
            <a:r>
              <a:rPr lang="en-US" sz="1800" dirty="0" err="1">
                <a:ea typeface="+mn-lt"/>
                <a:cs typeface="+mn-lt"/>
              </a:rPr>
              <a:t>prenosa</a:t>
            </a:r>
            <a:r>
              <a:rPr lang="en-US" sz="1800" dirty="0">
                <a:ea typeface="+mn-lt"/>
                <a:cs typeface="+mn-lt"/>
              </a:rPr>
              <a:t> (ne </a:t>
            </a:r>
            <a:r>
              <a:rPr lang="en-US" sz="1800" dirty="0" err="1">
                <a:ea typeface="+mn-lt"/>
                <a:cs typeface="+mn-lt"/>
              </a:rPr>
              <a:t>šalje</a:t>
            </a:r>
            <a:r>
              <a:rPr lang="en-US" sz="1800" dirty="0">
                <a:ea typeface="+mn-lt"/>
                <a:cs typeface="+mn-lt"/>
              </a:rPr>
              <a:t> se novi </a:t>
            </a:r>
            <a:r>
              <a:rPr lang="en-US" sz="1800" dirty="0" err="1">
                <a:ea typeface="+mn-lt"/>
                <a:cs typeface="+mn-lt"/>
              </a:rPr>
              <a:t>bajt</a:t>
            </a:r>
            <a:r>
              <a:rPr lang="en-US" sz="1800" dirty="0">
                <a:ea typeface="+mn-lt"/>
                <a:cs typeface="+mn-lt"/>
              </a:rPr>
              <a:t>)</a:t>
            </a:r>
          </a:p>
          <a:p>
            <a:r>
              <a:rPr lang="en-US" sz="1800" dirty="0" err="1">
                <a:ea typeface="+mn-lt"/>
                <a:cs typeface="+mn-lt"/>
              </a:rPr>
              <a:t>Završava</a:t>
            </a:r>
            <a:r>
              <a:rPr lang="en-US" sz="1800" dirty="0">
                <a:ea typeface="+mn-lt"/>
                <a:cs typeface="+mn-lt"/>
              </a:rPr>
              <a:t> se stop </a:t>
            </a:r>
            <a:r>
              <a:rPr lang="en-US" sz="1800" dirty="0" err="1">
                <a:ea typeface="+mn-lt"/>
                <a:cs typeface="+mn-lt"/>
              </a:rPr>
              <a:t>uslovom</a:t>
            </a:r>
            <a:r>
              <a:rPr lang="en-US" sz="1800" dirty="0">
                <a:ea typeface="+mn-lt"/>
                <a:cs typeface="+mn-lt"/>
              </a:rPr>
              <a:t> (</a:t>
            </a:r>
            <a:r>
              <a:rPr lang="en-US" sz="1800" i="1" dirty="0">
                <a:ea typeface="+mn-lt"/>
                <a:cs typeface="+mn-lt"/>
              </a:rPr>
              <a:t>stop condition</a:t>
            </a:r>
            <a:r>
              <a:rPr lang="en-US" sz="1800" dirty="0">
                <a:ea typeface="+mn-lt"/>
                <a:cs typeface="+mn-lt"/>
              </a:rPr>
              <a:t>) =&gt; </a:t>
            </a:r>
            <a:r>
              <a:rPr lang="en-US" sz="1800" dirty="0" err="1">
                <a:ea typeface="+mn-lt"/>
                <a:cs typeface="+mn-lt"/>
              </a:rPr>
              <a:t>rastuća</a:t>
            </a:r>
            <a:r>
              <a:rPr lang="en-US" sz="1800" dirty="0">
                <a:ea typeface="+mn-lt"/>
                <a:cs typeface="+mn-lt"/>
              </a:rPr>
              <a:t> </a:t>
            </a:r>
            <a:r>
              <a:rPr lang="en-US" sz="1800" dirty="0" err="1">
                <a:ea typeface="+mn-lt"/>
                <a:cs typeface="+mn-lt"/>
              </a:rPr>
              <a:t>ivica</a:t>
            </a:r>
            <a:r>
              <a:rPr lang="en-US" sz="1800" dirty="0">
                <a:ea typeface="+mn-lt"/>
                <a:cs typeface="+mn-lt"/>
              </a:rPr>
              <a:t> </a:t>
            </a:r>
            <a:r>
              <a:rPr lang="en-US" sz="1800" dirty="0" err="1">
                <a:ea typeface="+mn-lt"/>
                <a:cs typeface="+mn-lt"/>
              </a:rPr>
              <a:t>na</a:t>
            </a:r>
            <a:r>
              <a:rPr lang="en-US" sz="1800" dirty="0">
                <a:ea typeface="+mn-lt"/>
                <a:cs typeface="+mn-lt"/>
              </a:rPr>
              <a:t> SDA </a:t>
            </a:r>
            <a:r>
              <a:rPr lang="en-US" sz="1800" dirty="0" err="1">
                <a:ea typeface="+mn-lt"/>
                <a:cs typeface="+mn-lt"/>
              </a:rPr>
              <a:t>liniji</a:t>
            </a:r>
            <a:r>
              <a:rPr lang="en-US" sz="1800" dirty="0">
                <a:ea typeface="+mn-lt"/>
                <a:cs typeface="+mn-lt"/>
              </a:rPr>
              <a:t> </a:t>
            </a:r>
            <a:r>
              <a:rPr lang="en-US" sz="1800" dirty="0" err="1">
                <a:ea typeface="+mn-lt"/>
                <a:cs typeface="+mn-lt"/>
              </a:rPr>
              <a:t>dok</a:t>
            </a:r>
            <a:r>
              <a:rPr lang="en-US" sz="1800" dirty="0">
                <a:ea typeface="+mn-lt"/>
                <a:cs typeface="+mn-lt"/>
              </a:rPr>
              <a:t> je SCL </a:t>
            </a:r>
            <a:r>
              <a:rPr lang="en-US" sz="1800" dirty="0" err="1">
                <a:ea typeface="+mn-lt"/>
                <a:cs typeface="+mn-lt"/>
              </a:rPr>
              <a:t>visok</a:t>
            </a:r>
            <a:endParaRPr lang="en-US" sz="1800" dirty="0">
              <a:ea typeface="+mn-lt"/>
              <a:cs typeface="+mn-lt"/>
            </a:endParaRPr>
          </a:p>
          <a:p>
            <a:r>
              <a:rPr lang="en-US" sz="1800" err="1">
                <a:ea typeface="+mn-lt"/>
                <a:cs typeface="+mn-lt"/>
              </a:rPr>
              <a:t>Zadatak</a:t>
            </a:r>
            <a:r>
              <a:rPr lang="en-US" sz="1800" dirty="0">
                <a:ea typeface="+mn-lt"/>
                <a:cs typeface="+mn-lt"/>
              </a:rPr>
              <a:t>: </a:t>
            </a:r>
            <a:r>
              <a:rPr lang="en-US" sz="1800" err="1">
                <a:ea typeface="+mn-lt"/>
                <a:cs typeface="+mn-lt"/>
              </a:rPr>
              <a:t>Napisati</a:t>
            </a:r>
            <a:r>
              <a:rPr lang="en-US" sz="1800" dirty="0">
                <a:ea typeface="+mn-lt"/>
                <a:cs typeface="+mn-lt"/>
              </a:rPr>
              <a:t> </a:t>
            </a:r>
            <a:r>
              <a:rPr lang="en-US" sz="1800" err="1">
                <a:ea typeface="+mn-lt"/>
                <a:cs typeface="+mn-lt"/>
              </a:rPr>
              <a:t>tvrdnju</a:t>
            </a:r>
            <a:r>
              <a:rPr lang="en-US" sz="1800" dirty="0">
                <a:ea typeface="+mn-lt"/>
                <a:cs typeface="+mn-lt"/>
              </a:rPr>
              <a:t> za </a:t>
            </a:r>
            <a:r>
              <a:rPr lang="en-US" sz="1800" err="1">
                <a:ea typeface="+mn-lt"/>
                <a:cs typeface="+mn-lt"/>
              </a:rPr>
              <a:t>proveru</a:t>
            </a:r>
            <a:r>
              <a:rPr lang="en-US" sz="1800" dirty="0">
                <a:ea typeface="+mn-lt"/>
                <a:cs typeface="+mn-lt"/>
              </a:rPr>
              <a:t> I2C </a:t>
            </a:r>
            <a:r>
              <a:rPr lang="en-US" sz="1800" err="1">
                <a:ea typeface="+mn-lt"/>
                <a:cs typeface="+mn-lt"/>
              </a:rPr>
              <a:t>upisa</a:t>
            </a:r>
            <a:r>
              <a:rPr lang="en-US" sz="1800" dirty="0">
                <a:ea typeface="+mn-lt"/>
                <a:cs typeface="+mn-lt"/>
              </a:rPr>
              <a:t> </a:t>
            </a:r>
            <a:r>
              <a:rPr lang="en-US" sz="1800" err="1">
                <a:ea typeface="+mn-lt"/>
                <a:cs typeface="+mn-lt"/>
              </a:rPr>
              <a:t>na</a:t>
            </a:r>
            <a:r>
              <a:rPr lang="en-US" sz="1800" dirty="0">
                <a:ea typeface="+mn-lt"/>
                <a:cs typeface="+mn-lt"/>
              </a:rPr>
              <a:t> </a:t>
            </a:r>
            <a:r>
              <a:rPr lang="en-US" sz="1800" err="1">
                <a:ea typeface="+mn-lt"/>
                <a:cs typeface="+mn-lt"/>
              </a:rPr>
              <a:t>adresu</a:t>
            </a:r>
            <a:r>
              <a:rPr lang="en-US" sz="1800" dirty="0">
                <a:ea typeface="+mn-lt"/>
                <a:cs typeface="+mn-lt"/>
              </a:rPr>
              <a:t> </a:t>
            </a:r>
            <a:r>
              <a:rPr lang="en-US" sz="1800" err="1">
                <a:ea typeface="+mn-lt"/>
                <a:cs typeface="+mn-lt"/>
              </a:rPr>
              <a:t>iz</a:t>
            </a:r>
            <a:r>
              <a:rPr lang="en-US" sz="1800" dirty="0">
                <a:ea typeface="+mn-lt"/>
                <a:cs typeface="+mn-lt"/>
              </a:rPr>
              <a:t> </a:t>
            </a:r>
            <a:r>
              <a:rPr lang="en-US" sz="1800" err="1">
                <a:ea typeface="+mn-lt"/>
                <a:cs typeface="+mn-lt"/>
              </a:rPr>
              <a:t>opsega</a:t>
            </a:r>
            <a:r>
              <a:rPr lang="en-US" sz="1800" dirty="0">
                <a:ea typeface="+mn-lt"/>
                <a:cs typeface="+mn-lt"/>
              </a:rPr>
              <a:t> 0x0A – 0x0F </a:t>
            </a:r>
            <a:r>
              <a:rPr lang="en-US" sz="1800" err="1">
                <a:ea typeface="+mn-lt"/>
                <a:cs typeface="+mn-lt"/>
              </a:rPr>
              <a:t>uz</a:t>
            </a:r>
            <a:r>
              <a:rPr lang="en-US" sz="1800">
                <a:ea typeface="+mn-lt"/>
                <a:cs typeface="+mn-lt"/>
              </a:rPr>
              <a:t> </a:t>
            </a:r>
            <a:r>
              <a:rPr lang="en-US" sz="1800" err="1">
                <a:ea typeface="+mn-lt"/>
                <a:cs typeface="+mn-lt"/>
              </a:rPr>
              <a:t>prikaz</a:t>
            </a:r>
            <a:r>
              <a:rPr lang="en-US" sz="1800">
                <a:ea typeface="+mn-lt"/>
                <a:cs typeface="+mn-lt"/>
              </a:rPr>
              <a:t> </a:t>
            </a:r>
            <a:r>
              <a:rPr lang="en-US" sz="1800" err="1">
                <a:ea typeface="+mn-lt"/>
                <a:cs typeface="+mn-lt"/>
              </a:rPr>
              <a:t>podatka</a:t>
            </a:r>
            <a:r>
              <a:rPr lang="en-US" sz="1800">
                <a:ea typeface="+mn-lt"/>
                <a:cs typeface="+mn-lt"/>
              </a:rPr>
              <a:t> koji je </a:t>
            </a:r>
            <a:r>
              <a:rPr lang="en-US" sz="1800" err="1">
                <a:ea typeface="+mn-lt"/>
                <a:cs typeface="+mn-lt"/>
              </a:rPr>
              <a:t>poslat</a:t>
            </a:r>
            <a:endParaRPr lang="en-US" sz="1800">
              <a:ea typeface="+mn-lt"/>
              <a:cs typeface="+mn-lt"/>
            </a:endParaRPr>
          </a:p>
          <a:p>
            <a:endParaRPr lang="en-US" sz="1800" dirty="0">
              <a:ea typeface="+mn-lt"/>
              <a:cs typeface="+mn-lt"/>
            </a:endParaRPr>
          </a:p>
          <a:p>
            <a:endParaRPr lang="en-US" sz="1800" dirty="0" err="1">
              <a:ea typeface="+mn-lt"/>
              <a:cs typeface="+mn-lt"/>
            </a:endParaRPr>
          </a:p>
        </p:txBody>
      </p:sp>
    </p:spTree>
    <p:extLst>
      <p:ext uri="{BB962C8B-B14F-4D97-AF65-F5344CB8AC3E}">
        <p14:creationId xmlns:p14="http://schemas.microsoft.com/office/powerpoint/2010/main" val="933683987"/>
      </p:ext>
    </p:extLst>
  </p:cSld>
  <p:clrMapOvr>
    <a:masterClrMapping/>
  </p:clrMapOvr>
  <p:transition spd="med">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A6282-0FF0-6EAF-6D3F-4215368BFFCE}"/>
            </a:ext>
          </a:extLst>
        </p:cNvPr>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CB1F2F7E-3B89-8A8A-F02E-5C7A1E701AA0}"/>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38</a:t>
            </a:fld>
            <a:endParaRPr lang="de-DE" altLang="en-US">
              <a:solidFill>
                <a:schemeClr val="bg1"/>
              </a:solidFill>
            </a:endParaRPr>
          </a:p>
        </p:txBody>
      </p:sp>
      <p:sp>
        <p:nvSpPr>
          <p:cNvPr id="6147" name="Rectangle 2">
            <a:extLst>
              <a:ext uri="{FF2B5EF4-FFF2-40B4-BE49-F238E27FC236}">
                <a16:creationId xmlns:a16="http://schemas.microsoft.com/office/drawing/2014/main" id="{77AAE6CE-CBF3-5C46-FAAB-055EB67F6864}"/>
              </a:ext>
            </a:extLst>
          </p:cNvPr>
          <p:cNvSpPr>
            <a:spLocks noGrp="1" noChangeArrowheads="1"/>
          </p:cNvSpPr>
          <p:nvPr>
            <p:ph type="title"/>
          </p:nvPr>
        </p:nvSpPr>
        <p:spPr/>
        <p:txBody>
          <a:bodyPr/>
          <a:lstStyle/>
          <a:p>
            <a:r>
              <a:rPr lang="en-US" dirty="0"/>
              <a:t>I2C </a:t>
            </a:r>
            <a:r>
              <a:rPr lang="en-US" dirty="0" err="1"/>
              <a:t>okvir</a:t>
            </a:r>
            <a:r>
              <a:rPr lang="en-US" dirty="0"/>
              <a:t> </a:t>
            </a:r>
            <a:r>
              <a:rPr lang="en-US" dirty="0" err="1"/>
              <a:t>prilikom</a:t>
            </a:r>
            <a:r>
              <a:rPr lang="en-US" dirty="0"/>
              <a:t> </a:t>
            </a:r>
            <a:r>
              <a:rPr lang="en-US" dirty="0" err="1"/>
              <a:t>upisa</a:t>
            </a:r>
            <a:r>
              <a:rPr lang="en-US" dirty="0"/>
              <a:t> - </a:t>
            </a:r>
            <a:r>
              <a:rPr lang="en-US" dirty="0" err="1"/>
              <a:t>rešenje</a:t>
            </a:r>
            <a:endParaRPr lang="en-US" dirty="0" err="1">
              <a:cs typeface="Arial"/>
            </a:endParaRPr>
          </a:p>
        </p:txBody>
      </p:sp>
      <p:sp>
        <p:nvSpPr>
          <p:cNvPr id="6148" name="Rectangle 3">
            <a:extLst>
              <a:ext uri="{FF2B5EF4-FFF2-40B4-BE49-F238E27FC236}">
                <a16:creationId xmlns:a16="http://schemas.microsoft.com/office/drawing/2014/main" id="{52CCCEA9-4590-9032-FADF-5EBAAA346084}"/>
              </a:ext>
            </a:extLst>
          </p:cNvPr>
          <p:cNvSpPr>
            <a:spLocks noGrp="1" noChangeArrowheads="1"/>
          </p:cNvSpPr>
          <p:nvPr>
            <p:ph type="body" sz="half" idx="1"/>
          </p:nvPr>
        </p:nvSpPr>
        <p:spPr>
          <a:xfrm>
            <a:off x="319088" y="918817"/>
            <a:ext cx="8404845" cy="3770658"/>
          </a:xfrm>
        </p:spPr>
        <p:txBody>
          <a:bodyPr/>
          <a:lstStyle/>
          <a:p>
            <a:pPr>
              <a:buNone/>
            </a:pPr>
            <a:r>
              <a:rPr lang="en-US" sz="1100">
                <a:solidFill>
                  <a:srgbClr val="0A0A0A"/>
                </a:solidFill>
                <a:ea typeface="+mn-lt"/>
                <a:cs typeface="+mn-lt"/>
              </a:rPr>
              <a:t>  property p_i2c_write;</a:t>
            </a:r>
            <a:endParaRPr lang="en-US"/>
          </a:p>
          <a:p>
            <a:pPr>
              <a:buNone/>
            </a:pPr>
            <a:r>
              <a:rPr lang="en-US" sz="1100" dirty="0">
                <a:solidFill>
                  <a:srgbClr val="0A0A0A"/>
                </a:solidFill>
                <a:ea typeface="+mn-lt"/>
                <a:cs typeface="+mn-lt"/>
              </a:rPr>
              <a:t>    logic [6:0] </a:t>
            </a:r>
            <a:r>
              <a:rPr lang="en-US" sz="1100" dirty="0" err="1">
                <a:solidFill>
                  <a:srgbClr val="0A0A0A"/>
                </a:solidFill>
                <a:ea typeface="+mn-lt"/>
                <a:cs typeface="+mn-lt"/>
              </a:rPr>
              <a:t>addr</a:t>
            </a:r>
            <a:r>
              <a:rPr lang="en-US" sz="1100" dirty="0">
                <a:solidFill>
                  <a:srgbClr val="0A0A0A"/>
                </a:solidFill>
                <a:ea typeface="+mn-lt"/>
                <a:cs typeface="+mn-lt"/>
              </a:rPr>
              <a:t> = 7'b0;</a:t>
            </a:r>
            <a:endParaRPr lang="en-US" dirty="0"/>
          </a:p>
          <a:p>
            <a:pPr>
              <a:buNone/>
            </a:pPr>
            <a:r>
              <a:rPr lang="en-US" sz="1100">
                <a:solidFill>
                  <a:srgbClr val="0A0A0A"/>
                </a:solidFill>
                <a:ea typeface="+mn-lt"/>
                <a:cs typeface="+mn-lt"/>
              </a:rPr>
              <a:t>    logic [7:0] data = 8'b0;</a:t>
            </a:r>
            <a:endParaRPr lang="en-US"/>
          </a:p>
          <a:p>
            <a:pPr>
              <a:buNone/>
            </a:pPr>
            <a:r>
              <a:rPr lang="en-US" sz="1100" dirty="0">
                <a:solidFill>
                  <a:srgbClr val="0A0A0A"/>
                </a:solidFill>
                <a:ea typeface="+mn-lt"/>
                <a:cs typeface="+mn-lt"/>
              </a:rPr>
              <a:t>    // 1. </a:t>
            </a:r>
            <a:r>
              <a:rPr lang="en-US" sz="1100" dirty="0" err="1">
                <a:solidFill>
                  <a:srgbClr val="0A0A0A"/>
                </a:solidFill>
                <a:ea typeface="+mn-lt"/>
                <a:cs typeface="+mn-lt"/>
              </a:rPr>
              <a:t>Detekcija</a:t>
            </a:r>
            <a:r>
              <a:rPr lang="en-US" sz="1100" dirty="0">
                <a:solidFill>
                  <a:srgbClr val="0A0A0A"/>
                </a:solidFill>
                <a:ea typeface="+mn-lt"/>
                <a:cs typeface="+mn-lt"/>
              </a:rPr>
              <a:t> START (SDA pada </a:t>
            </a:r>
            <a:r>
              <a:rPr lang="en-US" sz="1100" dirty="0" err="1">
                <a:solidFill>
                  <a:srgbClr val="0A0A0A"/>
                </a:solidFill>
                <a:ea typeface="+mn-lt"/>
                <a:cs typeface="+mn-lt"/>
              </a:rPr>
              <a:t>dok</a:t>
            </a:r>
            <a:r>
              <a:rPr lang="en-US" sz="1100" dirty="0">
                <a:solidFill>
                  <a:srgbClr val="0A0A0A"/>
                </a:solidFill>
                <a:ea typeface="+mn-lt"/>
                <a:cs typeface="+mn-lt"/>
              </a:rPr>
              <a:t> je SCL </a:t>
            </a:r>
            <a:r>
              <a:rPr lang="en-US" sz="1100" dirty="0" err="1">
                <a:solidFill>
                  <a:srgbClr val="0A0A0A"/>
                </a:solidFill>
                <a:ea typeface="+mn-lt"/>
                <a:cs typeface="+mn-lt"/>
              </a:rPr>
              <a:t>visok</a:t>
            </a:r>
            <a:r>
              <a:rPr lang="en-US" sz="1100" dirty="0">
                <a:solidFill>
                  <a:srgbClr val="0A0A0A"/>
                </a:solidFill>
                <a:ea typeface="+mn-lt"/>
                <a:cs typeface="+mn-lt"/>
              </a:rPr>
              <a:t>)</a:t>
            </a:r>
            <a:endParaRPr lang="en-US" dirty="0"/>
          </a:p>
          <a:p>
            <a:pPr>
              <a:buNone/>
            </a:pPr>
            <a:r>
              <a:rPr lang="en-US" sz="1100" dirty="0">
                <a:solidFill>
                  <a:srgbClr val="0A0A0A"/>
                </a:solidFill>
                <a:ea typeface="+mn-lt"/>
                <a:cs typeface="+mn-lt"/>
              </a:rPr>
              <a:t>    @(posedge </a:t>
            </a:r>
            <a:r>
              <a:rPr lang="en-US" sz="1100" dirty="0" err="1">
                <a:solidFill>
                  <a:srgbClr val="0A0A0A"/>
                </a:solidFill>
                <a:ea typeface="+mn-lt"/>
                <a:cs typeface="+mn-lt"/>
              </a:rPr>
              <a:t>sys_clk</a:t>
            </a:r>
            <a:r>
              <a:rPr lang="en-US" sz="1100" dirty="0">
                <a:solidFill>
                  <a:srgbClr val="0A0A0A"/>
                </a:solidFill>
                <a:ea typeface="+mn-lt"/>
                <a:cs typeface="+mn-lt"/>
              </a:rPr>
              <a:t>) ($fell(</a:t>
            </a:r>
            <a:r>
              <a:rPr lang="en-US" sz="1100" dirty="0" err="1">
                <a:solidFill>
                  <a:srgbClr val="0A0A0A"/>
                </a:solidFill>
                <a:ea typeface="+mn-lt"/>
                <a:cs typeface="+mn-lt"/>
              </a:rPr>
              <a:t>sda</a:t>
            </a:r>
            <a:r>
              <a:rPr lang="en-US" sz="1100" dirty="0">
                <a:solidFill>
                  <a:srgbClr val="0A0A0A"/>
                </a:solidFill>
                <a:ea typeface="+mn-lt"/>
                <a:cs typeface="+mn-lt"/>
              </a:rPr>
              <a:t>) &amp;&amp; </a:t>
            </a:r>
            <a:r>
              <a:rPr lang="en-US" sz="1100" dirty="0" err="1">
                <a:solidFill>
                  <a:srgbClr val="0A0A0A"/>
                </a:solidFill>
                <a:ea typeface="+mn-lt"/>
                <a:cs typeface="+mn-lt"/>
              </a:rPr>
              <a:t>scl</a:t>
            </a:r>
            <a:r>
              <a:rPr lang="en-US" sz="1100" dirty="0">
                <a:solidFill>
                  <a:srgbClr val="0A0A0A"/>
                </a:solidFill>
                <a:ea typeface="+mn-lt"/>
                <a:cs typeface="+mn-lt"/>
              </a:rPr>
              <a:t>) |=&gt;</a:t>
            </a:r>
            <a:endParaRPr lang="en-US" dirty="0"/>
          </a:p>
          <a:p>
            <a:pPr>
              <a:buNone/>
            </a:pPr>
            <a:r>
              <a:rPr lang="en-US" sz="1100" dirty="0">
                <a:solidFill>
                  <a:srgbClr val="0A0A0A"/>
                </a:solidFill>
                <a:ea typeface="+mn-lt"/>
                <a:cs typeface="+mn-lt"/>
              </a:rPr>
              <a:t>    </a:t>
            </a:r>
            <a:endParaRPr lang="en-US" dirty="0"/>
          </a:p>
          <a:p>
            <a:pPr>
              <a:buNone/>
            </a:pPr>
            <a:r>
              <a:rPr lang="en-US" sz="1100" dirty="0">
                <a:solidFill>
                  <a:srgbClr val="0A0A0A"/>
                </a:solidFill>
                <a:ea typeface="+mn-lt"/>
                <a:cs typeface="+mn-lt"/>
              </a:rPr>
              <a:t>    // 2. </a:t>
            </a:r>
            <a:r>
              <a:rPr lang="en-US" sz="1100" dirty="0" err="1">
                <a:solidFill>
                  <a:srgbClr val="0A0A0A"/>
                </a:solidFill>
                <a:ea typeface="+mn-lt"/>
                <a:cs typeface="+mn-lt"/>
              </a:rPr>
              <a:t>Prikupljanje</a:t>
            </a:r>
            <a:r>
              <a:rPr lang="en-US" sz="1100" dirty="0">
                <a:solidFill>
                  <a:srgbClr val="0A0A0A"/>
                </a:solidFill>
                <a:ea typeface="+mn-lt"/>
                <a:cs typeface="+mn-lt"/>
              </a:rPr>
              <a:t> 7 </a:t>
            </a:r>
            <a:r>
              <a:rPr lang="en-US" sz="1100" dirty="0" err="1">
                <a:solidFill>
                  <a:srgbClr val="0A0A0A"/>
                </a:solidFill>
                <a:ea typeface="+mn-lt"/>
                <a:cs typeface="+mn-lt"/>
              </a:rPr>
              <a:t>bita</a:t>
            </a:r>
            <a:r>
              <a:rPr lang="en-US" sz="1100" dirty="0">
                <a:solidFill>
                  <a:srgbClr val="0A0A0A"/>
                </a:solidFill>
                <a:ea typeface="+mn-lt"/>
                <a:cs typeface="+mn-lt"/>
              </a:rPr>
              <a:t> </a:t>
            </a:r>
            <a:r>
              <a:rPr lang="en-US" sz="1100" dirty="0" err="1">
                <a:solidFill>
                  <a:srgbClr val="0A0A0A"/>
                </a:solidFill>
                <a:ea typeface="+mn-lt"/>
                <a:cs typeface="+mn-lt"/>
              </a:rPr>
              <a:t>adrese</a:t>
            </a:r>
            <a:r>
              <a:rPr lang="en-US" sz="1100" dirty="0">
                <a:solidFill>
                  <a:srgbClr val="0A0A0A"/>
                </a:solidFill>
                <a:ea typeface="+mn-lt"/>
                <a:cs typeface="+mn-lt"/>
              </a:rPr>
              <a:t> </a:t>
            </a:r>
            <a:r>
              <a:rPr lang="en-US" sz="1100" dirty="0" err="1">
                <a:solidFill>
                  <a:srgbClr val="0A0A0A"/>
                </a:solidFill>
                <a:ea typeface="+mn-lt"/>
                <a:cs typeface="+mn-lt"/>
              </a:rPr>
              <a:t>na</a:t>
            </a:r>
            <a:r>
              <a:rPr lang="en-US" sz="1100" dirty="0">
                <a:solidFill>
                  <a:srgbClr val="0A0A0A"/>
                </a:solidFill>
                <a:ea typeface="+mn-lt"/>
                <a:cs typeface="+mn-lt"/>
              </a:rPr>
              <a:t> </a:t>
            </a:r>
            <a:r>
              <a:rPr lang="en-US" sz="1100" dirty="0" err="1">
                <a:solidFill>
                  <a:srgbClr val="0A0A0A"/>
                </a:solidFill>
                <a:ea typeface="+mn-lt"/>
                <a:cs typeface="+mn-lt"/>
              </a:rPr>
              <a:t>svakom</a:t>
            </a:r>
            <a:r>
              <a:rPr lang="en-US" sz="1100" dirty="0">
                <a:solidFill>
                  <a:srgbClr val="0A0A0A"/>
                </a:solidFill>
                <a:ea typeface="+mn-lt"/>
                <a:cs typeface="+mn-lt"/>
              </a:rPr>
              <a:t> POSEDGE SCL</a:t>
            </a:r>
            <a:endParaRPr lang="en-US" dirty="0"/>
          </a:p>
          <a:p>
            <a:pPr>
              <a:buNone/>
            </a:pPr>
            <a:r>
              <a:rPr lang="en-US" sz="1100" dirty="0">
                <a:solidFill>
                  <a:srgbClr val="0A0A0A"/>
                </a:solidFill>
                <a:ea typeface="+mn-lt"/>
                <a:cs typeface="+mn-lt"/>
              </a:rPr>
              <a:t>    (##[1:10] ($rose(</a:t>
            </a:r>
            <a:r>
              <a:rPr lang="en-US" sz="1100" dirty="0" err="1">
                <a:solidFill>
                  <a:srgbClr val="0A0A0A"/>
                </a:solidFill>
                <a:ea typeface="+mn-lt"/>
                <a:cs typeface="+mn-lt"/>
              </a:rPr>
              <a:t>scl</a:t>
            </a:r>
            <a:r>
              <a:rPr lang="en-US" sz="1100" dirty="0">
                <a:solidFill>
                  <a:srgbClr val="0A0A0A"/>
                </a:solidFill>
                <a:ea typeface="+mn-lt"/>
                <a:cs typeface="+mn-lt"/>
              </a:rPr>
              <a:t>), </a:t>
            </a:r>
            <a:r>
              <a:rPr lang="en-US" sz="1100" dirty="0" err="1">
                <a:solidFill>
                  <a:srgbClr val="0A0A0A"/>
                </a:solidFill>
                <a:ea typeface="+mn-lt"/>
                <a:cs typeface="+mn-lt"/>
              </a:rPr>
              <a:t>addr</a:t>
            </a:r>
            <a:r>
              <a:rPr lang="en-US" sz="1100" dirty="0">
                <a:solidFill>
                  <a:srgbClr val="0A0A0A"/>
                </a:solidFill>
                <a:ea typeface="+mn-lt"/>
                <a:cs typeface="+mn-lt"/>
              </a:rPr>
              <a:t> = {</a:t>
            </a:r>
            <a:r>
              <a:rPr lang="en-US" sz="1100" dirty="0" err="1">
                <a:solidFill>
                  <a:srgbClr val="0A0A0A"/>
                </a:solidFill>
                <a:ea typeface="+mn-lt"/>
                <a:cs typeface="+mn-lt"/>
              </a:rPr>
              <a:t>addr</a:t>
            </a:r>
            <a:r>
              <a:rPr lang="en-US" sz="1100" dirty="0">
                <a:solidFill>
                  <a:srgbClr val="0A0A0A"/>
                </a:solidFill>
                <a:ea typeface="+mn-lt"/>
                <a:cs typeface="+mn-lt"/>
              </a:rPr>
              <a:t>[5:0], </a:t>
            </a:r>
            <a:r>
              <a:rPr lang="en-US" sz="1100" dirty="0" err="1">
                <a:solidFill>
                  <a:srgbClr val="0A0A0A"/>
                </a:solidFill>
                <a:ea typeface="+mn-lt"/>
                <a:cs typeface="+mn-lt"/>
              </a:rPr>
              <a:t>sda</a:t>
            </a:r>
            <a:r>
              <a:rPr lang="en-US" sz="1100" dirty="0">
                <a:solidFill>
                  <a:srgbClr val="0A0A0A"/>
                </a:solidFill>
                <a:ea typeface="+mn-lt"/>
                <a:cs typeface="+mn-lt"/>
              </a:rPr>
              <a:t>}, $display("[%0t] address=0x%h", $time, </a:t>
            </a:r>
            <a:r>
              <a:rPr lang="en-US" sz="1100" dirty="0" err="1">
                <a:solidFill>
                  <a:srgbClr val="0A0A0A"/>
                </a:solidFill>
                <a:ea typeface="+mn-lt"/>
                <a:cs typeface="+mn-lt"/>
              </a:rPr>
              <a:t>addr</a:t>
            </a:r>
            <a:r>
              <a:rPr lang="en-US" sz="1100" dirty="0">
                <a:solidFill>
                  <a:srgbClr val="0A0A0A"/>
                </a:solidFill>
                <a:ea typeface="+mn-lt"/>
                <a:cs typeface="+mn-lt"/>
              </a:rPr>
              <a:t>)))[*7]</a:t>
            </a:r>
            <a:endParaRPr lang="en-US" dirty="0"/>
          </a:p>
          <a:p>
            <a:pPr>
              <a:buNone/>
            </a:pPr>
            <a:r>
              <a:rPr lang="en-US" sz="1100" dirty="0">
                <a:solidFill>
                  <a:srgbClr val="0A0A0A"/>
                </a:solidFill>
                <a:ea typeface="+mn-lt"/>
                <a:cs typeface="+mn-lt"/>
              </a:rPr>
              <a:t>    </a:t>
            </a:r>
            <a:endParaRPr lang="en-US" dirty="0"/>
          </a:p>
          <a:p>
            <a:pPr>
              <a:buNone/>
            </a:pPr>
            <a:r>
              <a:rPr lang="en-US" sz="1100" dirty="0">
                <a:solidFill>
                  <a:srgbClr val="0A0A0A"/>
                </a:solidFill>
                <a:ea typeface="+mn-lt"/>
                <a:cs typeface="+mn-lt"/>
              </a:rPr>
              <a:t>    // 3. Provera R/W </a:t>
            </a:r>
            <a:r>
              <a:rPr lang="en-US" sz="1100" dirty="0" err="1">
                <a:solidFill>
                  <a:srgbClr val="0A0A0A"/>
                </a:solidFill>
                <a:ea typeface="+mn-lt"/>
                <a:cs typeface="+mn-lt"/>
              </a:rPr>
              <a:t>bita</a:t>
            </a:r>
            <a:r>
              <a:rPr lang="en-US" sz="1100" dirty="0">
                <a:solidFill>
                  <a:srgbClr val="0A0A0A"/>
                </a:solidFill>
                <a:ea typeface="+mn-lt"/>
                <a:cs typeface="+mn-lt"/>
              </a:rPr>
              <a:t> (mora </a:t>
            </a:r>
            <a:r>
              <a:rPr lang="en-US" sz="1100" dirty="0" err="1">
                <a:solidFill>
                  <a:srgbClr val="0A0A0A"/>
                </a:solidFill>
                <a:ea typeface="+mn-lt"/>
                <a:cs typeface="+mn-lt"/>
              </a:rPr>
              <a:t>biti</a:t>
            </a:r>
            <a:r>
              <a:rPr lang="en-US" sz="1100" dirty="0">
                <a:solidFill>
                  <a:srgbClr val="0A0A0A"/>
                </a:solidFill>
                <a:ea typeface="+mn-lt"/>
                <a:cs typeface="+mn-lt"/>
              </a:rPr>
              <a:t> 0) </a:t>
            </a:r>
            <a:r>
              <a:rPr lang="en-US" sz="1100" dirty="0" err="1">
                <a:solidFill>
                  <a:srgbClr val="0A0A0A"/>
                </a:solidFill>
                <a:ea typeface="+mn-lt"/>
                <a:cs typeface="+mn-lt"/>
              </a:rPr>
              <a:t>i</a:t>
            </a:r>
            <a:r>
              <a:rPr lang="en-US" sz="1100" dirty="0">
                <a:solidFill>
                  <a:srgbClr val="0A0A0A"/>
                </a:solidFill>
                <a:ea typeface="+mn-lt"/>
                <a:cs typeface="+mn-lt"/>
              </a:rPr>
              <a:t> Address Range (</a:t>
            </a:r>
            <a:r>
              <a:rPr lang="en-US" sz="1100" dirty="0" err="1">
                <a:solidFill>
                  <a:srgbClr val="0A0A0A"/>
                </a:solidFill>
                <a:ea typeface="+mn-lt"/>
                <a:cs typeface="+mn-lt"/>
              </a:rPr>
              <a:t>na</a:t>
            </a:r>
            <a:r>
              <a:rPr lang="en-US" sz="1100" dirty="0">
                <a:solidFill>
                  <a:srgbClr val="0A0A0A"/>
                </a:solidFill>
                <a:ea typeface="+mn-lt"/>
                <a:cs typeface="+mn-lt"/>
              </a:rPr>
              <a:t> </a:t>
            </a:r>
            <a:r>
              <a:rPr lang="en-US" sz="1100" dirty="0" err="1">
                <a:solidFill>
                  <a:srgbClr val="0A0A0A"/>
                </a:solidFill>
                <a:ea typeface="+mn-lt"/>
                <a:cs typeface="+mn-lt"/>
              </a:rPr>
              <a:t>sledećem</a:t>
            </a:r>
            <a:r>
              <a:rPr lang="en-US" sz="1100" dirty="0">
                <a:solidFill>
                  <a:srgbClr val="0A0A0A"/>
                </a:solidFill>
                <a:ea typeface="+mn-lt"/>
                <a:cs typeface="+mn-lt"/>
              </a:rPr>
              <a:t> </a:t>
            </a:r>
            <a:r>
              <a:rPr lang="en-US" sz="1100" dirty="0" err="1">
                <a:solidFill>
                  <a:srgbClr val="0A0A0A"/>
                </a:solidFill>
                <a:ea typeface="+mn-lt"/>
                <a:cs typeface="+mn-lt"/>
              </a:rPr>
              <a:t>posedge</a:t>
            </a:r>
            <a:r>
              <a:rPr lang="en-US" sz="1100" dirty="0">
                <a:solidFill>
                  <a:srgbClr val="0A0A0A"/>
                </a:solidFill>
                <a:ea typeface="+mn-lt"/>
                <a:cs typeface="+mn-lt"/>
              </a:rPr>
              <a:t> </a:t>
            </a:r>
            <a:r>
              <a:rPr lang="en-US" sz="1100" dirty="0" err="1">
                <a:solidFill>
                  <a:srgbClr val="0A0A0A"/>
                </a:solidFill>
                <a:ea typeface="+mn-lt"/>
                <a:cs typeface="+mn-lt"/>
              </a:rPr>
              <a:t>scl</a:t>
            </a:r>
            <a:r>
              <a:rPr lang="en-US" sz="1100" dirty="0">
                <a:solidFill>
                  <a:srgbClr val="0A0A0A"/>
                </a:solidFill>
                <a:ea typeface="+mn-lt"/>
                <a:cs typeface="+mn-lt"/>
              </a:rPr>
              <a:t>)</a:t>
            </a:r>
            <a:endParaRPr lang="en-US" dirty="0"/>
          </a:p>
          <a:p>
            <a:pPr>
              <a:buNone/>
            </a:pPr>
            <a:r>
              <a:rPr lang="en-US" sz="1100" dirty="0">
                <a:solidFill>
                  <a:srgbClr val="0A0A0A"/>
                </a:solidFill>
                <a:ea typeface="+mn-lt"/>
                <a:cs typeface="+mn-lt"/>
              </a:rPr>
              <a:t>    ##[1:10] $rose(</a:t>
            </a:r>
            <a:r>
              <a:rPr lang="en-US" sz="1100" dirty="0" err="1">
                <a:solidFill>
                  <a:srgbClr val="0A0A0A"/>
                </a:solidFill>
                <a:ea typeface="+mn-lt"/>
                <a:cs typeface="+mn-lt"/>
              </a:rPr>
              <a:t>scl</a:t>
            </a:r>
            <a:r>
              <a:rPr lang="en-US" sz="1100" dirty="0">
                <a:solidFill>
                  <a:srgbClr val="0A0A0A"/>
                </a:solidFill>
                <a:ea typeface="+mn-lt"/>
                <a:cs typeface="+mn-lt"/>
              </a:rPr>
              <a:t>) ##0 (</a:t>
            </a:r>
            <a:r>
              <a:rPr lang="en-US" sz="1100" dirty="0" err="1">
                <a:solidFill>
                  <a:srgbClr val="0A0A0A"/>
                </a:solidFill>
                <a:ea typeface="+mn-lt"/>
                <a:cs typeface="+mn-lt"/>
              </a:rPr>
              <a:t>sda</a:t>
            </a:r>
            <a:r>
              <a:rPr lang="en-US" sz="1100" dirty="0">
                <a:solidFill>
                  <a:srgbClr val="0A0A0A"/>
                </a:solidFill>
                <a:ea typeface="+mn-lt"/>
                <a:cs typeface="+mn-lt"/>
              </a:rPr>
              <a:t> == 1'b0 &amp;&amp; </a:t>
            </a:r>
            <a:r>
              <a:rPr lang="en-US" sz="1100" dirty="0" err="1">
                <a:solidFill>
                  <a:srgbClr val="0A0A0A"/>
                </a:solidFill>
                <a:ea typeface="+mn-lt"/>
                <a:cs typeface="+mn-lt"/>
              </a:rPr>
              <a:t>addr</a:t>
            </a:r>
            <a:r>
              <a:rPr lang="en-US" sz="1100" dirty="0">
                <a:solidFill>
                  <a:srgbClr val="0A0A0A"/>
                </a:solidFill>
                <a:ea typeface="+mn-lt"/>
                <a:cs typeface="+mn-lt"/>
              </a:rPr>
              <a:t> &gt;= 7'h0A &amp;&amp; </a:t>
            </a:r>
            <a:r>
              <a:rPr lang="en-US" sz="1100" dirty="0" err="1">
                <a:solidFill>
                  <a:srgbClr val="0A0A0A"/>
                </a:solidFill>
                <a:ea typeface="+mn-lt"/>
                <a:cs typeface="+mn-lt"/>
              </a:rPr>
              <a:t>addr</a:t>
            </a:r>
            <a:r>
              <a:rPr lang="en-US" sz="1100" dirty="0">
                <a:solidFill>
                  <a:srgbClr val="0A0A0A"/>
                </a:solidFill>
                <a:ea typeface="+mn-lt"/>
                <a:cs typeface="+mn-lt"/>
              </a:rPr>
              <a:t> &lt;= 7'h0F) ##0 (1'b1,$display("[%0t] Address valid: 0x%h", $time, </a:t>
            </a:r>
            <a:r>
              <a:rPr lang="en-US" sz="1100" dirty="0" err="1">
                <a:solidFill>
                  <a:srgbClr val="0A0A0A"/>
                </a:solidFill>
                <a:ea typeface="+mn-lt"/>
                <a:cs typeface="+mn-lt"/>
              </a:rPr>
              <a:t>addr</a:t>
            </a:r>
            <a:r>
              <a:rPr lang="en-US" sz="1100" dirty="0">
                <a:solidFill>
                  <a:srgbClr val="0A0A0A"/>
                </a:solidFill>
                <a:ea typeface="+mn-lt"/>
                <a:cs typeface="+mn-lt"/>
              </a:rPr>
              <a:t>))</a:t>
            </a:r>
            <a:endParaRPr lang="en-US" dirty="0"/>
          </a:p>
          <a:p>
            <a:pPr>
              <a:buNone/>
            </a:pPr>
            <a:r>
              <a:rPr lang="en-US" sz="1100" dirty="0">
                <a:solidFill>
                  <a:srgbClr val="0A0A0A"/>
                </a:solidFill>
                <a:ea typeface="+mn-lt"/>
                <a:cs typeface="+mn-lt"/>
              </a:rPr>
              <a:t>    </a:t>
            </a:r>
            <a:endParaRPr lang="en-US" dirty="0"/>
          </a:p>
          <a:p>
            <a:pPr>
              <a:buNone/>
            </a:pPr>
            <a:r>
              <a:rPr lang="en-US" sz="1100" dirty="0">
                <a:solidFill>
                  <a:srgbClr val="0A0A0A"/>
                </a:solidFill>
                <a:ea typeface="+mn-lt"/>
                <a:cs typeface="+mn-lt"/>
              </a:rPr>
              <a:t>    // 4. Wait for Slave ACK (SDA=0 </a:t>
            </a:r>
            <a:r>
              <a:rPr lang="en-US" sz="1100" dirty="0" err="1">
                <a:solidFill>
                  <a:srgbClr val="0A0A0A"/>
                </a:solidFill>
                <a:ea typeface="+mn-lt"/>
                <a:cs typeface="+mn-lt"/>
              </a:rPr>
              <a:t>na</a:t>
            </a:r>
            <a:r>
              <a:rPr lang="en-US" sz="1100" dirty="0">
                <a:solidFill>
                  <a:srgbClr val="0A0A0A"/>
                </a:solidFill>
                <a:ea typeface="+mn-lt"/>
                <a:cs typeface="+mn-lt"/>
              </a:rPr>
              <a:t> </a:t>
            </a:r>
            <a:r>
              <a:rPr lang="en-US" sz="1100" dirty="0" err="1">
                <a:solidFill>
                  <a:srgbClr val="0A0A0A"/>
                </a:solidFill>
                <a:ea typeface="+mn-lt"/>
                <a:cs typeface="+mn-lt"/>
              </a:rPr>
              <a:t>sledećem</a:t>
            </a:r>
            <a:r>
              <a:rPr lang="en-US" sz="1100" dirty="0">
                <a:solidFill>
                  <a:srgbClr val="0A0A0A"/>
                </a:solidFill>
                <a:ea typeface="+mn-lt"/>
                <a:cs typeface="+mn-lt"/>
              </a:rPr>
              <a:t> </a:t>
            </a:r>
            <a:r>
              <a:rPr lang="en-US" sz="1100" dirty="0" err="1">
                <a:solidFill>
                  <a:srgbClr val="0A0A0A"/>
                </a:solidFill>
                <a:ea typeface="+mn-lt"/>
                <a:cs typeface="+mn-lt"/>
              </a:rPr>
              <a:t>posedge</a:t>
            </a:r>
            <a:r>
              <a:rPr lang="en-US" sz="1100" dirty="0">
                <a:solidFill>
                  <a:srgbClr val="0A0A0A"/>
                </a:solidFill>
                <a:ea typeface="+mn-lt"/>
                <a:cs typeface="+mn-lt"/>
              </a:rPr>
              <a:t> </a:t>
            </a:r>
            <a:r>
              <a:rPr lang="en-US" sz="1100" dirty="0" err="1">
                <a:solidFill>
                  <a:srgbClr val="0A0A0A"/>
                </a:solidFill>
                <a:ea typeface="+mn-lt"/>
                <a:cs typeface="+mn-lt"/>
              </a:rPr>
              <a:t>scl</a:t>
            </a:r>
            <a:r>
              <a:rPr lang="en-US" sz="1100" dirty="0">
                <a:solidFill>
                  <a:srgbClr val="0A0A0A"/>
                </a:solidFill>
                <a:ea typeface="+mn-lt"/>
                <a:cs typeface="+mn-lt"/>
              </a:rPr>
              <a:t>)</a:t>
            </a:r>
            <a:endParaRPr lang="en-US" dirty="0"/>
          </a:p>
          <a:p>
            <a:pPr>
              <a:buNone/>
            </a:pPr>
            <a:r>
              <a:rPr lang="en-US" sz="1100" dirty="0">
                <a:solidFill>
                  <a:srgbClr val="0A0A0A"/>
                </a:solidFill>
                <a:ea typeface="+mn-lt"/>
                <a:cs typeface="+mn-lt"/>
              </a:rPr>
              <a:t>    ##[1:10] $rose(</a:t>
            </a:r>
            <a:r>
              <a:rPr lang="en-US" sz="1100" dirty="0" err="1">
                <a:solidFill>
                  <a:srgbClr val="0A0A0A"/>
                </a:solidFill>
                <a:ea typeface="+mn-lt"/>
                <a:cs typeface="+mn-lt"/>
              </a:rPr>
              <a:t>scl</a:t>
            </a:r>
            <a:r>
              <a:rPr lang="en-US" sz="1100" dirty="0">
                <a:solidFill>
                  <a:srgbClr val="0A0A0A"/>
                </a:solidFill>
                <a:ea typeface="+mn-lt"/>
                <a:cs typeface="+mn-lt"/>
              </a:rPr>
              <a:t>) ##0 (</a:t>
            </a:r>
            <a:r>
              <a:rPr lang="en-US" sz="1100" dirty="0" err="1">
                <a:solidFill>
                  <a:srgbClr val="0A0A0A"/>
                </a:solidFill>
                <a:ea typeface="+mn-lt"/>
                <a:cs typeface="+mn-lt"/>
              </a:rPr>
              <a:t>sda</a:t>
            </a:r>
            <a:r>
              <a:rPr lang="en-US" sz="1100" dirty="0">
                <a:solidFill>
                  <a:srgbClr val="0A0A0A"/>
                </a:solidFill>
                <a:ea typeface="+mn-lt"/>
                <a:cs typeface="+mn-lt"/>
              </a:rPr>
              <a:t> == 1'b0) ##0 (1'b1,$display("[%0t] Detected slave ACK", $time)) ##0</a:t>
            </a:r>
            <a:endParaRPr lang="en-US" dirty="0"/>
          </a:p>
          <a:p>
            <a:pPr>
              <a:buNone/>
            </a:pPr>
            <a:r>
              <a:rPr lang="en-US" sz="1100" dirty="0">
                <a:solidFill>
                  <a:srgbClr val="0A0A0A"/>
                </a:solidFill>
                <a:ea typeface="+mn-lt"/>
                <a:cs typeface="+mn-lt"/>
              </a:rPr>
              <a:t>    </a:t>
            </a:r>
            <a:endParaRPr lang="en-US" dirty="0"/>
          </a:p>
          <a:p>
            <a:pPr>
              <a:buNone/>
            </a:pPr>
            <a:r>
              <a:rPr lang="en-US" sz="1100" dirty="0">
                <a:solidFill>
                  <a:srgbClr val="0A0A0A"/>
                </a:solidFill>
                <a:ea typeface="+mn-lt"/>
                <a:cs typeface="+mn-lt"/>
              </a:rPr>
              <a:t>    // 5. </a:t>
            </a:r>
            <a:r>
              <a:rPr lang="en-US" sz="1100" dirty="0" err="1">
                <a:solidFill>
                  <a:srgbClr val="0A0A0A"/>
                </a:solidFill>
                <a:ea typeface="+mn-lt"/>
                <a:cs typeface="+mn-lt"/>
              </a:rPr>
              <a:t>Prikupljanje</a:t>
            </a:r>
            <a:r>
              <a:rPr lang="en-US" sz="1100" dirty="0">
                <a:solidFill>
                  <a:srgbClr val="0A0A0A"/>
                </a:solidFill>
                <a:ea typeface="+mn-lt"/>
                <a:cs typeface="+mn-lt"/>
              </a:rPr>
              <a:t> 8 </a:t>
            </a:r>
            <a:r>
              <a:rPr lang="en-US" sz="1100" dirty="0" err="1">
                <a:solidFill>
                  <a:srgbClr val="0A0A0A"/>
                </a:solidFill>
                <a:ea typeface="+mn-lt"/>
                <a:cs typeface="+mn-lt"/>
              </a:rPr>
              <a:t>bita</a:t>
            </a:r>
            <a:r>
              <a:rPr lang="en-US" sz="1100" dirty="0">
                <a:solidFill>
                  <a:srgbClr val="0A0A0A"/>
                </a:solidFill>
                <a:ea typeface="+mn-lt"/>
                <a:cs typeface="+mn-lt"/>
              </a:rPr>
              <a:t> </a:t>
            </a:r>
            <a:r>
              <a:rPr lang="en-US" sz="1100" dirty="0" err="1">
                <a:solidFill>
                  <a:srgbClr val="0A0A0A"/>
                </a:solidFill>
                <a:ea typeface="+mn-lt"/>
                <a:cs typeface="+mn-lt"/>
              </a:rPr>
              <a:t>podataka</a:t>
            </a:r>
            <a:endParaRPr lang="en-US" dirty="0" err="1"/>
          </a:p>
          <a:p>
            <a:pPr>
              <a:buNone/>
            </a:pPr>
            <a:r>
              <a:rPr lang="en-US" sz="1100" dirty="0">
                <a:solidFill>
                  <a:srgbClr val="0A0A0A"/>
                </a:solidFill>
                <a:ea typeface="+mn-lt"/>
                <a:cs typeface="+mn-lt"/>
              </a:rPr>
              <a:t>    (##[1:10] ($rose(</a:t>
            </a:r>
            <a:r>
              <a:rPr lang="en-US" sz="1100" dirty="0" err="1">
                <a:solidFill>
                  <a:srgbClr val="0A0A0A"/>
                </a:solidFill>
                <a:ea typeface="+mn-lt"/>
                <a:cs typeface="+mn-lt"/>
              </a:rPr>
              <a:t>scl</a:t>
            </a:r>
            <a:r>
              <a:rPr lang="en-US" sz="1100" dirty="0">
                <a:solidFill>
                  <a:srgbClr val="0A0A0A"/>
                </a:solidFill>
                <a:ea typeface="+mn-lt"/>
                <a:cs typeface="+mn-lt"/>
              </a:rPr>
              <a:t>), data = {data[6:0], </a:t>
            </a:r>
            <a:r>
              <a:rPr lang="en-US" sz="1100" dirty="0" err="1">
                <a:solidFill>
                  <a:srgbClr val="0A0A0A"/>
                </a:solidFill>
                <a:ea typeface="+mn-lt"/>
                <a:cs typeface="+mn-lt"/>
              </a:rPr>
              <a:t>sda</a:t>
            </a:r>
            <a:r>
              <a:rPr lang="en-US" sz="1100" dirty="0">
                <a:solidFill>
                  <a:srgbClr val="0A0A0A"/>
                </a:solidFill>
                <a:ea typeface="+mn-lt"/>
                <a:cs typeface="+mn-lt"/>
              </a:rPr>
              <a:t>}, $display("[%0t] data=0x%h", $time, data)))[*8]</a:t>
            </a:r>
            <a:endParaRPr lang="en-US" dirty="0"/>
          </a:p>
          <a:p>
            <a:pPr>
              <a:buNone/>
            </a:pPr>
            <a:r>
              <a:rPr lang="en-US" sz="1100" dirty="0">
                <a:solidFill>
                  <a:srgbClr val="0A0A0A"/>
                </a:solidFill>
                <a:ea typeface="+mn-lt"/>
                <a:cs typeface="+mn-lt"/>
              </a:rPr>
              <a:t>    </a:t>
            </a:r>
            <a:endParaRPr lang="en-US" dirty="0"/>
          </a:p>
          <a:p>
            <a:pPr>
              <a:buNone/>
            </a:pPr>
            <a:r>
              <a:rPr lang="en-US" sz="1100" dirty="0">
                <a:solidFill>
                  <a:srgbClr val="0A0A0A"/>
                </a:solidFill>
                <a:ea typeface="+mn-lt"/>
                <a:cs typeface="+mn-lt"/>
              </a:rPr>
              <a:t>    // 6. Master sends NACK (SDA=1 </a:t>
            </a:r>
            <a:r>
              <a:rPr lang="en-US" sz="1100" dirty="0" err="1">
                <a:solidFill>
                  <a:srgbClr val="0A0A0A"/>
                </a:solidFill>
                <a:ea typeface="+mn-lt"/>
                <a:cs typeface="+mn-lt"/>
              </a:rPr>
              <a:t>na</a:t>
            </a:r>
            <a:r>
              <a:rPr lang="en-US" sz="1100" dirty="0">
                <a:solidFill>
                  <a:srgbClr val="0A0A0A"/>
                </a:solidFill>
                <a:ea typeface="+mn-lt"/>
                <a:cs typeface="+mn-lt"/>
              </a:rPr>
              <a:t> </a:t>
            </a:r>
            <a:r>
              <a:rPr lang="en-US" sz="1100" dirty="0" err="1">
                <a:solidFill>
                  <a:srgbClr val="0A0A0A"/>
                </a:solidFill>
                <a:ea typeface="+mn-lt"/>
                <a:cs typeface="+mn-lt"/>
              </a:rPr>
              <a:t>sledećem</a:t>
            </a:r>
            <a:r>
              <a:rPr lang="en-US" sz="1100" dirty="0">
                <a:solidFill>
                  <a:srgbClr val="0A0A0A"/>
                </a:solidFill>
                <a:ea typeface="+mn-lt"/>
                <a:cs typeface="+mn-lt"/>
              </a:rPr>
              <a:t> </a:t>
            </a:r>
            <a:r>
              <a:rPr lang="en-US" sz="1100" dirty="0" err="1">
                <a:solidFill>
                  <a:srgbClr val="0A0A0A"/>
                </a:solidFill>
                <a:ea typeface="+mn-lt"/>
                <a:cs typeface="+mn-lt"/>
              </a:rPr>
              <a:t>posedge</a:t>
            </a:r>
            <a:r>
              <a:rPr lang="en-US" sz="1100" dirty="0">
                <a:solidFill>
                  <a:srgbClr val="0A0A0A"/>
                </a:solidFill>
                <a:ea typeface="+mn-lt"/>
                <a:cs typeface="+mn-lt"/>
              </a:rPr>
              <a:t> </a:t>
            </a:r>
            <a:r>
              <a:rPr lang="en-US" sz="1100" dirty="0" err="1">
                <a:solidFill>
                  <a:srgbClr val="0A0A0A"/>
                </a:solidFill>
                <a:ea typeface="+mn-lt"/>
                <a:cs typeface="+mn-lt"/>
              </a:rPr>
              <a:t>scl</a:t>
            </a:r>
            <a:r>
              <a:rPr lang="en-US" sz="1100" dirty="0">
                <a:solidFill>
                  <a:srgbClr val="0A0A0A"/>
                </a:solidFill>
                <a:ea typeface="+mn-lt"/>
                <a:cs typeface="+mn-lt"/>
              </a:rPr>
              <a:t>)</a:t>
            </a:r>
            <a:endParaRPr lang="en-US" dirty="0"/>
          </a:p>
          <a:p>
            <a:pPr>
              <a:buNone/>
            </a:pPr>
            <a:r>
              <a:rPr lang="en-US" sz="1100" dirty="0">
                <a:solidFill>
                  <a:srgbClr val="0A0A0A"/>
                </a:solidFill>
                <a:ea typeface="+mn-lt"/>
                <a:cs typeface="+mn-lt"/>
              </a:rPr>
              <a:t>    ##[1:10] $rose(</a:t>
            </a:r>
            <a:r>
              <a:rPr lang="en-US" sz="1100" dirty="0" err="1">
                <a:solidFill>
                  <a:srgbClr val="0A0A0A"/>
                </a:solidFill>
                <a:ea typeface="+mn-lt"/>
                <a:cs typeface="+mn-lt"/>
              </a:rPr>
              <a:t>scl</a:t>
            </a:r>
            <a:r>
              <a:rPr lang="en-US" sz="1100" dirty="0">
                <a:solidFill>
                  <a:srgbClr val="0A0A0A"/>
                </a:solidFill>
                <a:ea typeface="+mn-lt"/>
                <a:cs typeface="+mn-lt"/>
              </a:rPr>
              <a:t>) ##0 (</a:t>
            </a:r>
            <a:r>
              <a:rPr lang="en-US" sz="1100" dirty="0" err="1">
                <a:solidFill>
                  <a:srgbClr val="0A0A0A"/>
                </a:solidFill>
                <a:ea typeface="+mn-lt"/>
                <a:cs typeface="+mn-lt"/>
              </a:rPr>
              <a:t>sda</a:t>
            </a:r>
            <a:r>
              <a:rPr lang="en-US" sz="1100" dirty="0">
                <a:solidFill>
                  <a:srgbClr val="0A0A0A"/>
                </a:solidFill>
                <a:ea typeface="+mn-lt"/>
                <a:cs typeface="+mn-lt"/>
              </a:rPr>
              <a:t> == 1'b1) ##0 (1'b1,$display("[%0t] Detected master NACK", $time))</a:t>
            </a:r>
            <a:endParaRPr lang="en-US" dirty="0"/>
          </a:p>
          <a:p>
            <a:pPr>
              <a:buNone/>
            </a:pPr>
            <a:r>
              <a:rPr lang="en-US" sz="1100" dirty="0">
                <a:solidFill>
                  <a:srgbClr val="0A0A0A"/>
                </a:solidFill>
                <a:ea typeface="+mn-lt"/>
                <a:cs typeface="+mn-lt"/>
              </a:rPr>
              <a:t>    </a:t>
            </a:r>
            <a:endParaRPr lang="en-US" dirty="0"/>
          </a:p>
          <a:p>
            <a:pPr>
              <a:buNone/>
            </a:pPr>
            <a:r>
              <a:rPr lang="en-US" sz="1100" dirty="0">
                <a:solidFill>
                  <a:srgbClr val="0A0A0A"/>
                </a:solidFill>
                <a:ea typeface="+mn-lt"/>
                <a:cs typeface="+mn-lt"/>
              </a:rPr>
              <a:t>    // 7. </a:t>
            </a:r>
            <a:r>
              <a:rPr lang="en-US" sz="1100" dirty="0" err="1">
                <a:solidFill>
                  <a:srgbClr val="0A0A0A"/>
                </a:solidFill>
                <a:ea typeface="+mn-lt"/>
                <a:cs typeface="+mn-lt"/>
              </a:rPr>
              <a:t>Detekcija</a:t>
            </a:r>
            <a:r>
              <a:rPr lang="en-US" sz="1100" dirty="0">
                <a:solidFill>
                  <a:srgbClr val="0A0A0A"/>
                </a:solidFill>
                <a:ea typeface="+mn-lt"/>
                <a:cs typeface="+mn-lt"/>
              </a:rPr>
              <a:t> STOP (SDA </a:t>
            </a:r>
            <a:r>
              <a:rPr lang="en-US" sz="1100" dirty="0" err="1">
                <a:solidFill>
                  <a:srgbClr val="0A0A0A"/>
                </a:solidFill>
                <a:ea typeface="+mn-lt"/>
                <a:cs typeface="+mn-lt"/>
              </a:rPr>
              <a:t>raste</a:t>
            </a:r>
            <a:r>
              <a:rPr lang="en-US" sz="1100" dirty="0">
                <a:solidFill>
                  <a:srgbClr val="0A0A0A"/>
                </a:solidFill>
                <a:ea typeface="+mn-lt"/>
                <a:cs typeface="+mn-lt"/>
              </a:rPr>
              <a:t> </a:t>
            </a:r>
            <a:r>
              <a:rPr lang="en-US" sz="1100" dirty="0" err="1">
                <a:solidFill>
                  <a:srgbClr val="0A0A0A"/>
                </a:solidFill>
                <a:ea typeface="+mn-lt"/>
                <a:cs typeface="+mn-lt"/>
              </a:rPr>
              <a:t>dok</a:t>
            </a:r>
            <a:r>
              <a:rPr lang="en-US" sz="1100" dirty="0">
                <a:solidFill>
                  <a:srgbClr val="0A0A0A"/>
                </a:solidFill>
                <a:ea typeface="+mn-lt"/>
                <a:cs typeface="+mn-lt"/>
              </a:rPr>
              <a:t> je SCL </a:t>
            </a:r>
            <a:r>
              <a:rPr lang="en-US" sz="1100" dirty="0" err="1">
                <a:solidFill>
                  <a:srgbClr val="0A0A0A"/>
                </a:solidFill>
                <a:ea typeface="+mn-lt"/>
                <a:cs typeface="+mn-lt"/>
              </a:rPr>
              <a:t>visok</a:t>
            </a:r>
            <a:r>
              <a:rPr lang="en-US" sz="1100" dirty="0">
                <a:solidFill>
                  <a:srgbClr val="0A0A0A"/>
                </a:solidFill>
                <a:ea typeface="+mn-lt"/>
                <a:cs typeface="+mn-lt"/>
              </a:rPr>
              <a:t>)</a:t>
            </a:r>
            <a:endParaRPr lang="en-US" dirty="0"/>
          </a:p>
          <a:p>
            <a:pPr>
              <a:buNone/>
            </a:pPr>
            <a:r>
              <a:rPr lang="en-US" sz="1100" dirty="0">
                <a:solidFill>
                  <a:srgbClr val="0A0A0A"/>
                </a:solidFill>
                <a:ea typeface="+mn-lt"/>
                <a:cs typeface="+mn-lt"/>
              </a:rPr>
              <a:t>    ##[1:100] ($rose(</a:t>
            </a:r>
            <a:r>
              <a:rPr lang="en-US" sz="1100" dirty="0" err="1">
                <a:solidFill>
                  <a:srgbClr val="0A0A0A"/>
                </a:solidFill>
                <a:ea typeface="+mn-lt"/>
                <a:cs typeface="+mn-lt"/>
              </a:rPr>
              <a:t>sda</a:t>
            </a:r>
            <a:r>
              <a:rPr lang="en-US" sz="1100" dirty="0">
                <a:solidFill>
                  <a:srgbClr val="0A0A0A"/>
                </a:solidFill>
                <a:ea typeface="+mn-lt"/>
                <a:cs typeface="+mn-lt"/>
              </a:rPr>
              <a:t>) &amp;&amp; </a:t>
            </a:r>
            <a:r>
              <a:rPr lang="en-US" sz="1100" dirty="0" err="1">
                <a:solidFill>
                  <a:srgbClr val="0A0A0A"/>
                </a:solidFill>
                <a:ea typeface="+mn-lt"/>
                <a:cs typeface="+mn-lt"/>
              </a:rPr>
              <a:t>scl</a:t>
            </a:r>
            <a:r>
              <a:rPr lang="en-US" sz="1100" dirty="0">
                <a:solidFill>
                  <a:srgbClr val="0A0A0A"/>
                </a:solidFill>
                <a:ea typeface="+mn-lt"/>
                <a:cs typeface="+mn-lt"/>
              </a:rPr>
              <a:t>) ##0 (1'b1,$display("[%0t] Detected STOP condition", $time)) ##0</a:t>
            </a:r>
            <a:endParaRPr lang="en-US" dirty="0"/>
          </a:p>
          <a:p>
            <a:pPr>
              <a:buNone/>
            </a:pPr>
            <a:r>
              <a:rPr lang="en-US" sz="1100" dirty="0">
                <a:solidFill>
                  <a:srgbClr val="0A0A0A"/>
                </a:solidFill>
                <a:ea typeface="+mn-lt"/>
                <a:cs typeface="+mn-lt"/>
              </a:rPr>
              <a:t>    (1'b1, $display("T:%0t | SUCCESS: </a:t>
            </a:r>
            <a:r>
              <a:rPr lang="en-US" sz="1100" dirty="0" err="1">
                <a:solidFill>
                  <a:srgbClr val="0A0A0A"/>
                </a:solidFill>
                <a:ea typeface="+mn-lt"/>
                <a:cs typeface="+mn-lt"/>
              </a:rPr>
              <a:t>Addr</a:t>
            </a:r>
            <a:r>
              <a:rPr lang="en-US" sz="1100" dirty="0">
                <a:solidFill>
                  <a:srgbClr val="0A0A0A"/>
                </a:solidFill>
                <a:ea typeface="+mn-lt"/>
                <a:cs typeface="+mn-lt"/>
              </a:rPr>
              <a:t>=0x%h, Data=0x%h", $time, </a:t>
            </a:r>
            <a:r>
              <a:rPr lang="en-US" sz="1100" dirty="0" err="1">
                <a:solidFill>
                  <a:srgbClr val="0A0A0A"/>
                </a:solidFill>
                <a:ea typeface="+mn-lt"/>
                <a:cs typeface="+mn-lt"/>
              </a:rPr>
              <a:t>addr</a:t>
            </a:r>
            <a:r>
              <a:rPr lang="en-US" sz="1100" dirty="0">
                <a:solidFill>
                  <a:srgbClr val="0A0A0A"/>
                </a:solidFill>
                <a:ea typeface="+mn-lt"/>
                <a:cs typeface="+mn-lt"/>
              </a:rPr>
              <a:t>, data));</a:t>
            </a:r>
            <a:endParaRPr lang="en-US" dirty="0"/>
          </a:p>
          <a:p>
            <a:pPr>
              <a:buNone/>
            </a:pPr>
            <a:r>
              <a:rPr lang="en-US" sz="1100" dirty="0">
                <a:solidFill>
                  <a:srgbClr val="0A0A0A"/>
                </a:solidFill>
                <a:ea typeface="+mn-lt"/>
                <a:cs typeface="+mn-lt"/>
              </a:rPr>
              <a:t>  </a:t>
            </a:r>
            <a:r>
              <a:rPr lang="en-US" sz="1100" dirty="0" err="1">
                <a:solidFill>
                  <a:srgbClr val="0A0A0A"/>
                </a:solidFill>
                <a:ea typeface="+mn-lt"/>
                <a:cs typeface="+mn-lt"/>
              </a:rPr>
              <a:t>endproperty</a:t>
            </a:r>
            <a:endParaRPr lang="en-US"/>
          </a:p>
        </p:txBody>
      </p:sp>
    </p:spTree>
    <p:extLst>
      <p:ext uri="{BB962C8B-B14F-4D97-AF65-F5344CB8AC3E}">
        <p14:creationId xmlns:p14="http://schemas.microsoft.com/office/powerpoint/2010/main" val="4292534644"/>
      </p:ext>
    </p:extLst>
  </p:cSld>
  <p:clrMapOvr>
    <a:masterClrMapping/>
  </p:clrMapOvr>
  <p:transition spd="med">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F6467-A685-2B86-50E1-956327251325}"/>
            </a:ext>
          </a:extLst>
        </p:cNvPr>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6A9F0BC4-744C-68E4-3265-5797581875DE}"/>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39</a:t>
            </a:fld>
            <a:endParaRPr lang="de-DE" altLang="en-US">
              <a:solidFill>
                <a:schemeClr val="bg1"/>
              </a:solidFill>
            </a:endParaRPr>
          </a:p>
        </p:txBody>
      </p:sp>
      <p:sp>
        <p:nvSpPr>
          <p:cNvPr id="6147" name="Rectangle 2">
            <a:extLst>
              <a:ext uri="{FF2B5EF4-FFF2-40B4-BE49-F238E27FC236}">
                <a16:creationId xmlns:a16="http://schemas.microsoft.com/office/drawing/2014/main" id="{4344185D-F87B-7EA0-1D82-B5D6C6C02821}"/>
              </a:ext>
            </a:extLst>
          </p:cNvPr>
          <p:cNvSpPr>
            <a:spLocks noGrp="1" noChangeArrowheads="1"/>
          </p:cNvSpPr>
          <p:nvPr>
            <p:ph type="title"/>
          </p:nvPr>
        </p:nvSpPr>
        <p:spPr/>
        <p:txBody>
          <a:bodyPr/>
          <a:lstStyle/>
          <a:p>
            <a:r>
              <a:rPr lang="en-US" dirty="0"/>
              <a:t>I2C </a:t>
            </a:r>
            <a:r>
              <a:rPr lang="en-US" dirty="0" err="1"/>
              <a:t>okvir</a:t>
            </a:r>
            <a:r>
              <a:rPr lang="en-US" dirty="0"/>
              <a:t> </a:t>
            </a:r>
            <a:r>
              <a:rPr lang="en-US" dirty="0" err="1"/>
              <a:t>prilikom</a:t>
            </a:r>
            <a:r>
              <a:rPr lang="en-US" dirty="0"/>
              <a:t> </a:t>
            </a:r>
            <a:r>
              <a:rPr lang="en-US" dirty="0" err="1"/>
              <a:t>upisa</a:t>
            </a:r>
            <a:r>
              <a:rPr lang="en-US" dirty="0"/>
              <a:t> - </a:t>
            </a:r>
            <a:r>
              <a:rPr lang="en-US" dirty="0" err="1"/>
              <a:t>rešenje</a:t>
            </a:r>
            <a:endParaRPr lang="en-US" dirty="0" err="1">
              <a:cs typeface="Arial"/>
            </a:endParaRPr>
          </a:p>
        </p:txBody>
      </p:sp>
      <p:sp>
        <p:nvSpPr>
          <p:cNvPr id="6148" name="Rectangle 3">
            <a:extLst>
              <a:ext uri="{FF2B5EF4-FFF2-40B4-BE49-F238E27FC236}">
                <a16:creationId xmlns:a16="http://schemas.microsoft.com/office/drawing/2014/main" id="{27F917D4-C705-0008-EF95-E0235A1755C7}"/>
              </a:ext>
            </a:extLst>
          </p:cNvPr>
          <p:cNvSpPr>
            <a:spLocks noGrp="1" noChangeArrowheads="1"/>
          </p:cNvSpPr>
          <p:nvPr>
            <p:ph type="body" sz="half" idx="1"/>
          </p:nvPr>
        </p:nvSpPr>
        <p:spPr>
          <a:xfrm>
            <a:off x="319088" y="918817"/>
            <a:ext cx="8404845" cy="3770658"/>
          </a:xfrm>
        </p:spPr>
        <p:txBody>
          <a:bodyPr/>
          <a:lstStyle/>
          <a:p>
            <a:pPr>
              <a:buNone/>
            </a:pPr>
            <a:r>
              <a:rPr lang="en-US" sz="1100">
                <a:solidFill>
                  <a:srgbClr val="0A0A0A"/>
                </a:solidFill>
                <a:ea typeface="+mn-lt"/>
                <a:cs typeface="+mn-lt"/>
              </a:rPr>
              <a:t>  assert property (p_i2c_write) </a:t>
            </a:r>
            <a:endParaRPr lang="en-US"/>
          </a:p>
          <a:p>
            <a:pPr marL="0" indent="0">
              <a:buNone/>
            </a:pPr>
            <a:r>
              <a:rPr lang="en-US" sz="1100">
                <a:solidFill>
                  <a:srgbClr val="0A0A0A"/>
                </a:solidFill>
                <a:ea typeface="+mn-lt"/>
                <a:cs typeface="+mn-lt"/>
              </a:rPr>
              <a:t>    else $error("T:%0t | I2C Write Violation!", $time);</a:t>
            </a:r>
          </a:p>
          <a:p>
            <a:pPr marL="0" indent="0">
              <a:buNone/>
            </a:pPr>
            <a:endParaRPr lang="en-US" sz="1100" dirty="0">
              <a:solidFill>
                <a:srgbClr val="0A0A0A"/>
              </a:solidFill>
              <a:cs typeface="Arial"/>
            </a:endParaRPr>
          </a:p>
          <a:p>
            <a:pPr marL="0" indent="0">
              <a:buNone/>
            </a:pPr>
            <a:endParaRPr lang="en-US" sz="1100" dirty="0">
              <a:solidFill>
                <a:srgbClr val="0A0A0A"/>
              </a:solidFill>
              <a:ea typeface="+mn-lt"/>
              <a:cs typeface="+mn-lt"/>
            </a:endParaRPr>
          </a:p>
          <a:p>
            <a:pPr marL="0" indent="0">
              <a:buNone/>
            </a:pPr>
            <a:r>
              <a:rPr lang="en-US" sz="1100" dirty="0">
                <a:solidFill>
                  <a:srgbClr val="0A0A0A"/>
                </a:solidFill>
                <a:ea typeface="+mn-lt"/>
                <a:cs typeface="+mn-lt"/>
              </a:rPr>
              <a:t>System Verilog </a:t>
            </a:r>
            <a:r>
              <a:rPr lang="en-US" sz="1100" dirty="0" err="1">
                <a:solidFill>
                  <a:srgbClr val="0A0A0A"/>
                </a:solidFill>
                <a:ea typeface="+mn-lt"/>
                <a:cs typeface="+mn-lt"/>
              </a:rPr>
              <a:t>modul</a:t>
            </a:r>
            <a:r>
              <a:rPr lang="en-US" sz="1100" dirty="0">
                <a:solidFill>
                  <a:srgbClr val="0A0A0A"/>
                </a:solidFill>
                <a:ea typeface="+mn-lt"/>
                <a:cs typeface="+mn-lt"/>
              </a:rPr>
              <a:t> koji bi </a:t>
            </a:r>
            <a:r>
              <a:rPr lang="en-US" sz="1100" dirty="0" err="1">
                <a:solidFill>
                  <a:srgbClr val="0A0A0A"/>
                </a:solidFill>
                <a:ea typeface="+mn-lt"/>
                <a:cs typeface="+mn-lt"/>
              </a:rPr>
              <a:t>mogao</a:t>
            </a:r>
            <a:r>
              <a:rPr lang="en-US" sz="1100" dirty="0">
                <a:solidFill>
                  <a:srgbClr val="0A0A0A"/>
                </a:solidFill>
                <a:ea typeface="+mn-lt"/>
                <a:cs typeface="+mn-lt"/>
              </a:rPr>
              <a:t> da </a:t>
            </a:r>
            <a:r>
              <a:rPr lang="en-US" sz="1100" dirty="0" err="1">
                <a:solidFill>
                  <a:srgbClr val="0A0A0A"/>
                </a:solidFill>
                <a:ea typeface="+mn-lt"/>
                <a:cs typeface="+mn-lt"/>
              </a:rPr>
              <a:t>generiše</a:t>
            </a:r>
            <a:r>
              <a:rPr lang="en-US" sz="1100" dirty="0">
                <a:solidFill>
                  <a:srgbClr val="0A0A0A"/>
                </a:solidFill>
                <a:ea typeface="+mn-lt"/>
                <a:cs typeface="+mn-lt"/>
              </a:rPr>
              <a:t> </a:t>
            </a:r>
            <a:r>
              <a:rPr lang="en-US" sz="1100" dirty="0" err="1">
                <a:solidFill>
                  <a:srgbClr val="0A0A0A"/>
                </a:solidFill>
                <a:ea typeface="+mn-lt"/>
                <a:cs typeface="+mn-lt"/>
              </a:rPr>
              <a:t>jednu</a:t>
            </a:r>
            <a:r>
              <a:rPr lang="en-US" sz="1100" dirty="0">
                <a:solidFill>
                  <a:srgbClr val="0A0A0A"/>
                </a:solidFill>
                <a:ea typeface="+mn-lt"/>
                <a:cs typeface="+mn-lt"/>
              </a:rPr>
              <a:t> </a:t>
            </a:r>
            <a:r>
              <a:rPr lang="en-US" sz="1100" dirty="0" err="1">
                <a:solidFill>
                  <a:srgbClr val="0A0A0A"/>
                </a:solidFill>
                <a:ea typeface="+mn-lt"/>
                <a:cs typeface="+mn-lt"/>
              </a:rPr>
              <a:t>takvu</a:t>
            </a:r>
            <a:r>
              <a:rPr lang="en-US" sz="1100" dirty="0">
                <a:solidFill>
                  <a:srgbClr val="0A0A0A"/>
                </a:solidFill>
                <a:ea typeface="+mn-lt"/>
                <a:cs typeface="+mn-lt"/>
              </a:rPr>
              <a:t> I2C write </a:t>
            </a:r>
            <a:r>
              <a:rPr lang="en-US" sz="1100" dirty="0" err="1">
                <a:solidFill>
                  <a:srgbClr val="0A0A0A"/>
                </a:solidFill>
                <a:ea typeface="+mn-lt"/>
                <a:cs typeface="+mn-lt"/>
              </a:rPr>
              <a:t>sekvencu</a:t>
            </a:r>
            <a:r>
              <a:rPr lang="en-US" sz="1100" dirty="0">
                <a:solidFill>
                  <a:srgbClr val="0A0A0A"/>
                </a:solidFill>
                <a:ea typeface="+mn-lt"/>
                <a:cs typeface="+mn-lt"/>
              </a:rPr>
              <a:t> bi </a:t>
            </a:r>
            <a:r>
              <a:rPr lang="en-US" sz="1100" dirty="0" err="1">
                <a:solidFill>
                  <a:srgbClr val="0A0A0A"/>
                </a:solidFill>
                <a:ea typeface="+mn-lt"/>
                <a:cs typeface="+mn-lt"/>
              </a:rPr>
              <a:t>izgledao</a:t>
            </a:r>
            <a:r>
              <a:rPr lang="en-US" sz="1100" dirty="0">
                <a:solidFill>
                  <a:srgbClr val="0A0A0A"/>
                </a:solidFill>
                <a:ea typeface="+mn-lt"/>
                <a:cs typeface="+mn-lt"/>
              </a:rPr>
              <a:t> </a:t>
            </a:r>
            <a:r>
              <a:rPr lang="en-US" sz="1100" dirty="0" err="1">
                <a:solidFill>
                  <a:srgbClr val="0A0A0A"/>
                </a:solidFill>
                <a:ea typeface="+mn-lt"/>
                <a:cs typeface="+mn-lt"/>
              </a:rPr>
              <a:t>ovako</a:t>
            </a:r>
            <a:r>
              <a:rPr lang="en-US" sz="1100" dirty="0">
                <a:solidFill>
                  <a:srgbClr val="0A0A0A"/>
                </a:solidFill>
                <a:ea typeface="+mn-lt"/>
                <a:cs typeface="+mn-lt"/>
              </a:rPr>
              <a:t>:</a:t>
            </a:r>
          </a:p>
          <a:p>
            <a:pPr marL="0" indent="0">
              <a:buNone/>
            </a:pPr>
            <a:endParaRPr lang="en-US" sz="1100" dirty="0">
              <a:solidFill>
                <a:srgbClr val="0A0A0A"/>
              </a:solidFill>
              <a:ea typeface="+mn-lt"/>
              <a:cs typeface="+mn-lt"/>
            </a:endParaRPr>
          </a:p>
          <a:p>
            <a:pPr>
              <a:buNone/>
            </a:pPr>
            <a:r>
              <a:rPr lang="en-US" sz="1100">
                <a:solidFill>
                  <a:srgbClr val="0A0A0A"/>
                </a:solidFill>
                <a:ea typeface="+mn-lt"/>
                <a:cs typeface="+mn-lt"/>
              </a:rPr>
              <a:t>module i2c_sys_clk_test;</a:t>
            </a:r>
            <a:endParaRPr lang="en-US"/>
          </a:p>
          <a:p>
            <a:pPr>
              <a:buNone/>
            </a:pPr>
            <a:r>
              <a:rPr lang="en-US" sz="1100" dirty="0">
                <a:solidFill>
                  <a:srgbClr val="0A0A0A"/>
                </a:solidFill>
                <a:ea typeface="+mn-lt"/>
                <a:cs typeface="+mn-lt"/>
              </a:rPr>
              <a:t>  bit </a:t>
            </a:r>
            <a:r>
              <a:rPr lang="en-US" sz="1100" dirty="0" err="1">
                <a:solidFill>
                  <a:srgbClr val="0A0A0A"/>
                </a:solidFill>
                <a:ea typeface="+mn-lt"/>
                <a:cs typeface="+mn-lt"/>
              </a:rPr>
              <a:t>sys_clk</a:t>
            </a:r>
            <a:r>
              <a:rPr lang="en-US" sz="1100" dirty="0">
                <a:solidFill>
                  <a:srgbClr val="0A0A0A"/>
                </a:solidFill>
                <a:ea typeface="+mn-lt"/>
                <a:cs typeface="+mn-lt"/>
              </a:rPr>
              <a:t>, </a:t>
            </a:r>
            <a:r>
              <a:rPr lang="en-US" sz="1100" dirty="0" err="1">
                <a:solidFill>
                  <a:srgbClr val="0A0A0A"/>
                </a:solidFill>
                <a:ea typeface="+mn-lt"/>
                <a:cs typeface="+mn-lt"/>
              </a:rPr>
              <a:t>sda</a:t>
            </a:r>
            <a:r>
              <a:rPr lang="en-US" sz="1100" dirty="0">
                <a:solidFill>
                  <a:srgbClr val="0A0A0A"/>
                </a:solidFill>
                <a:ea typeface="+mn-lt"/>
                <a:cs typeface="+mn-lt"/>
              </a:rPr>
              <a:t>, </a:t>
            </a:r>
            <a:r>
              <a:rPr lang="en-US" sz="1100" dirty="0" err="1">
                <a:solidFill>
                  <a:srgbClr val="0A0A0A"/>
                </a:solidFill>
                <a:ea typeface="+mn-lt"/>
                <a:cs typeface="+mn-lt"/>
              </a:rPr>
              <a:t>scl</a:t>
            </a:r>
            <a:r>
              <a:rPr lang="en-US" sz="1100" dirty="0">
                <a:solidFill>
                  <a:srgbClr val="0A0A0A"/>
                </a:solidFill>
                <a:ea typeface="+mn-lt"/>
                <a:cs typeface="+mn-lt"/>
              </a:rPr>
              <a:t>;</a:t>
            </a:r>
            <a:endParaRPr lang="en-US" dirty="0"/>
          </a:p>
          <a:p>
            <a:pPr>
              <a:buNone/>
            </a:pPr>
            <a:endParaRPr lang="en-US" sz="1100" dirty="0">
              <a:solidFill>
                <a:srgbClr val="0A0A0A"/>
              </a:solidFill>
              <a:ea typeface="+mn-lt"/>
              <a:cs typeface="+mn-lt"/>
            </a:endParaRPr>
          </a:p>
          <a:p>
            <a:pPr>
              <a:buNone/>
            </a:pPr>
            <a:r>
              <a:rPr lang="en-US" sz="1100" dirty="0">
                <a:solidFill>
                  <a:srgbClr val="0A0A0A"/>
                </a:solidFill>
                <a:ea typeface="+mn-lt"/>
                <a:cs typeface="+mn-lt"/>
              </a:rPr>
              <a:t>  // </a:t>
            </a:r>
            <a:r>
              <a:rPr lang="en-US" sz="1100" dirty="0" err="1">
                <a:solidFill>
                  <a:srgbClr val="0A0A0A"/>
                </a:solidFill>
                <a:ea typeface="+mn-lt"/>
                <a:cs typeface="+mn-lt"/>
              </a:rPr>
              <a:t>Brzi</a:t>
            </a:r>
            <a:r>
              <a:rPr lang="en-US" sz="1100" dirty="0">
                <a:solidFill>
                  <a:srgbClr val="0A0A0A"/>
                </a:solidFill>
                <a:ea typeface="+mn-lt"/>
                <a:cs typeface="+mn-lt"/>
              </a:rPr>
              <a:t> </a:t>
            </a:r>
            <a:r>
              <a:rPr lang="en-US" sz="1100" dirty="0" err="1">
                <a:solidFill>
                  <a:srgbClr val="0A0A0A"/>
                </a:solidFill>
                <a:ea typeface="+mn-lt"/>
                <a:cs typeface="+mn-lt"/>
              </a:rPr>
              <a:t>sistemski</a:t>
            </a:r>
            <a:r>
              <a:rPr lang="en-US" sz="1100" dirty="0">
                <a:solidFill>
                  <a:srgbClr val="0A0A0A"/>
                </a:solidFill>
                <a:ea typeface="+mn-lt"/>
                <a:cs typeface="+mn-lt"/>
              </a:rPr>
              <a:t> takt (</a:t>
            </a:r>
            <a:r>
              <a:rPr lang="en-US" sz="1100" dirty="0" err="1">
                <a:solidFill>
                  <a:srgbClr val="0A0A0A"/>
                </a:solidFill>
                <a:ea typeface="+mn-lt"/>
                <a:cs typeface="+mn-lt"/>
              </a:rPr>
              <a:t>npr</a:t>
            </a:r>
            <a:r>
              <a:rPr lang="en-US" sz="1100" dirty="0">
                <a:solidFill>
                  <a:srgbClr val="0A0A0A"/>
                </a:solidFill>
                <a:ea typeface="+mn-lt"/>
                <a:cs typeface="+mn-lt"/>
              </a:rPr>
              <a:t>. 100MHz)</a:t>
            </a:r>
            <a:endParaRPr lang="en-US" dirty="0"/>
          </a:p>
          <a:p>
            <a:pPr marL="0" indent="0">
              <a:buNone/>
            </a:pPr>
            <a:r>
              <a:rPr lang="en-US" sz="1100" dirty="0">
                <a:solidFill>
                  <a:srgbClr val="0A0A0A"/>
                </a:solidFill>
                <a:ea typeface="+mn-lt"/>
                <a:cs typeface="+mn-lt"/>
              </a:rPr>
              <a:t>  always #5 </a:t>
            </a:r>
            <a:r>
              <a:rPr lang="en-US" sz="1100" dirty="0" err="1">
                <a:solidFill>
                  <a:srgbClr val="0A0A0A"/>
                </a:solidFill>
                <a:ea typeface="+mn-lt"/>
                <a:cs typeface="+mn-lt"/>
              </a:rPr>
              <a:t>sys_clk</a:t>
            </a:r>
            <a:r>
              <a:rPr lang="en-US" sz="1100" dirty="0">
                <a:solidFill>
                  <a:srgbClr val="0A0A0A"/>
                </a:solidFill>
                <a:ea typeface="+mn-lt"/>
                <a:cs typeface="+mn-lt"/>
              </a:rPr>
              <a:t> = ~</a:t>
            </a:r>
            <a:r>
              <a:rPr lang="en-US" sz="1100" dirty="0" err="1">
                <a:solidFill>
                  <a:srgbClr val="0A0A0A"/>
                </a:solidFill>
                <a:ea typeface="+mn-lt"/>
                <a:cs typeface="+mn-lt"/>
              </a:rPr>
              <a:t>sys_clk</a:t>
            </a:r>
            <a:r>
              <a:rPr lang="en-US" sz="1100" dirty="0">
                <a:solidFill>
                  <a:srgbClr val="0A0A0A"/>
                </a:solidFill>
                <a:ea typeface="+mn-lt"/>
                <a:cs typeface="+mn-lt"/>
              </a:rPr>
              <a:t>;</a:t>
            </a:r>
          </a:p>
          <a:p>
            <a:pPr>
              <a:buNone/>
            </a:pPr>
            <a:r>
              <a:rPr lang="en-US" sz="1100">
                <a:solidFill>
                  <a:srgbClr val="0A0A0A"/>
                </a:solidFill>
                <a:ea typeface="+mn-lt"/>
                <a:cs typeface="+mn-lt"/>
              </a:rPr>
              <a:t>  // --- TESTBENCH STIMULUS ---</a:t>
            </a:r>
            <a:endParaRPr lang="en-US"/>
          </a:p>
          <a:p>
            <a:pPr>
              <a:buNone/>
            </a:pPr>
            <a:r>
              <a:rPr lang="en-US" sz="1100" dirty="0">
                <a:solidFill>
                  <a:srgbClr val="0A0A0A"/>
                </a:solidFill>
                <a:ea typeface="+mn-lt"/>
                <a:cs typeface="+mn-lt"/>
              </a:rPr>
              <a:t>  task </a:t>
            </a:r>
            <a:r>
              <a:rPr lang="en-US" sz="1100" dirty="0" err="1">
                <a:solidFill>
                  <a:srgbClr val="0A0A0A"/>
                </a:solidFill>
                <a:ea typeface="+mn-lt"/>
                <a:cs typeface="+mn-lt"/>
              </a:rPr>
              <a:t>send_bit</a:t>
            </a:r>
            <a:r>
              <a:rPr lang="en-US" sz="1100" dirty="0">
                <a:solidFill>
                  <a:srgbClr val="0A0A0A"/>
                </a:solidFill>
                <a:ea typeface="+mn-lt"/>
                <a:cs typeface="+mn-lt"/>
              </a:rPr>
              <a:t>(input bit b);</a:t>
            </a:r>
            <a:endParaRPr lang="en-US" dirty="0"/>
          </a:p>
          <a:p>
            <a:pPr>
              <a:buNone/>
            </a:pPr>
            <a:r>
              <a:rPr lang="en-US" sz="1100" dirty="0">
                <a:solidFill>
                  <a:srgbClr val="0A0A0A"/>
                </a:solidFill>
                <a:ea typeface="+mn-lt"/>
                <a:cs typeface="+mn-lt"/>
              </a:rPr>
              <a:t>    </a:t>
            </a:r>
            <a:r>
              <a:rPr lang="en-US" sz="1100" dirty="0" err="1">
                <a:solidFill>
                  <a:srgbClr val="0A0A0A"/>
                </a:solidFill>
                <a:ea typeface="+mn-lt"/>
                <a:cs typeface="+mn-lt"/>
              </a:rPr>
              <a:t>sda</a:t>
            </a:r>
            <a:r>
              <a:rPr lang="en-US" sz="1100" dirty="0">
                <a:solidFill>
                  <a:srgbClr val="0A0A0A"/>
                </a:solidFill>
                <a:ea typeface="+mn-lt"/>
                <a:cs typeface="+mn-lt"/>
              </a:rPr>
              <a:t> = b;</a:t>
            </a:r>
            <a:endParaRPr lang="en-US" dirty="0"/>
          </a:p>
          <a:p>
            <a:pPr>
              <a:buNone/>
            </a:pPr>
            <a:r>
              <a:rPr lang="en-US" sz="1100" dirty="0">
                <a:solidFill>
                  <a:srgbClr val="0A0A0A"/>
                </a:solidFill>
                <a:ea typeface="+mn-lt"/>
                <a:cs typeface="+mn-lt"/>
              </a:rPr>
              <a:t>    #30;      // Setup time: SDA se </a:t>
            </a:r>
            <a:r>
              <a:rPr lang="en-US" sz="1100" dirty="0" err="1">
                <a:solidFill>
                  <a:srgbClr val="0A0A0A"/>
                </a:solidFill>
                <a:ea typeface="+mn-lt"/>
                <a:cs typeface="+mn-lt"/>
              </a:rPr>
              <a:t>stabilizuje</a:t>
            </a:r>
            <a:r>
              <a:rPr lang="en-US" sz="1100" dirty="0">
                <a:solidFill>
                  <a:srgbClr val="0A0A0A"/>
                </a:solidFill>
                <a:ea typeface="+mn-lt"/>
                <a:cs typeface="+mn-lt"/>
              </a:rPr>
              <a:t> pre SCL</a:t>
            </a:r>
            <a:endParaRPr lang="en-US" dirty="0"/>
          </a:p>
          <a:p>
            <a:pPr>
              <a:buNone/>
            </a:pPr>
            <a:r>
              <a:rPr lang="en-US" sz="1100" dirty="0">
                <a:solidFill>
                  <a:srgbClr val="0A0A0A"/>
                </a:solidFill>
                <a:ea typeface="+mn-lt"/>
                <a:cs typeface="+mn-lt"/>
              </a:rPr>
              <a:t>    </a:t>
            </a:r>
            <a:r>
              <a:rPr lang="en-US" sz="1100" dirty="0" err="1">
                <a:solidFill>
                  <a:srgbClr val="0A0A0A"/>
                </a:solidFill>
                <a:ea typeface="+mn-lt"/>
                <a:cs typeface="+mn-lt"/>
              </a:rPr>
              <a:t>scl</a:t>
            </a:r>
            <a:r>
              <a:rPr lang="en-US" sz="1100" dirty="0">
                <a:solidFill>
                  <a:srgbClr val="0A0A0A"/>
                </a:solidFill>
                <a:ea typeface="+mn-lt"/>
                <a:cs typeface="+mn-lt"/>
              </a:rPr>
              <a:t> = 1; </a:t>
            </a:r>
            <a:endParaRPr lang="en-US" dirty="0"/>
          </a:p>
          <a:p>
            <a:pPr>
              <a:buNone/>
            </a:pPr>
            <a:r>
              <a:rPr lang="en-US" sz="1100" dirty="0">
                <a:solidFill>
                  <a:srgbClr val="0A0A0A"/>
                </a:solidFill>
                <a:ea typeface="+mn-lt"/>
                <a:cs typeface="+mn-lt"/>
              </a:rPr>
              <a:t>    #40;      // Hold time: SCL je </a:t>
            </a:r>
            <a:r>
              <a:rPr lang="en-US" sz="1100" dirty="0" err="1">
                <a:solidFill>
                  <a:srgbClr val="0A0A0A"/>
                </a:solidFill>
                <a:ea typeface="+mn-lt"/>
                <a:cs typeface="+mn-lt"/>
              </a:rPr>
              <a:t>visok</a:t>
            </a:r>
            <a:r>
              <a:rPr lang="en-US" sz="1100" dirty="0">
                <a:solidFill>
                  <a:srgbClr val="0A0A0A"/>
                </a:solidFill>
                <a:ea typeface="+mn-lt"/>
                <a:cs typeface="+mn-lt"/>
              </a:rPr>
              <a:t> </a:t>
            </a:r>
            <a:r>
              <a:rPr lang="en-US" sz="1100" dirty="0" err="1">
                <a:solidFill>
                  <a:srgbClr val="0A0A0A"/>
                </a:solidFill>
                <a:ea typeface="+mn-lt"/>
                <a:cs typeface="+mn-lt"/>
              </a:rPr>
              <a:t>dovoljno</a:t>
            </a:r>
            <a:r>
              <a:rPr lang="en-US" sz="1100" dirty="0">
                <a:solidFill>
                  <a:srgbClr val="0A0A0A"/>
                </a:solidFill>
                <a:ea typeface="+mn-lt"/>
                <a:cs typeface="+mn-lt"/>
              </a:rPr>
              <a:t> </a:t>
            </a:r>
            <a:r>
              <a:rPr lang="en-US" sz="1100" dirty="0" err="1">
                <a:solidFill>
                  <a:srgbClr val="0A0A0A"/>
                </a:solidFill>
                <a:ea typeface="+mn-lt"/>
                <a:cs typeface="+mn-lt"/>
              </a:rPr>
              <a:t>dugo</a:t>
            </a:r>
            <a:r>
              <a:rPr lang="en-US" sz="1100" dirty="0">
                <a:solidFill>
                  <a:srgbClr val="0A0A0A"/>
                </a:solidFill>
                <a:ea typeface="+mn-lt"/>
                <a:cs typeface="+mn-lt"/>
              </a:rPr>
              <a:t> za </a:t>
            </a:r>
            <a:r>
              <a:rPr lang="en-US" sz="1100" dirty="0" err="1">
                <a:solidFill>
                  <a:srgbClr val="0A0A0A"/>
                </a:solidFill>
                <a:ea typeface="+mn-lt"/>
                <a:cs typeface="+mn-lt"/>
              </a:rPr>
              <a:t>sys_clk</a:t>
            </a:r>
            <a:endParaRPr lang="en-US" dirty="0" err="1"/>
          </a:p>
          <a:p>
            <a:pPr>
              <a:buNone/>
            </a:pPr>
            <a:r>
              <a:rPr lang="en-US" sz="1100" dirty="0">
                <a:solidFill>
                  <a:srgbClr val="0A0A0A"/>
                </a:solidFill>
                <a:ea typeface="+mn-lt"/>
                <a:cs typeface="+mn-lt"/>
              </a:rPr>
              <a:t>    </a:t>
            </a:r>
            <a:r>
              <a:rPr lang="en-US" sz="1100" dirty="0" err="1">
                <a:solidFill>
                  <a:srgbClr val="0A0A0A"/>
                </a:solidFill>
                <a:ea typeface="+mn-lt"/>
                <a:cs typeface="+mn-lt"/>
              </a:rPr>
              <a:t>scl</a:t>
            </a:r>
            <a:r>
              <a:rPr lang="en-US" sz="1100" dirty="0">
                <a:solidFill>
                  <a:srgbClr val="0A0A0A"/>
                </a:solidFill>
                <a:ea typeface="+mn-lt"/>
                <a:cs typeface="+mn-lt"/>
              </a:rPr>
              <a:t> = 0;</a:t>
            </a:r>
            <a:endParaRPr lang="en-US" dirty="0"/>
          </a:p>
          <a:p>
            <a:pPr>
              <a:buNone/>
            </a:pPr>
            <a:r>
              <a:rPr lang="en-US" sz="1100" dirty="0">
                <a:solidFill>
                  <a:srgbClr val="0A0A0A"/>
                </a:solidFill>
                <a:ea typeface="+mn-lt"/>
                <a:cs typeface="+mn-lt"/>
              </a:rPr>
              <a:t>    #20;      // Pauza </a:t>
            </a:r>
            <a:r>
              <a:rPr lang="en-US" sz="1100" dirty="0" err="1">
                <a:solidFill>
                  <a:srgbClr val="0A0A0A"/>
                </a:solidFill>
                <a:ea typeface="+mn-lt"/>
                <a:cs typeface="+mn-lt"/>
              </a:rPr>
              <a:t>između</a:t>
            </a:r>
            <a:r>
              <a:rPr lang="en-US" sz="1100" dirty="0">
                <a:solidFill>
                  <a:srgbClr val="0A0A0A"/>
                </a:solidFill>
                <a:ea typeface="+mn-lt"/>
                <a:cs typeface="+mn-lt"/>
              </a:rPr>
              <a:t> </a:t>
            </a:r>
            <a:r>
              <a:rPr lang="en-US" sz="1100" dirty="0" err="1">
                <a:solidFill>
                  <a:srgbClr val="0A0A0A"/>
                </a:solidFill>
                <a:ea typeface="+mn-lt"/>
                <a:cs typeface="+mn-lt"/>
              </a:rPr>
              <a:t>bitova</a:t>
            </a:r>
            <a:endParaRPr lang="en-US" dirty="0" err="1"/>
          </a:p>
          <a:p>
            <a:pPr>
              <a:buNone/>
            </a:pPr>
            <a:r>
              <a:rPr lang="en-US" sz="1100" dirty="0">
                <a:solidFill>
                  <a:srgbClr val="0A0A0A"/>
                </a:solidFill>
                <a:ea typeface="+mn-lt"/>
                <a:cs typeface="+mn-lt"/>
              </a:rPr>
              <a:t>  </a:t>
            </a:r>
            <a:r>
              <a:rPr lang="en-US" sz="1100" dirty="0" err="1">
                <a:solidFill>
                  <a:srgbClr val="0A0A0A"/>
                </a:solidFill>
                <a:ea typeface="+mn-lt"/>
                <a:cs typeface="+mn-lt"/>
              </a:rPr>
              <a:t>endtask</a:t>
            </a:r>
            <a:endParaRPr lang="en-US" dirty="0" err="1"/>
          </a:p>
          <a:p>
            <a:pPr>
              <a:buNone/>
            </a:pPr>
            <a:endParaRPr lang="en-US"/>
          </a:p>
          <a:p>
            <a:pPr>
              <a:buNone/>
            </a:pPr>
            <a:endParaRPr lang="en-US" dirty="0" err="1"/>
          </a:p>
        </p:txBody>
      </p:sp>
    </p:spTree>
    <p:extLst>
      <p:ext uri="{BB962C8B-B14F-4D97-AF65-F5344CB8AC3E}">
        <p14:creationId xmlns:p14="http://schemas.microsoft.com/office/powerpoint/2010/main" val="1491627228"/>
      </p:ext>
    </p:extLst>
  </p:cSld>
  <p:clrMapOvr>
    <a:masterClrMapping/>
  </p:clrMapOvr>
  <p:transition spd="med">
    <p:wipe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0CBAA-684C-7DE8-4CCC-1FC39AB87071}"/>
            </a:ext>
          </a:extLst>
        </p:cNvPr>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E23C8503-1604-923F-8CA2-AA4F44D783F9}"/>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40</a:t>
            </a:fld>
            <a:endParaRPr lang="de-DE" altLang="en-US">
              <a:solidFill>
                <a:schemeClr val="bg1"/>
              </a:solidFill>
            </a:endParaRPr>
          </a:p>
        </p:txBody>
      </p:sp>
      <p:sp>
        <p:nvSpPr>
          <p:cNvPr id="6147" name="Rectangle 2">
            <a:extLst>
              <a:ext uri="{FF2B5EF4-FFF2-40B4-BE49-F238E27FC236}">
                <a16:creationId xmlns:a16="http://schemas.microsoft.com/office/drawing/2014/main" id="{914BE319-B449-A34C-B9AA-ACCD046D86D2}"/>
              </a:ext>
            </a:extLst>
          </p:cNvPr>
          <p:cNvSpPr>
            <a:spLocks noGrp="1" noChangeArrowheads="1"/>
          </p:cNvSpPr>
          <p:nvPr>
            <p:ph type="title"/>
          </p:nvPr>
        </p:nvSpPr>
        <p:spPr/>
        <p:txBody>
          <a:bodyPr/>
          <a:lstStyle/>
          <a:p>
            <a:r>
              <a:rPr lang="en-US" dirty="0"/>
              <a:t>I2C </a:t>
            </a:r>
            <a:r>
              <a:rPr lang="en-US" dirty="0" err="1"/>
              <a:t>okvir</a:t>
            </a:r>
            <a:r>
              <a:rPr lang="en-US" dirty="0"/>
              <a:t> </a:t>
            </a:r>
            <a:r>
              <a:rPr lang="en-US" dirty="0" err="1"/>
              <a:t>prilikom</a:t>
            </a:r>
            <a:r>
              <a:rPr lang="en-US" dirty="0"/>
              <a:t> </a:t>
            </a:r>
            <a:r>
              <a:rPr lang="en-US" dirty="0" err="1"/>
              <a:t>upisa</a:t>
            </a:r>
            <a:r>
              <a:rPr lang="en-US" dirty="0"/>
              <a:t> - </a:t>
            </a:r>
            <a:r>
              <a:rPr lang="en-US" dirty="0" err="1"/>
              <a:t>rešenje</a:t>
            </a:r>
            <a:endParaRPr lang="en-US" dirty="0" err="1">
              <a:cs typeface="Arial"/>
            </a:endParaRPr>
          </a:p>
        </p:txBody>
      </p:sp>
      <p:sp>
        <p:nvSpPr>
          <p:cNvPr id="6148" name="Rectangle 3">
            <a:extLst>
              <a:ext uri="{FF2B5EF4-FFF2-40B4-BE49-F238E27FC236}">
                <a16:creationId xmlns:a16="http://schemas.microsoft.com/office/drawing/2014/main" id="{437FF6CF-EAFB-38F6-7E4F-35C5FC70F4BC}"/>
              </a:ext>
            </a:extLst>
          </p:cNvPr>
          <p:cNvSpPr>
            <a:spLocks noGrp="1" noChangeArrowheads="1"/>
          </p:cNvSpPr>
          <p:nvPr>
            <p:ph type="body" sz="half" idx="1"/>
          </p:nvPr>
        </p:nvSpPr>
        <p:spPr>
          <a:xfrm>
            <a:off x="319088" y="775301"/>
            <a:ext cx="8404845" cy="3770658"/>
          </a:xfrm>
        </p:spPr>
        <p:txBody>
          <a:bodyPr/>
          <a:lstStyle/>
          <a:p>
            <a:pPr>
              <a:buNone/>
            </a:pPr>
            <a:r>
              <a:rPr lang="en-US" sz="1100">
                <a:solidFill>
                  <a:srgbClr val="0A0A0A"/>
                </a:solidFill>
                <a:ea typeface="+mn-lt"/>
                <a:cs typeface="+mn-lt"/>
              </a:rPr>
              <a:t>  initial begin</a:t>
            </a:r>
            <a:endParaRPr lang="en-US"/>
          </a:p>
          <a:p>
            <a:pPr>
              <a:buNone/>
            </a:pPr>
            <a:r>
              <a:rPr lang="en-US" sz="1100" dirty="0">
                <a:solidFill>
                  <a:srgbClr val="0A0A0A"/>
                </a:solidFill>
                <a:ea typeface="+mn-lt"/>
                <a:cs typeface="+mn-lt"/>
              </a:rPr>
              <a:t>    $</a:t>
            </a:r>
            <a:r>
              <a:rPr lang="en-US" sz="1100" dirty="0" err="1">
                <a:solidFill>
                  <a:srgbClr val="0A0A0A"/>
                </a:solidFill>
                <a:ea typeface="+mn-lt"/>
                <a:cs typeface="+mn-lt"/>
              </a:rPr>
              <a:t>dumpfile</a:t>
            </a:r>
            <a:r>
              <a:rPr lang="en-US" sz="1100" dirty="0">
                <a:solidFill>
                  <a:srgbClr val="0A0A0A"/>
                </a:solidFill>
                <a:ea typeface="+mn-lt"/>
                <a:cs typeface="+mn-lt"/>
              </a:rPr>
              <a:t>("</a:t>
            </a:r>
            <a:r>
              <a:rPr lang="en-US" sz="1100" dirty="0" err="1">
                <a:solidFill>
                  <a:srgbClr val="0A0A0A"/>
                </a:solidFill>
                <a:ea typeface="+mn-lt"/>
                <a:cs typeface="+mn-lt"/>
              </a:rPr>
              <a:t>dump.vcd</a:t>
            </a:r>
            <a:r>
              <a:rPr lang="en-US" sz="1100" dirty="0">
                <a:solidFill>
                  <a:srgbClr val="0A0A0A"/>
                </a:solidFill>
                <a:ea typeface="+mn-lt"/>
                <a:cs typeface="+mn-lt"/>
              </a:rPr>
              <a:t>"); $</a:t>
            </a:r>
            <a:r>
              <a:rPr lang="en-US" sz="1100" dirty="0" err="1">
                <a:solidFill>
                  <a:srgbClr val="0A0A0A"/>
                </a:solidFill>
                <a:ea typeface="+mn-lt"/>
                <a:cs typeface="+mn-lt"/>
              </a:rPr>
              <a:t>dumpvars</a:t>
            </a:r>
            <a:r>
              <a:rPr lang="en-US" sz="1100" dirty="0">
                <a:solidFill>
                  <a:srgbClr val="0A0A0A"/>
                </a:solidFill>
                <a:ea typeface="+mn-lt"/>
                <a:cs typeface="+mn-lt"/>
              </a:rPr>
              <a:t>(0);</a:t>
            </a:r>
            <a:endParaRPr lang="en-US" dirty="0"/>
          </a:p>
          <a:p>
            <a:pPr>
              <a:buNone/>
            </a:pPr>
            <a:r>
              <a:rPr lang="en-US" sz="1100" dirty="0">
                <a:solidFill>
                  <a:srgbClr val="0A0A0A"/>
                </a:solidFill>
                <a:ea typeface="+mn-lt"/>
                <a:cs typeface="+mn-lt"/>
              </a:rPr>
              <a:t>    </a:t>
            </a:r>
            <a:r>
              <a:rPr lang="en-US" sz="1100" dirty="0" err="1">
                <a:solidFill>
                  <a:srgbClr val="0A0A0A"/>
                </a:solidFill>
                <a:ea typeface="+mn-lt"/>
                <a:cs typeface="+mn-lt"/>
              </a:rPr>
              <a:t>sda</a:t>
            </a:r>
            <a:r>
              <a:rPr lang="en-US" sz="1100" dirty="0">
                <a:solidFill>
                  <a:srgbClr val="0A0A0A"/>
                </a:solidFill>
                <a:ea typeface="+mn-lt"/>
                <a:cs typeface="+mn-lt"/>
              </a:rPr>
              <a:t> = 1; </a:t>
            </a:r>
            <a:r>
              <a:rPr lang="en-US" sz="1100" dirty="0" err="1">
                <a:solidFill>
                  <a:srgbClr val="0A0A0A"/>
                </a:solidFill>
                <a:ea typeface="+mn-lt"/>
                <a:cs typeface="+mn-lt"/>
              </a:rPr>
              <a:t>scl</a:t>
            </a:r>
            <a:r>
              <a:rPr lang="en-US" sz="1100" dirty="0">
                <a:solidFill>
                  <a:srgbClr val="0A0A0A"/>
                </a:solidFill>
                <a:ea typeface="+mn-lt"/>
                <a:cs typeface="+mn-lt"/>
              </a:rPr>
              <a:t> = 1;</a:t>
            </a:r>
            <a:endParaRPr lang="en-US" dirty="0"/>
          </a:p>
          <a:p>
            <a:pPr>
              <a:buNone/>
            </a:pPr>
            <a:r>
              <a:rPr lang="en-US" sz="1100">
                <a:solidFill>
                  <a:srgbClr val="0A0A0A"/>
                </a:solidFill>
                <a:ea typeface="+mn-lt"/>
                <a:cs typeface="+mn-lt"/>
              </a:rPr>
              <a:t>    #50;</a:t>
            </a:r>
            <a:endParaRPr lang="en-US"/>
          </a:p>
          <a:p>
            <a:pPr>
              <a:buNone/>
            </a:pPr>
            <a:r>
              <a:rPr lang="en-US" sz="1100">
                <a:solidFill>
                  <a:srgbClr val="0A0A0A"/>
                </a:solidFill>
                <a:ea typeface="+mn-lt"/>
                <a:cs typeface="+mn-lt"/>
              </a:rPr>
              <a:t>    // START</a:t>
            </a:r>
            <a:endParaRPr lang="en-US"/>
          </a:p>
          <a:p>
            <a:pPr>
              <a:buNone/>
            </a:pPr>
            <a:r>
              <a:rPr lang="en-US" sz="1100" dirty="0">
                <a:solidFill>
                  <a:srgbClr val="0A0A0A"/>
                </a:solidFill>
                <a:ea typeface="+mn-lt"/>
                <a:cs typeface="+mn-lt"/>
              </a:rPr>
              <a:t>    </a:t>
            </a:r>
            <a:r>
              <a:rPr lang="en-US" sz="1100" dirty="0" err="1">
                <a:solidFill>
                  <a:srgbClr val="0A0A0A"/>
                </a:solidFill>
                <a:ea typeface="+mn-lt"/>
                <a:cs typeface="+mn-lt"/>
              </a:rPr>
              <a:t>sda</a:t>
            </a:r>
            <a:r>
              <a:rPr lang="en-US" sz="1100" dirty="0">
                <a:solidFill>
                  <a:srgbClr val="0A0A0A"/>
                </a:solidFill>
                <a:ea typeface="+mn-lt"/>
                <a:cs typeface="+mn-lt"/>
              </a:rPr>
              <a:t> = 0; #20; </a:t>
            </a:r>
            <a:r>
              <a:rPr lang="en-US" sz="1100" dirty="0" err="1">
                <a:solidFill>
                  <a:srgbClr val="0A0A0A"/>
                </a:solidFill>
                <a:ea typeface="+mn-lt"/>
                <a:cs typeface="+mn-lt"/>
              </a:rPr>
              <a:t>scl</a:t>
            </a:r>
            <a:r>
              <a:rPr lang="en-US" sz="1100" dirty="0">
                <a:solidFill>
                  <a:srgbClr val="0A0A0A"/>
                </a:solidFill>
                <a:ea typeface="+mn-lt"/>
                <a:cs typeface="+mn-lt"/>
              </a:rPr>
              <a:t> = 0; #20;</a:t>
            </a:r>
            <a:endParaRPr lang="en-US" dirty="0"/>
          </a:p>
          <a:p>
            <a:pPr>
              <a:buNone/>
            </a:pPr>
            <a:r>
              <a:rPr lang="en-US" sz="1100" dirty="0">
                <a:solidFill>
                  <a:srgbClr val="0A0A0A"/>
                </a:solidFill>
                <a:ea typeface="+mn-lt"/>
                <a:cs typeface="+mn-lt"/>
              </a:rPr>
              <a:t>    // </a:t>
            </a:r>
            <a:r>
              <a:rPr lang="en-US" sz="1100" dirty="0" err="1">
                <a:solidFill>
                  <a:srgbClr val="0A0A0A"/>
                </a:solidFill>
                <a:ea typeface="+mn-lt"/>
                <a:cs typeface="+mn-lt"/>
              </a:rPr>
              <a:t>Addr</a:t>
            </a:r>
            <a:r>
              <a:rPr lang="en-US" sz="1100" dirty="0">
                <a:solidFill>
                  <a:srgbClr val="0A0A0A"/>
                </a:solidFill>
                <a:ea typeface="+mn-lt"/>
                <a:cs typeface="+mn-lt"/>
              </a:rPr>
              <a:t>: 0x0A (0001010), R/W: 0</a:t>
            </a:r>
            <a:endParaRPr lang="en-US" dirty="0">
              <a:cs typeface="Arial"/>
            </a:endParaRPr>
          </a:p>
          <a:p>
            <a:pPr>
              <a:buNone/>
            </a:pPr>
            <a:r>
              <a:rPr lang="en-US" sz="1100" dirty="0">
                <a:solidFill>
                  <a:srgbClr val="0A0A0A"/>
                </a:solidFill>
                <a:ea typeface="+mn-lt"/>
                <a:cs typeface="+mn-lt"/>
              </a:rPr>
              <a:t>    </a:t>
            </a:r>
            <a:r>
              <a:rPr lang="en-US" sz="1100" dirty="0" err="1">
                <a:solidFill>
                  <a:srgbClr val="0A0A0A"/>
                </a:solidFill>
                <a:ea typeface="+mn-lt"/>
                <a:cs typeface="+mn-lt"/>
              </a:rPr>
              <a:t>send_bit</a:t>
            </a:r>
            <a:r>
              <a:rPr lang="en-US" sz="1100" dirty="0">
                <a:solidFill>
                  <a:srgbClr val="0A0A0A"/>
                </a:solidFill>
                <a:ea typeface="+mn-lt"/>
                <a:cs typeface="+mn-lt"/>
              </a:rPr>
              <a:t>(0); </a:t>
            </a:r>
            <a:r>
              <a:rPr lang="en-US" sz="1100" dirty="0" err="1">
                <a:solidFill>
                  <a:srgbClr val="0A0A0A"/>
                </a:solidFill>
                <a:ea typeface="+mn-lt"/>
                <a:cs typeface="+mn-lt"/>
              </a:rPr>
              <a:t>send_bit</a:t>
            </a:r>
            <a:r>
              <a:rPr lang="en-US" sz="1100" dirty="0">
                <a:solidFill>
                  <a:srgbClr val="0A0A0A"/>
                </a:solidFill>
                <a:ea typeface="+mn-lt"/>
                <a:cs typeface="+mn-lt"/>
              </a:rPr>
              <a:t>(0); </a:t>
            </a:r>
            <a:r>
              <a:rPr lang="en-US" sz="1100" dirty="0" err="1">
                <a:solidFill>
                  <a:srgbClr val="0A0A0A"/>
                </a:solidFill>
                <a:ea typeface="+mn-lt"/>
                <a:cs typeface="+mn-lt"/>
              </a:rPr>
              <a:t>send_bit</a:t>
            </a:r>
            <a:r>
              <a:rPr lang="en-US" sz="1100" dirty="0">
                <a:solidFill>
                  <a:srgbClr val="0A0A0A"/>
                </a:solidFill>
                <a:ea typeface="+mn-lt"/>
                <a:cs typeface="+mn-lt"/>
              </a:rPr>
              <a:t>(0); </a:t>
            </a:r>
            <a:endParaRPr lang="en-US" dirty="0"/>
          </a:p>
          <a:p>
            <a:pPr>
              <a:buNone/>
            </a:pPr>
            <a:r>
              <a:rPr lang="en-US" sz="1100" dirty="0">
                <a:solidFill>
                  <a:srgbClr val="0A0A0A"/>
                </a:solidFill>
                <a:ea typeface="+mn-lt"/>
                <a:cs typeface="+mn-lt"/>
              </a:rPr>
              <a:t>    </a:t>
            </a:r>
            <a:r>
              <a:rPr lang="en-US" sz="1100" dirty="0" err="1">
                <a:solidFill>
                  <a:srgbClr val="0A0A0A"/>
                </a:solidFill>
                <a:ea typeface="+mn-lt"/>
                <a:cs typeface="+mn-lt"/>
              </a:rPr>
              <a:t>send_bit</a:t>
            </a:r>
            <a:r>
              <a:rPr lang="en-US" sz="1100" dirty="0">
                <a:solidFill>
                  <a:srgbClr val="0A0A0A"/>
                </a:solidFill>
                <a:ea typeface="+mn-lt"/>
                <a:cs typeface="+mn-lt"/>
              </a:rPr>
              <a:t>(1); </a:t>
            </a:r>
            <a:r>
              <a:rPr lang="en-US" sz="1100" dirty="0" err="1">
                <a:solidFill>
                  <a:srgbClr val="0A0A0A"/>
                </a:solidFill>
                <a:ea typeface="+mn-lt"/>
                <a:cs typeface="+mn-lt"/>
              </a:rPr>
              <a:t>send_bit</a:t>
            </a:r>
            <a:r>
              <a:rPr lang="en-US" sz="1100" dirty="0">
                <a:solidFill>
                  <a:srgbClr val="0A0A0A"/>
                </a:solidFill>
                <a:ea typeface="+mn-lt"/>
                <a:cs typeface="+mn-lt"/>
              </a:rPr>
              <a:t>(0); </a:t>
            </a:r>
            <a:r>
              <a:rPr lang="en-US" sz="1100" dirty="0" err="1">
                <a:solidFill>
                  <a:srgbClr val="0A0A0A"/>
                </a:solidFill>
                <a:ea typeface="+mn-lt"/>
                <a:cs typeface="+mn-lt"/>
              </a:rPr>
              <a:t>send_bit</a:t>
            </a:r>
            <a:r>
              <a:rPr lang="en-US" sz="1100" dirty="0">
                <a:solidFill>
                  <a:srgbClr val="0A0A0A"/>
                </a:solidFill>
                <a:ea typeface="+mn-lt"/>
                <a:cs typeface="+mn-lt"/>
              </a:rPr>
              <a:t>(1); </a:t>
            </a:r>
            <a:r>
              <a:rPr lang="en-US" sz="1100" dirty="0" err="1">
                <a:solidFill>
                  <a:srgbClr val="0A0A0A"/>
                </a:solidFill>
                <a:ea typeface="+mn-lt"/>
                <a:cs typeface="+mn-lt"/>
              </a:rPr>
              <a:t>send_bit</a:t>
            </a:r>
            <a:r>
              <a:rPr lang="en-US" sz="1100" dirty="0">
                <a:solidFill>
                  <a:srgbClr val="0A0A0A"/>
                </a:solidFill>
                <a:ea typeface="+mn-lt"/>
                <a:cs typeface="+mn-lt"/>
              </a:rPr>
              <a:t>(0);</a:t>
            </a:r>
            <a:endParaRPr lang="en-US" dirty="0"/>
          </a:p>
          <a:p>
            <a:pPr>
              <a:buNone/>
            </a:pPr>
            <a:r>
              <a:rPr lang="en-US" sz="1100" dirty="0">
                <a:solidFill>
                  <a:srgbClr val="0A0A0A"/>
                </a:solidFill>
                <a:ea typeface="+mn-lt"/>
                <a:cs typeface="+mn-lt"/>
              </a:rPr>
              <a:t>    </a:t>
            </a:r>
            <a:r>
              <a:rPr lang="en-US" sz="1100" dirty="0" err="1">
                <a:solidFill>
                  <a:srgbClr val="0A0A0A"/>
                </a:solidFill>
                <a:ea typeface="+mn-lt"/>
                <a:cs typeface="+mn-lt"/>
              </a:rPr>
              <a:t>send_bit</a:t>
            </a:r>
            <a:r>
              <a:rPr lang="en-US" sz="1100" dirty="0">
                <a:solidFill>
                  <a:srgbClr val="0A0A0A"/>
                </a:solidFill>
                <a:ea typeface="+mn-lt"/>
                <a:cs typeface="+mn-lt"/>
              </a:rPr>
              <a:t>(0); </a:t>
            </a:r>
            <a:endParaRPr lang="en-US" dirty="0"/>
          </a:p>
          <a:p>
            <a:pPr>
              <a:buNone/>
            </a:pPr>
            <a:r>
              <a:rPr lang="en-US" sz="1100">
                <a:solidFill>
                  <a:srgbClr val="0A0A0A"/>
                </a:solidFill>
                <a:ea typeface="+mn-lt"/>
                <a:cs typeface="+mn-lt"/>
              </a:rPr>
              <a:t>    // ACK</a:t>
            </a:r>
            <a:endParaRPr lang="en-US"/>
          </a:p>
          <a:p>
            <a:pPr>
              <a:buNone/>
            </a:pPr>
            <a:r>
              <a:rPr lang="en-US" sz="1100" dirty="0">
                <a:solidFill>
                  <a:srgbClr val="0A0A0A"/>
                </a:solidFill>
                <a:ea typeface="+mn-lt"/>
                <a:cs typeface="+mn-lt"/>
              </a:rPr>
              <a:t>    </a:t>
            </a:r>
            <a:r>
              <a:rPr lang="en-US" sz="1100" dirty="0" err="1">
                <a:solidFill>
                  <a:srgbClr val="0A0A0A"/>
                </a:solidFill>
                <a:ea typeface="+mn-lt"/>
                <a:cs typeface="+mn-lt"/>
              </a:rPr>
              <a:t>send_bit</a:t>
            </a:r>
            <a:r>
              <a:rPr lang="en-US" sz="1100" dirty="0">
                <a:solidFill>
                  <a:srgbClr val="0A0A0A"/>
                </a:solidFill>
                <a:ea typeface="+mn-lt"/>
                <a:cs typeface="+mn-lt"/>
              </a:rPr>
              <a:t>(0); </a:t>
            </a:r>
            <a:endParaRPr lang="en-US" dirty="0"/>
          </a:p>
          <a:p>
            <a:pPr>
              <a:buNone/>
            </a:pPr>
            <a:r>
              <a:rPr lang="en-US" sz="1100">
                <a:solidFill>
                  <a:srgbClr val="0A0A0A"/>
                </a:solidFill>
                <a:ea typeface="+mn-lt"/>
                <a:cs typeface="+mn-lt"/>
              </a:rPr>
              <a:t>    // Data: 0x55 (01010101)</a:t>
            </a:r>
            <a:endParaRPr lang="en-US"/>
          </a:p>
          <a:p>
            <a:pPr>
              <a:buNone/>
            </a:pPr>
            <a:r>
              <a:rPr lang="en-US" sz="1100" dirty="0">
                <a:solidFill>
                  <a:srgbClr val="0A0A0A"/>
                </a:solidFill>
                <a:ea typeface="+mn-lt"/>
                <a:cs typeface="+mn-lt"/>
              </a:rPr>
              <a:t>    </a:t>
            </a:r>
            <a:r>
              <a:rPr lang="en-US" sz="1100" dirty="0" err="1">
                <a:solidFill>
                  <a:srgbClr val="0A0A0A"/>
                </a:solidFill>
                <a:ea typeface="+mn-lt"/>
                <a:cs typeface="+mn-lt"/>
              </a:rPr>
              <a:t>send_bit</a:t>
            </a:r>
            <a:r>
              <a:rPr lang="en-US" sz="1100" dirty="0">
                <a:solidFill>
                  <a:srgbClr val="0A0A0A"/>
                </a:solidFill>
                <a:ea typeface="+mn-lt"/>
                <a:cs typeface="+mn-lt"/>
              </a:rPr>
              <a:t>(0); </a:t>
            </a:r>
            <a:r>
              <a:rPr lang="en-US" sz="1100" dirty="0" err="1">
                <a:solidFill>
                  <a:srgbClr val="0A0A0A"/>
                </a:solidFill>
                <a:ea typeface="+mn-lt"/>
                <a:cs typeface="+mn-lt"/>
              </a:rPr>
              <a:t>send_bit</a:t>
            </a:r>
            <a:r>
              <a:rPr lang="en-US" sz="1100" dirty="0">
                <a:solidFill>
                  <a:srgbClr val="0A0A0A"/>
                </a:solidFill>
                <a:ea typeface="+mn-lt"/>
                <a:cs typeface="+mn-lt"/>
              </a:rPr>
              <a:t>(1); </a:t>
            </a:r>
            <a:r>
              <a:rPr lang="en-US" sz="1100" dirty="0" err="1">
                <a:solidFill>
                  <a:srgbClr val="0A0A0A"/>
                </a:solidFill>
                <a:ea typeface="+mn-lt"/>
                <a:cs typeface="+mn-lt"/>
              </a:rPr>
              <a:t>send_bit</a:t>
            </a:r>
            <a:r>
              <a:rPr lang="en-US" sz="1100" dirty="0">
                <a:solidFill>
                  <a:srgbClr val="0A0A0A"/>
                </a:solidFill>
                <a:ea typeface="+mn-lt"/>
                <a:cs typeface="+mn-lt"/>
              </a:rPr>
              <a:t>(0); </a:t>
            </a:r>
            <a:r>
              <a:rPr lang="en-US" sz="1100" dirty="0" err="1">
                <a:solidFill>
                  <a:srgbClr val="0A0A0A"/>
                </a:solidFill>
                <a:ea typeface="+mn-lt"/>
                <a:cs typeface="+mn-lt"/>
              </a:rPr>
              <a:t>send_bit</a:t>
            </a:r>
            <a:r>
              <a:rPr lang="en-US" sz="1100" dirty="0">
                <a:solidFill>
                  <a:srgbClr val="0A0A0A"/>
                </a:solidFill>
                <a:ea typeface="+mn-lt"/>
                <a:cs typeface="+mn-lt"/>
              </a:rPr>
              <a:t>(1);</a:t>
            </a:r>
            <a:endParaRPr lang="en-US" dirty="0"/>
          </a:p>
          <a:p>
            <a:pPr>
              <a:buNone/>
            </a:pPr>
            <a:r>
              <a:rPr lang="en-US" sz="1100" dirty="0">
                <a:solidFill>
                  <a:srgbClr val="0A0A0A"/>
                </a:solidFill>
                <a:ea typeface="+mn-lt"/>
                <a:cs typeface="+mn-lt"/>
              </a:rPr>
              <a:t>    </a:t>
            </a:r>
            <a:r>
              <a:rPr lang="en-US" sz="1100" dirty="0" err="1">
                <a:solidFill>
                  <a:srgbClr val="0A0A0A"/>
                </a:solidFill>
                <a:ea typeface="+mn-lt"/>
                <a:cs typeface="+mn-lt"/>
              </a:rPr>
              <a:t>send_bit</a:t>
            </a:r>
            <a:r>
              <a:rPr lang="en-US" sz="1100" dirty="0">
                <a:solidFill>
                  <a:srgbClr val="0A0A0A"/>
                </a:solidFill>
                <a:ea typeface="+mn-lt"/>
                <a:cs typeface="+mn-lt"/>
              </a:rPr>
              <a:t>(0); </a:t>
            </a:r>
            <a:r>
              <a:rPr lang="en-US" sz="1100" dirty="0" err="1">
                <a:solidFill>
                  <a:srgbClr val="0A0A0A"/>
                </a:solidFill>
                <a:ea typeface="+mn-lt"/>
                <a:cs typeface="+mn-lt"/>
              </a:rPr>
              <a:t>send_bit</a:t>
            </a:r>
            <a:r>
              <a:rPr lang="en-US" sz="1100" dirty="0">
                <a:solidFill>
                  <a:srgbClr val="0A0A0A"/>
                </a:solidFill>
                <a:ea typeface="+mn-lt"/>
                <a:cs typeface="+mn-lt"/>
              </a:rPr>
              <a:t>(1); </a:t>
            </a:r>
            <a:r>
              <a:rPr lang="en-US" sz="1100" dirty="0" err="1">
                <a:solidFill>
                  <a:srgbClr val="0A0A0A"/>
                </a:solidFill>
                <a:ea typeface="+mn-lt"/>
                <a:cs typeface="+mn-lt"/>
              </a:rPr>
              <a:t>send_bit</a:t>
            </a:r>
            <a:r>
              <a:rPr lang="en-US" sz="1100" dirty="0">
                <a:solidFill>
                  <a:srgbClr val="0A0A0A"/>
                </a:solidFill>
                <a:ea typeface="+mn-lt"/>
                <a:cs typeface="+mn-lt"/>
              </a:rPr>
              <a:t>(0); </a:t>
            </a:r>
            <a:r>
              <a:rPr lang="en-US" sz="1100" dirty="0" err="1">
                <a:solidFill>
                  <a:srgbClr val="0A0A0A"/>
                </a:solidFill>
                <a:ea typeface="+mn-lt"/>
                <a:cs typeface="+mn-lt"/>
              </a:rPr>
              <a:t>send_bit</a:t>
            </a:r>
            <a:r>
              <a:rPr lang="en-US" sz="1100" dirty="0">
                <a:solidFill>
                  <a:srgbClr val="0A0A0A"/>
                </a:solidFill>
                <a:ea typeface="+mn-lt"/>
                <a:cs typeface="+mn-lt"/>
              </a:rPr>
              <a:t>(1);</a:t>
            </a:r>
            <a:endParaRPr lang="en-US" dirty="0"/>
          </a:p>
          <a:p>
            <a:pPr>
              <a:buNone/>
            </a:pPr>
            <a:r>
              <a:rPr lang="en-US" sz="1100">
                <a:solidFill>
                  <a:srgbClr val="0A0A0A"/>
                </a:solidFill>
                <a:ea typeface="+mn-lt"/>
                <a:cs typeface="+mn-lt"/>
              </a:rPr>
              <a:t>    // NACK</a:t>
            </a:r>
            <a:endParaRPr lang="en-US"/>
          </a:p>
          <a:p>
            <a:pPr>
              <a:buNone/>
            </a:pPr>
            <a:r>
              <a:rPr lang="en-US" sz="1100" dirty="0">
                <a:solidFill>
                  <a:srgbClr val="0A0A0A"/>
                </a:solidFill>
                <a:ea typeface="+mn-lt"/>
                <a:cs typeface="+mn-lt"/>
              </a:rPr>
              <a:t>    </a:t>
            </a:r>
            <a:r>
              <a:rPr lang="en-US" sz="1100" dirty="0" err="1">
                <a:solidFill>
                  <a:srgbClr val="0A0A0A"/>
                </a:solidFill>
                <a:ea typeface="+mn-lt"/>
                <a:cs typeface="+mn-lt"/>
              </a:rPr>
              <a:t>send_bit</a:t>
            </a:r>
            <a:r>
              <a:rPr lang="en-US" sz="1100" dirty="0">
                <a:solidFill>
                  <a:srgbClr val="0A0A0A"/>
                </a:solidFill>
                <a:ea typeface="+mn-lt"/>
                <a:cs typeface="+mn-lt"/>
              </a:rPr>
              <a:t>(1);</a:t>
            </a:r>
            <a:endParaRPr lang="en-US" dirty="0"/>
          </a:p>
          <a:p>
            <a:pPr>
              <a:buNone/>
            </a:pPr>
            <a:r>
              <a:rPr lang="en-US" sz="1100" dirty="0">
                <a:solidFill>
                  <a:srgbClr val="0A0A0A"/>
                </a:solidFill>
                <a:ea typeface="+mn-lt"/>
                <a:cs typeface="+mn-lt"/>
              </a:rPr>
              <a:t>    #1 </a:t>
            </a:r>
            <a:r>
              <a:rPr lang="en-US" sz="1100" dirty="0" err="1">
                <a:solidFill>
                  <a:srgbClr val="0A0A0A"/>
                </a:solidFill>
                <a:ea typeface="+mn-lt"/>
                <a:cs typeface="+mn-lt"/>
              </a:rPr>
              <a:t>sda</a:t>
            </a:r>
            <a:r>
              <a:rPr lang="en-US" sz="1100" dirty="0">
                <a:solidFill>
                  <a:srgbClr val="0A0A0A"/>
                </a:solidFill>
                <a:ea typeface="+mn-lt"/>
                <a:cs typeface="+mn-lt"/>
              </a:rPr>
              <a:t>=0;</a:t>
            </a:r>
            <a:endParaRPr lang="en-US" dirty="0"/>
          </a:p>
          <a:p>
            <a:pPr>
              <a:buNone/>
            </a:pPr>
            <a:r>
              <a:rPr lang="en-US" sz="1100">
                <a:solidFill>
                  <a:srgbClr val="0A0A0A"/>
                </a:solidFill>
                <a:ea typeface="+mn-lt"/>
                <a:cs typeface="+mn-lt"/>
              </a:rPr>
              <a:t>    // STOP</a:t>
            </a:r>
            <a:endParaRPr lang="en-US"/>
          </a:p>
          <a:p>
            <a:pPr>
              <a:buNone/>
            </a:pPr>
            <a:r>
              <a:rPr lang="en-US" sz="1100" dirty="0">
                <a:solidFill>
                  <a:srgbClr val="0A0A0A"/>
                </a:solidFill>
                <a:ea typeface="+mn-lt"/>
                <a:cs typeface="+mn-lt"/>
              </a:rPr>
              <a:t>    #10; </a:t>
            </a:r>
            <a:r>
              <a:rPr lang="en-US" sz="1100" dirty="0" err="1">
                <a:solidFill>
                  <a:srgbClr val="0A0A0A"/>
                </a:solidFill>
                <a:ea typeface="+mn-lt"/>
                <a:cs typeface="+mn-lt"/>
              </a:rPr>
              <a:t>scl</a:t>
            </a:r>
            <a:r>
              <a:rPr lang="en-US" sz="1100" dirty="0">
                <a:solidFill>
                  <a:srgbClr val="0A0A0A"/>
                </a:solidFill>
                <a:ea typeface="+mn-lt"/>
                <a:cs typeface="+mn-lt"/>
              </a:rPr>
              <a:t> = 1; #20; </a:t>
            </a:r>
            <a:r>
              <a:rPr lang="en-US" sz="1100" dirty="0" err="1">
                <a:solidFill>
                  <a:srgbClr val="0A0A0A"/>
                </a:solidFill>
                <a:ea typeface="+mn-lt"/>
                <a:cs typeface="+mn-lt"/>
              </a:rPr>
              <a:t>sda</a:t>
            </a:r>
            <a:r>
              <a:rPr lang="en-US" sz="1100" dirty="0">
                <a:solidFill>
                  <a:srgbClr val="0A0A0A"/>
                </a:solidFill>
                <a:ea typeface="+mn-lt"/>
                <a:cs typeface="+mn-lt"/>
              </a:rPr>
              <a:t> = 1;</a:t>
            </a:r>
            <a:endParaRPr lang="en-US" dirty="0"/>
          </a:p>
          <a:p>
            <a:pPr>
              <a:buNone/>
            </a:pPr>
            <a:r>
              <a:rPr lang="en-US" sz="1100">
                <a:solidFill>
                  <a:srgbClr val="0A0A0A"/>
                </a:solidFill>
                <a:ea typeface="+mn-lt"/>
                <a:cs typeface="+mn-lt"/>
              </a:rPr>
              <a:t>    #100; $finish;</a:t>
            </a:r>
            <a:endParaRPr lang="en-US"/>
          </a:p>
          <a:p>
            <a:pPr>
              <a:buNone/>
            </a:pPr>
            <a:r>
              <a:rPr lang="en-US" sz="1100">
                <a:solidFill>
                  <a:srgbClr val="0A0A0A"/>
                </a:solidFill>
                <a:ea typeface="+mn-lt"/>
                <a:cs typeface="+mn-lt"/>
              </a:rPr>
              <a:t>  end</a:t>
            </a:r>
            <a:endParaRPr lang="en-US"/>
          </a:p>
          <a:p>
            <a:pPr>
              <a:buNone/>
            </a:pPr>
            <a:r>
              <a:rPr lang="en-US" sz="1100" dirty="0" err="1">
                <a:solidFill>
                  <a:srgbClr val="0A0A0A"/>
                </a:solidFill>
                <a:ea typeface="+mn-lt"/>
                <a:cs typeface="+mn-lt"/>
              </a:rPr>
              <a:t>endmodule</a:t>
            </a:r>
            <a:endParaRPr lang="en-US" dirty="0" err="1"/>
          </a:p>
          <a:p>
            <a:pPr marL="0" indent="0">
              <a:buNone/>
            </a:pPr>
            <a:endParaRPr lang="en-US" sz="1100" dirty="0">
              <a:solidFill>
                <a:srgbClr val="0A0A0A"/>
              </a:solidFill>
              <a:cs typeface="Arial"/>
            </a:endParaRPr>
          </a:p>
        </p:txBody>
      </p:sp>
      <p:pic>
        <p:nvPicPr>
          <p:cNvPr id="2" name="Picture 1" descr="A bar code with numbers and lines&#10;&#10;AI-generated content may be incorrect.">
            <a:extLst>
              <a:ext uri="{FF2B5EF4-FFF2-40B4-BE49-F238E27FC236}">
                <a16:creationId xmlns:a16="http://schemas.microsoft.com/office/drawing/2014/main" id="{40F6C3B3-EDE3-52E4-5F10-2C056D801562}"/>
              </a:ext>
            </a:extLst>
          </p:cNvPr>
          <p:cNvPicPr>
            <a:picLocks noChangeAspect="1"/>
          </p:cNvPicPr>
          <p:nvPr/>
        </p:nvPicPr>
        <p:blipFill>
          <a:blip r:embed="rId3"/>
          <a:stretch>
            <a:fillRect/>
          </a:stretch>
        </p:blipFill>
        <p:spPr>
          <a:xfrm>
            <a:off x="0" y="5430678"/>
            <a:ext cx="9144000" cy="507138"/>
          </a:xfrm>
          <a:prstGeom prst="rect">
            <a:avLst/>
          </a:prstGeom>
        </p:spPr>
      </p:pic>
    </p:spTree>
    <p:extLst>
      <p:ext uri="{BB962C8B-B14F-4D97-AF65-F5344CB8AC3E}">
        <p14:creationId xmlns:p14="http://schemas.microsoft.com/office/powerpoint/2010/main" val="2049784284"/>
      </p:ext>
    </p:extLst>
  </p:cSld>
  <p:clrMapOvr>
    <a:masterClrMapping/>
  </p:clrMapOvr>
  <p:transition spd="med">
    <p:wipe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6A7048F-D30B-FA67-CC2A-A66178F08F9B}"/>
              </a:ext>
            </a:extLst>
          </p:cNvPr>
          <p:cNvSpPr>
            <a:spLocks noGrp="1" noChangeArrowheads="1"/>
          </p:cNvSpPr>
          <p:nvPr>
            <p:ph type="ctrTitle"/>
          </p:nvPr>
        </p:nvSpPr>
        <p:spPr/>
        <p:txBody>
          <a:bodyPr/>
          <a:lstStyle/>
          <a:p>
            <a:pPr eaLnBrk="1" hangingPunct="1"/>
            <a:r>
              <a:rPr lang="en-US" altLang="en-US" dirty="0">
                <a:cs typeface="Arial"/>
              </a:rPr>
              <a:t>System Verilog Assertions</a:t>
            </a:r>
          </a:p>
        </p:txBody>
      </p:sp>
      <p:sp>
        <p:nvSpPr>
          <p:cNvPr id="5123" name="Rectangle 4">
            <a:extLst>
              <a:ext uri="{FF2B5EF4-FFF2-40B4-BE49-F238E27FC236}">
                <a16:creationId xmlns:a16="http://schemas.microsoft.com/office/drawing/2014/main" id="{1CE371B9-D038-F8DF-3629-2E30AC4A977E}"/>
              </a:ext>
            </a:extLst>
          </p:cNvPr>
          <p:cNvSpPr>
            <a:spLocks noGrp="1" noChangeArrowheads="1"/>
          </p:cNvSpPr>
          <p:nvPr>
            <p:ph type="subTitle" idx="1"/>
          </p:nvPr>
        </p:nvSpPr>
        <p:spPr/>
        <p:txBody>
          <a:bodyPr/>
          <a:lstStyle/>
          <a:p>
            <a:r>
              <a:rPr lang="en-US" altLang="en-US" dirty="0" err="1">
                <a:cs typeface="Arial"/>
              </a:rPr>
              <a:t>Parametrizacija</a:t>
            </a:r>
            <a:endParaRPr lang="en-US" dirty="0" err="1"/>
          </a:p>
        </p:txBody>
      </p:sp>
    </p:spTree>
    <p:extLst>
      <p:ext uri="{BB962C8B-B14F-4D97-AF65-F5344CB8AC3E}">
        <p14:creationId xmlns:p14="http://schemas.microsoft.com/office/powerpoint/2010/main" val="2874462870"/>
      </p:ext>
    </p:extLst>
  </p:cSld>
  <p:clrMapOvr>
    <a:masterClrMapping/>
  </p:clrMapOvr>
  <p:transition spd="med">
    <p:wipe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42</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r>
              <a:rPr lang="en-US" dirty="0" err="1"/>
              <a:t>Formalni</a:t>
            </a:r>
            <a:r>
              <a:rPr lang="en-US" dirty="0"/>
              <a:t> </a:t>
            </a:r>
            <a:r>
              <a:rPr lang="en-US" dirty="0" err="1"/>
              <a:t>argumenti</a:t>
            </a:r>
            <a:endParaRPr lang="en-US" dirty="0" err="1">
              <a:cs typeface="Arial"/>
            </a:endParaRPr>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a:xfrm>
            <a:off x="319088" y="918817"/>
            <a:ext cx="8404845" cy="3770658"/>
          </a:xfrm>
        </p:spPr>
        <p:txBody>
          <a:bodyPr/>
          <a:lstStyle/>
          <a:p>
            <a:pPr>
              <a:spcBef>
                <a:spcPts val="20"/>
              </a:spcBef>
            </a:pPr>
            <a:r>
              <a:rPr lang="en-US" sz="1800" dirty="0" err="1">
                <a:ea typeface="+mn-lt"/>
                <a:cs typeface="+mn-lt"/>
              </a:rPr>
              <a:t>Jedna</a:t>
            </a:r>
            <a:r>
              <a:rPr lang="en-US" sz="1800" dirty="0">
                <a:ea typeface="+mn-lt"/>
                <a:cs typeface="+mn-lt"/>
              </a:rPr>
              <a:t> od </a:t>
            </a:r>
            <a:r>
              <a:rPr lang="en-US" sz="1800" dirty="0" err="1">
                <a:ea typeface="+mn-lt"/>
                <a:cs typeface="+mn-lt"/>
              </a:rPr>
              <a:t>ključnih</a:t>
            </a:r>
            <a:r>
              <a:rPr lang="en-US" sz="1800" dirty="0">
                <a:ea typeface="+mn-lt"/>
                <a:cs typeface="+mn-lt"/>
              </a:rPr>
              <a:t> </a:t>
            </a:r>
            <a:r>
              <a:rPr lang="en-US" sz="1800" dirty="0" err="1">
                <a:ea typeface="+mn-lt"/>
                <a:cs typeface="+mn-lt"/>
              </a:rPr>
              <a:t>karakteristika</a:t>
            </a:r>
            <a:r>
              <a:rPr lang="en-US" sz="1800" dirty="0">
                <a:ea typeface="+mn-lt"/>
                <a:cs typeface="+mn-lt"/>
              </a:rPr>
              <a:t> </a:t>
            </a:r>
            <a:r>
              <a:rPr lang="en-US" sz="1800" dirty="0" err="1">
                <a:ea typeface="+mn-lt"/>
                <a:cs typeface="+mn-lt"/>
              </a:rPr>
              <a:t>tvrdnji</a:t>
            </a:r>
            <a:r>
              <a:rPr lang="en-US" sz="1800" dirty="0">
                <a:ea typeface="+mn-lt"/>
                <a:cs typeface="+mn-lt"/>
              </a:rPr>
              <a:t> je ta </a:t>
            </a:r>
            <a:r>
              <a:rPr lang="en-US" sz="1800" dirty="0" err="1">
                <a:ea typeface="+mn-lt"/>
                <a:cs typeface="+mn-lt"/>
              </a:rPr>
              <a:t>što</a:t>
            </a:r>
            <a:r>
              <a:rPr lang="en-US" sz="1800" dirty="0">
                <a:ea typeface="+mn-lt"/>
                <a:cs typeface="+mn-lt"/>
              </a:rPr>
              <a:t> </a:t>
            </a:r>
            <a:r>
              <a:rPr lang="en-US" sz="1800" dirty="0" err="1">
                <a:ea typeface="+mn-lt"/>
                <a:cs typeface="+mn-lt"/>
              </a:rPr>
              <a:t>mogu</a:t>
            </a:r>
            <a:r>
              <a:rPr lang="en-US" sz="1800" dirty="0">
                <a:ea typeface="+mn-lt"/>
                <a:cs typeface="+mn-lt"/>
              </a:rPr>
              <a:t> </a:t>
            </a:r>
            <a:r>
              <a:rPr lang="en-US" sz="1800" dirty="0" err="1">
                <a:ea typeface="+mn-lt"/>
                <a:cs typeface="+mn-lt"/>
              </a:rPr>
              <a:t>biti</a:t>
            </a:r>
            <a:r>
              <a:rPr lang="en-US" sz="1800" dirty="0">
                <a:ea typeface="+mn-lt"/>
                <a:cs typeface="+mn-lt"/>
              </a:rPr>
              <a:t> </a:t>
            </a:r>
            <a:r>
              <a:rPr lang="en-US" sz="1800" dirty="0" err="1">
                <a:ea typeface="+mn-lt"/>
                <a:cs typeface="+mn-lt"/>
              </a:rPr>
              <a:t>parametarski</a:t>
            </a:r>
            <a:r>
              <a:rPr lang="en-US" sz="1800" dirty="0">
                <a:ea typeface="+mn-lt"/>
                <a:cs typeface="+mn-lt"/>
              </a:rPr>
              <a:t> </a:t>
            </a:r>
            <a:r>
              <a:rPr lang="en-US" sz="1800" dirty="0" err="1">
                <a:ea typeface="+mn-lt"/>
                <a:cs typeface="+mn-lt"/>
              </a:rPr>
              <a:t>definisane</a:t>
            </a:r>
          </a:p>
          <a:p>
            <a:pPr>
              <a:spcBef>
                <a:spcPts val="20"/>
              </a:spcBef>
            </a:pPr>
            <a:r>
              <a:rPr lang="en-US" sz="1800" dirty="0" err="1">
                <a:ea typeface="+mn-lt"/>
                <a:cs typeface="+mn-lt"/>
              </a:rPr>
              <a:t>Drugim</a:t>
            </a:r>
            <a:r>
              <a:rPr lang="en-US" sz="1800" dirty="0">
                <a:ea typeface="+mn-lt"/>
                <a:cs typeface="+mn-lt"/>
              </a:rPr>
              <a:t> </a:t>
            </a:r>
            <a:r>
              <a:rPr lang="en-US" sz="1800" dirty="0" err="1">
                <a:ea typeface="+mn-lt"/>
                <a:cs typeface="+mn-lt"/>
              </a:rPr>
              <a:t>rečima</a:t>
            </a:r>
            <a:r>
              <a:rPr lang="en-US" sz="1800" dirty="0">
                <a:ea typeface="+mn-lt"/>
                <a:cs typeface="+mn-lt"/>
              </a:rPr>
              <a:t>, </a:t>
            </a:r>
            <a:r>
              <a:rPr lang="en-US" sz="1800" dirty="0" err="1">
                <a:ea typeface="+mn-lt"/>
                <a:cs typeface="+mn-lt"/>
              </a:rPr>
              <a:t>tvrdnje</a:t>
            </a:r>
            <a:r>
              <a:rPr lang="en-US" sz="1800" dirty="0">
                <a:ea typeface="+mn-lt"/>
                <a:cs typeface="+mn-lt"/>
              </a:rPr>
              <a:t> se </a:t>
            </a:r>
            <a:r>
              <a:rPr lang="en-US" sz="1800" dirty="0" err="1">
                <a:ea typeface="+mn-lt"/>
                <a:cs typeface="+mn-lt"/>
              </a:rPr>
              <a:t>mogu</a:t>
            </a:r>
            <a:r>
              <a:rPr lang="en-US" sz="1800" dirty="0">
                <a:ea typeface="+mn-lt"/>
                <a:cs typeface="+mn-lt"/>
              </a:rPr>
              <a:t> </a:t>
            </a:r>
            <a:r>
              <a:rPr lang="en-US" sz="1800" dirty="0" err="1">
                <a:ea typeface="+mn-lt"/>
                <a:cs typeface="+mn-lt"/>
              </a:rPr>
              <a:t>dizajnirati</a:t>
            </a:r>
            <a:r>
              <a:rPr lang="en-US" sz="1800" dirty="0">
                <a:ea typeface="+mn-lt"/>
                <a:cs typeface="+mn-lt"/>
              </a:rPr>
              <a:t> </a:t>
            </a:r>
            <a:r>
              <a:rPr lang="en-US" sz="1800" dirty="0" err="1">
                <a:ea typeface="+mn-lt"/>
                <a:cs typeface="+mn-lt"/>
              </a:rPr>
              <a:t>sa</a:t>
            </a:r>
            <a:r>
              <a:rPr lang="en-US" sz="1800" dirty="0">
                <a:ea typeface="+mn-lt"/>
                <a:cs typeface="+mn-lt"/>
              </a:rPr>
              <a:t> </a:t>
            </a:r>
            <a:r>
              <a:rPr lang="en-US" sz="1800" dirty="0" err="1">
                <a:ea typeface="+mn-lt"/>
                <a:cs typeface="+mn-lt"/>
              </a:rPr>
              <a:t>formalnim</a:t>
            </a:r>
            <a:r>
              <a:rPr lang="en-US" sz="1800" dirty="0">
                <a:ea typeface="+mn-lt"/>
                <a:cs typeface="+mn-lt"/>
              </a:rPr>
              <a:t> </a:t>
            </a:r>
            <a:r>
              <a:rPr lang="en-US" sz="1800" dirty="0" err="1">
                <a:ea typeface="+mn-lt"/>
                <a:cs typeface="+mn-lt"/>
              </a:rPr>
              <a:t>argumentima</a:t>
            </a:r>
            <a:r>
              <a:rPr lang="en-US" sz="1800" dirty="0">
                <a:ea typeface="+mn-lt"/>
                <a:cs typeface="+mn-lt"/>
              </a:rPr>
              <a:t> </a:t>
            </a:r>
            <a:r>
              <a:rPr lang="en-US" sz="1800" dirty="0" err="1">
                <a:ea typeface="+mn-lt"/>
                <a:cs typeface="+mn-lt"/>
              </a:rPr>
              <a:t>kako</a:t>
            </a:r>
            <a:r>
              <a:rPr lang="en-US" sz="1800" dirty="0">
                <a:ea typeface="+mn-lt"/>
                <a:cs typeface="+mn-lt"/>
              </a:rPr>
              <a:t> bi bile </a:t>
            </a:r>
            <a:r>
              <a:rPr lang="en-US" sz="1800" dirty="0" err="1">
                <a:ea typeface="+mn-lt"/>
                <a:cs typeface="+mn-lt"/>
              </a:rPr>
              <a:t>dovoljno</a:t>
            </a:r>
            <a:r>
              <a:rPr lang="en-US" sz="1800" dirty="0">
                <a:ea typeface="+mn-lt"/>
                <a:cs typeface="+mn-lt"/>
              </a:rPr>
              <a:t> </a:t>
            </a:r>
            <a:r>
              <a:rPr lang="en-US" sz="1800" dirty="0" err="1">
                <a:ea typeface="+mn-lt"/>
                <a:cs typeface="+mn-lt"/>
              </a:rPr>
              <a:t>generičke</a:t>
            </a:r>
            <a:r>
              <a:rPr lang="en-US" sz="1800" dirty="0">
                <a:ea typeface="+mn-lt"/>
                <a:cs typeface="+mn-lt"/>
              </a:rPr>
              <a:t> za </a:t>
            </a:r>
            <a:r>
              <a:rPr lang="en-US" sz="1800" dirty="0" err="1">
                <a:ea typeface="+mn-lt"/>
                <a:cs typeface="+mn-lt"/>
              </a:rPr>
              <a:t>upotrebu</a:t>
            </a:r>
            <a:r>
              <a:rPr lang="en-US" sz="1800" dirty="0">
                <a:ea typeface="+mn-lt"/>
                <a:cs typeface="+mn-lt"/>
              </a:rPr>
              <a:t> </a:t>
            </a:r>
            <a:r>
              <a:rPr lang="en-US" sz="1800" dirty="0" err="1">
                <a:ea typeface="+mn-lt"/>
                <a:cs typeface="+mn-lt"/>
              </a:rPr>
              <a:t>sa</a:t>
            </a:r>
            <a:r>
              <a:rPr lang="en-US" sz="1800" dirty="0">
                <a:ea typeface="+mn-lt"/>
                <a:cs typeface="+mn-lt"/>
              </a:rPr>
              <a:t> </a:t>
            </a:r>
            <a:r>
              <a:rPr lang="en-US" sz="1800" dirty="0" err="1">
                <a:ea typeface="+mn-lt"/>
                <a:cs typeface="+mn-lt"/>
              </a:rPr>
              <a:t>različitim</a:t>
            </a:r>
            <a:r>
              <a:rPr lang="en-US" sz="1800" dirty="0">
                <a:ea typeface="+mn-lt"/>
                <a:cs typeface="+mn-lt"/>
              </a:rPr>
              <a:t> </a:t>
            </a:r>
            <a:r>
              <a:rPr lang="en-US" sz="1800" dirty="0" err="1">
                <a:ea typeface="+mn-lt"/>
                <a:cs typeface="+mn-lt"/>
              </a:rPr>
              <a:t>stvarnim</a:t>
            </a:r>
            <a:r>
              <a:rPr lang="en-US" sz="1800" dirty="0">
                <a:ea typeface="+mn-lt"/>
                <a:cs typeface="+mn-lt"/>
              </a:rPr>
              <a:t> </a:t>
            </a:r>
            <a:r>
              <a:rPr lang="en-US" sz="1800" dirty="0" err="1">
                <a:ea typeface="+mn-lt"/>
                <a:cs typeface="+mn-lt"/>
              </a:rPr>
              <a:t>argumentima</a:t>
            </a:r>
            <a:endParaRPr lang="en-US" sz="1800" dirty="0" err="1">
              <a:cs typeface="Arial"/>
            </a:endParaRPr>
          </a:p>
          <a:p>
            <a:endParaRPr lang="en-US" sz="1800" dirty="0">
              <a:ea typeface="+mn-lt"/>
              <a:cs typeface="+mn-lt"/>
            </a:endParaRPr>
          </a:p>
          <a:p>
            <a:endParaRPr lang="en-US" dirty="0"/>
          </a:p>
        </p:txBody>
      </p:sp>
      <p:pic>
        <p:nvPicPr>
          <p:cNvPr id="2" name="Picture 1" descr="A diagram of a computer code&#10;&#10;Description automatically generated">
            <a:extLst>
              <a:ext uri="{FF2B5EF4-FFF2-40B4-BE49-F238E27FC236}">
                <a16:creationId xmlns:a16="http://schemas.microsoft.com/office/drawing/2014/main" id="{57CCCFBD-DD83-EF67-C4CF-977CA746D778}"/>
              </a:ext>
            </a:extLst>
          </p:cNvPr>
          <p:cNvPicPr>
            <a:picLocks noChangeAspect="1"/>
          </p:cNvPicPr>
          <p:nvPr/>
        </p:nvPicPr>
        <p:blipFill>
          <a:blip r:embed="rId3"/>
          <a:stretch>
            <a:fillRect/>
          </a:stretch>
        </p:blipFill>
        <p:spPr>
          <a:xfrm>
            <a:off x="1587707" y="1886363"/>
            <a:ext cx="5714586" cy="4300055"/>
          </a:xfrm>
          <a:prstGeom prst="rect">
            <a:avLst/>
          </a:prstGeom>
        </p:spPr>
      </p:pic>
    </p:spTree>
    <p:extLst>
      <p:ext uri="{BB962C8B-B14F-4D97-AF65-F5344CB8AC3E}">
        <p14:creationId xmlns:p14="http://schemas.microsoft.com/office/powerpoint/2010/main" val="944751258"/>
      </p:ext>
    </p:extLst>
  </p:cSld>
  <p:clrMapOvr>
    <a:masterClrMapping/>
  </p:clrMapOvr>
  <p:transition spd="med">
    <p:wipe dir="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43</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r>
              <a:rPr lang="en-US" dirty="0" err="1"/>
              <a:t>Formalni</a:t>
            </a:r>
            <a:r>
              <a:rPr lang="en-US" dirty="0"/>
              <a:t> </a:t>
            </a:r>
            <a:r>
              <a:rPr lang="en-US" dirty="0" err="1"/>
              <a:t>i</a:t>
            </a:r>
            <a:r>
              <a:rPr lang="en-US" dirty="0"/>
              <a:t> </a:t>
            </a:r>
            <a:r>
              <a:rPr lang="en-US" dirty="0" err="1"/>
              <a:t>stvarni</a:t>
            </a:r>
            <a:r>
              <a:rPr lang="en-US" dirty="0"/>
              <a:t> </a:t>
            </a:r>
            <a:r>
              <a:rPr lang="en-US" dirty="0" err="1"/>
              <a:t>argumenti</a:t>
            </a:r>
            <a:endParaRPr lang="en-US" dirty="0" err="1">
              <a:cs typeface="Arial"/>
            </a:endParaRPr>
          </a:p>
        </p:txBody>
      </p:sp>
      <p:sp>
        <p:nvSpPr>
          <p:cNvPr id="6148" name="Rectangle 3">
            <a:extLst>
              <a:ext uri="{FF2B5EF4-FFF2-40B4-BE49-F238E27FC236}">
                <a16:creationId xmlns:a16="http://schemas.microsoft.com/office/drawing/2014/main" id="{35F0D5C8-5E07-AE85-92AD-782027B7AF54}"/>
              </a:ext>
            </a:extLst>
          </p:cNvPr>
          <p:cNvSpPr>
            <a:spLocks noGrp="1" noChangeArrowheads="1"/>
          </p:cNvSpPr>
          <p:nvPr>
            <p:ph type="body" sz="half" idx="1"/>
          </p:nvPr>
        </p:nvSpPr>
        <p:spPr>
          <a:xfrm>
            <a:off x="319088" y="918817"/>
            <a:ext cx="8404845" cy="3770658"/>
          </a:xfrm>
        </p:spPr>
        <p:txBody>
          <a:bodyPr/>
          <a:lstStyle/>
          <a:p>
            <a:r>
              <a:rPr lang="en-US" sz="1800" dirty="0" err="1">
                <a:ea typeface="+mn-lt"/>
                <a:cs typeface="+mn-lt"/>
              </a:rPr>
              <a:t>Podrazumevana</a:t>
            </a:r>
            <a:r>
              <a:rPr lang="en-US" sz="1800" dirty="0">
                <a:ea typeface="+mn-lt"/>
                <a:cs typeface="+mn-lt"/>
              </a:rPr>
              <a:t> </a:t>
            </a:r>
            <a:r>
              <a:rPr lang="en-US" sz="1800" dirty="0" err="1">
                <a:ea typeface="+mn-lt"/>
                <a:cs typeface="+mn-lt"/>
              </a:rPr>
              <a:t>vrednost</a:t>
            </a:r>
            <a:r>
              <a:rPr lang="en-US" sz="1800" dirty="0">
                <a:ea typeface="+mn-lt"/>
                <a:cs typeface="+mn-lt"/>
              </a:rPr>
              <a:t> </a:t>
            </a:r>
            <a:r>
              <a:rPr lang="en-US" sz="1800" dirty="0" err="1">
                <a:ea typeface="+mn-lt"/>
                <a:cs typeface="+mn-lt"/>
              </a:rPr>
              <a:t>može</a:t>
            </a:r>
            <a:r>
              <a:rPr lang="en-US" sz="1800" dirty="0">
                <a:ea typeface="+mn-lt"/>
                <a:cs typeface="+mn-lt"/>
              </a:rPr>
              <a:t> da se </a:t>
            </a:r>
            <a:r>
              <a:rPr lang="en-US" sz="1800" dirty="0" err="1">
                <a:ea typeface="+mn-lt"/>
                <a:cs typeface="+mn-lt"/>
              </a:rPr>
              <a:t>koristi</a:t>
            </a:r>
            <a:r>
              <a:rPr lang="en-US" sz="1800" dirty="0">
                <a:ea typeface="+mn-lt"/>
                <a:cs typeface="+mn-lt"/>
              </a:rPr>
              <a:t>, a </a:t>
            </a:r>
            <a:r>
              <a:rPr lang="en-US" sz="1800" dirty="0" err="1">
                <a:ea typeface="+mn-lt"/>
                <a:cs typeface="+mn-lt"/>
              </a:rPr>
              <a:t>povezivanje</a:t>
            </a:r>
            <a:r>
              <a:rPr lang="en-US" sz="1800" dirty="0">
                <a:ea typeface="+mn-lt"/>
                <a:cs typeface="+mn-lt"/>
              </a:rPr>
              <a:t> </a:t>
            </a:r>
            <a:r>
              <a:rPr lang="en-US" sz="1800" dirty="0" err="1">
                <a:ea typeface="+mn-lt"/>
                <a:cs typeface="+mn-lt"/>
              </a:rPr>
              <a:t>može</a:t>
            </a:r>
            <a:r>
              <a:rPr lang="en-US" sz="1800" dirty="0">
                <a:ea typeface="+mn-lt"/>
                <a:cs typeface="+mn-lt"/>
              </a:rPr>
              <a:t> </a:t>
            </a:r>
            <a:r>
              <a:rPr lang="en-US" sz="1800" dirty="0" err="1">
                <a:ea typeface="+mn-lt"/>
                <a:cs typeface="+mn-lt"/>
              </a:rPr>
              <a:t>biti</a:t>
            </a:r>
            <a:r>
              <a:rPr lang="en-US" sz="1800" dirty="0">
                <a:ea typeface="+mn-lt"/>
                <a:cs typeface="+mn-lt"/>
              </a:rPr>
              <a:t> </a:t>
            </a:r>
            <a:r>
              <a:rPr lang="en-US" sz="1800" dirty="0" err="1">
                <a:ea typeface="+mn-lt"/>
                <a:cs typeface="+mn-lt"/>
              </a:rPr>
              <a:t>zasnovano</a:t>
            </a:r>
            <a:r>
              <a:rPr lang="en-US" sz="1800" dirty="0">
                <a:ea typeface="+mn-lt"/>
                <a:cs typeface="+mn-lt"/>
              </a:rPr>
              <a:t> </a:t>
            </a:r>
            <a:r>
              <a:rPr lang="en-US" sz="1800" dirty="0" err="1">
                <a:ea typeface="+mn-lt"/>
                <a:cs typeface="+mn-lt"/>
              </a:rPr>
              <a:t>na</a:t>
            </a:r>
            <a:r>
              <a:rPr lang="en-US" sz="1800" dirty="0">
                <a:ea typeface="+mn-lt"/>
                <a:cs typeface="+mn-lt"/>
              </a:rPr>
              <a:t> </a:t>
            </a:r>
            <a:r>
              <a:rPr lang="en-US" sz="1800" dirty="0" err="1">
                <a:ea typeface="+mn-lt"/>
                <a:cs typeface="+mn-lt"/>
              </a:rPr>
              <a:t>poziciji</a:t>
            </a:r>
            <a:r>
              <a:rPr lang="en-US" sz="1800" dirty="0">
                <a:ea typeface="+mn-lt"/>
                <a:cs typeface="+mn-lt"/>
              </a:rPr>
              <a:t> </a:t>
            </a:r>
            <a:r>
              <a:rPr lang="en-US" sz="1800" dirty="0" err="1">
                <a:ea typeface="+mn-lt"/>
                <a:cs typeface="+mn-lt"/>
              </a:rPr>
              <a:t>ili</a:t>
            </a:r>
            <a:r>
              <a:rPr lang="en-US" sz="1800" dirty="0">
                <a:ea typeface="+mn-lt"/>
                <a:cs typeface="+mn-lt"/>
              </a:rPr>
              <a:t> </a:t>
            </a:r>
            <a:r>
              <a:rPr lang="en-US" sz="1800" dirty="0" err="1">
                <a:ea typeface="+mn-lt"/>
                <a:cs typeface="+mn-lt"/>
              </a:rPr>
              <a:t>na</a:t>
            </a:r>
            <a:r>
              <a:rPr lang="en-US" sz="1800" dirty="0">
                <a:ea typeface="+mn-lt"/>
                <a:cs typeface="+mn-lt"/>
              </a:rPr>
              <a:t> </a:t>
            </a:r>
            <a:r>
              <a:rPr lang="en-US" sz="1800" dirty="0" err="1">
                <a:ea typeface="+mn-lt"/>
                <a:cs typeface="+mn-lt"/>
              </a:rPr>
              <a:t>imenu</a:t>
            </a:r>
            <a:r>
              <a:rPr lang="en-US" sz="1800" dirty="0">
                <a:ea typeface="+mn-lt"/>
                <a:cs typeface="+mn-lt"/>
              </a:rPr>
              <a:t>:</a:t>
            </a:r>
          </a:p>
          <a:p>
            <a:endParaRPr lang="en-US" dirty="0"/>
          </a:p>
        </p:txBody>
      </p:sp>
      <p:pic>
        <p:nvPicPr>
          <p:cNvPr id="3" name="Picture 2" descr="A diagram of a program&#10;&#10;Description automatically generated">
            <a:extLst>
              <a:ext uri="{FF2B5EF4-FFF2-40B4-BE49-F238E27FC236}">
                <a16:creationId xmlns:a16="http://schemas.microsoft.com/office/drawing/2014/main" id="{C37956F4-54D9-375E-91E5-3D9F66D4B814}"/>
              </a:ext>
            </a:extLst>
          </p:cNvPr>
          <p:cNvPicPr>
            <a:picLocks noChangeAspect="1"/>
          </p:cNvPicPr>
          <p:nvPr/>
        </p:nvPicPr>
        <p:blipFill>
          <a:blip r:embed="rId3"/>
          <a:stretch>
            <a:fillRect/>
          </a:stretch>
        </p:blipFill>
        <p:spPr>
          <a:xfrm>
            <a:off x="1049910" y="1604785"/>
            <a:ext cx="7356613" cy="4810676"/>
          </a:xfrm>
          <a:prstGeom prst="rect">
            <a:avLst/>
          </a:prstGeom>
        </p:spPr>
      </p:pic>
    </p:spTree>
    <p:extLst>
      <p:ext uri="{BB962C8B-B14F-4D97-AF65-F5344CB8AC3E}">
        <p14:creationId xmlns:p14="http://schemas.microsoft.com/office/powerpoint/2010/main" val="2534193190"/>
      </p:ext>
    </p:extLst>
  </p:cSld>
  <p:clrMapOvr>
    <a:masterClrMapping/>
  </p:clrMapOvr>
  <p:transition spd="med">
    <p:wipe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4">
            <a:extLst>
              <a:ext uri="{FF2B5EF4-FFF2-40B4-BE49-F238E27FC236}">
                <a16:creationId xmlns:a16="http://schemas.microsoft.com/office/drawing/2014/main" id="{75F8FE91-1530-9C2C-12EC-BD1616FF1F9C}"/>
              </a:ext>
            </a:extLst>
          </p:cNvPr>
          <p:cNvSpPr>
            <a:spLocks noGrp="1"/>
          </p:cNvSpPr>
          <p:nvPr>
            <p:ph type="ftr" sz="quarter" idx="10"/>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7994353-E514-4B04-9F97-BCF6235E4BAC}" type="slidenum">
              <a:rPr lang="de-DE" altLang="en-US">
                <a:solidFill>
                  <a:schemeClr val="bg1"/>
                </a:solidFill>
              </a:rPr>
              <a:pPr/>
              <a:t>44</a:t>
            </a:fld>
            <a:endParaRPr lang="de-DE" altLang="en-US">
              <a:solidFill>
                <a:schemeClr val="bg1"/>
              </a:solidFill>
            </a:endParaRPr>
          </a:p>
        </p:txBody>
      </p:sp>
      <p:sp>
        <p:nvSpPr>
          <p:cNvPr id="6147" name="Rectangle 2">
            <a:extLst>
              <a:ext uri="{FF2B5EF4-FFF2-40B4-BE49-F238E27FC236}">
                <a16:creationId xmlns:a16="http://schemas.microsoft.com/office/drawing/2014/main" id="{23317DBE-16CE-8C66-85FA-C69F39134E0A}"/>
              </a:ext>
            </a:extLst>
          </p:cNvPr>
          <p:cNvSpPr>
            <a:spLocks noGrp="1" noChangeArrowheads="1"/>
          </p:cNvSpPr>
          <p:nvPr>
            <p:ph type="title"/>
          </p:nvPr>
        </p:nvSpPr>
        <p:spPr/>
        <p:txBody>
          <a:bodyPr/>
          <a:lstStyle/>
          <a:p>
            <a:r>
              <a:rPr lang="en-US" dirty="0" err="1"/>
              <a:t>Povezivanje</a:t>
            </a:r>
            <a:r>
              <a:rPr lang="en-US" dirty="0"/>
              <a:t> </a:t>
            </a:r>
            <a:r>
              <a:rPr lang="en-US" dirty="0" err="1"/>
              <a:t>zasnovano</a:t>
            </a:r>
            <a:r>
              <a:rPr lang="en-US" dirty="0"/>
              <a:t> </a:t>
            </a:r>
            <a:r>
              <a:rPr lang="en-US" dirty="0" err="1"/>
              <a:t>na</a:t>
            </a:r>
            <a:r>
              <a:rPr lang="en-US" dirty="0"/>
              <a:t> </a:t>
            </a:r>
            <a:r>
              <a:rPr lang="en-US" dirty="0" err="1"/>
              <a:t>poziciji</a:t>
            </a:r>
            <a:r>
              <a:rPr lang="en-US" dirty="0"/>
              <a:t> </a:t>
            </a:r>
            <a:r>
              <a:rPr lang="en-US" dirty="0" err="1"/>
              <a:t>sa</a:t>
            </a:r>
            <a:r>
              <a:rPr lang="en-US" dirty="0"/>
              <a:t> </a:t>
            </a:r>
            <a:r>
              <a:rPr lang="en-US" dirty="0" err="1"/>
              <a:t>podrazumevanim</a:t>
            </a:r>
            <a:r>
              <a:rPr lang="en-US" dirty="0"/>
              <a:t> </a:t>
            </a:r>
            <a:r>
              <a:rPr lang="en-US" dirty="0" err="1"/>
              <a:t>vrednostima</a:t>
            </a:r>
            <a:endParaRPr lang="en-US" dirty="0" err="1">
              <a:cs typeface="Arial"/>
            </a:endParaRPr>
          </a:p>
        </p:txBody>
      </p:sp>
      <p:pic>
        <p:nvPicPr>
          <p:cNvPr id="2" name="Picture 1" descr="A screenshot of a computer program&#10;&#10;Description automatically generated">
            <a:extLst>
              <a:ext uri="{FF2B5EF4-FFF2-40B4-BE49-F238E27FC236}">
                <a16:creationId xmlns:a16="http://schemas.microsoft.com/office/drawing/2014/main" id="{45145186-BD8B-D876-488E-65AB73621B32}"/>
              </a:ext>
            </a:extLst>
          </p:cNvPr>
          <p:cNvPicPr>
            <a:picLocks noChangeAspect="1"/>
          </p:cNvPicPr>
          <p:nvPr/>
        </p:nvPicPr>
        <p:blipFill>
          <a:blip r:embed="rId3"/>
          <a:stretch>
            <a:fillRect/>
          </a:stretch>
        </p:blipFill>
        <p:spPr>
          <a:xfrm>
            <a:off x="1141619" y="759998"/>
            <a:ext cx="6430065" cy="5349046"/>
          </a:xfrm>
          <a:prstGeom prst="rect">
            <a:avLst/>
          </a:prstGeom>
        </p:spPr>
      </p:pic>
    </p:spTree>
    <p:extLst>
      <p:ext uri="{BB962C8B-B14F-4D97-AF65-F5344CB8AC3E}">
        <p14:creationId xmlns:p14="http://schemas.microsoft.com/office/powerpoint/2010/main" val="853038355"/>
      </p:ext>
    </p:extLst>
  </p:cSld>
  <p:clrMapOvr>
    <a:masterClrMapping/>
  </p:clrMapOvr>
  <p:transition spd="med">
    <p:wipe dir="r"/>
  </p:transition>
</p:sld>
</file>

<file path=ppt/tags/tag1.xml><?xml version="1.0" encoding="utf-8"?>
<p:tagLst xmlns:a="http://schemas.openxmlformats.org/drawingml/2006/main" xmlns:r="http://schemas.openxmlformats.org/officeDocument/2006/relationships" xmlns:p="http://schemas.openxmlformats.org/presentationml/2006/main">
  <p:tag name="TAKE-OFF DISPLAYTYPE" val="0"/>
</p:tagLst>
</file>

<file path=ppt/theme/theme1.xml><?xml version="1.0" encoding="utf-8"?>
<a:theme xmlns:a="http://schemas.openxmlformats.org/drawingml/2006/main" name="Standarddesign">
  <a:themeElements>
    <a:clrScheme name="Standarddesign 1">
      <a:dk1>
        <a:srgbClr val="000000"/>
      </a:dk1>
      <a:lt1>
        <a:srgbClr val="FFFFFF"/>
      </a:lt1>
      <a:dk2>
        <a:srgbClr val="242E37"/>
      </a:dk2>
      <a:lt2>
        <a:srgbClr val="E4A90C"/>
      </a:lt2>
      <a:accent1>
        <a:srgbClr val="324556"/>
      </a:accent1>
      <a:accent2>
        <a:srgbClr val="4F6376"/>
      </a:accent2>
      <a:accent3>
        <a:srgbClr val="FFFFFF"/>
      </a:accent3>
      <a:accent4>
        <a:srgbClr val="000000"/>
      </a:accent4>
      <a:accent5>
        <a:srgbClr val="ADB0B4"/>
      </a:accent5>
      <a:accent6>
        <a:srgbClr val="47596A"/>
      </a:accent6>
      <a:hlink>
        <a:srgbClr val="73879A"/>
      </a:hlink>
      <a:folHlink>
        <a:srgbClr val="A3B7CA"/>
      </a:folHlink>
    </a:clrScheme>
    <a:fontScheme name="Standard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242E37"/>
        </a:dk2>
        <a:lt2>
          <a:srgbClr val="E4A90C"/>
        </a:lt2>
        <a:accent1>
          <a:srgbClr val="324556"/>
        </a:accent1>
        <a:accent2>
          <a:srgbClr val="4F6376"/>
        </a:accent2>
        <a:accent3>
          <a:srgbClr val="FFFFFF"/>
        </a:accent3>
        <a:accent4>
          <a:srgbClr val="000000"/>
        </a:accent4>
        <a:accent5>
          <a:srgbClr val="ADB0B4"/>
        </a:accent5>
        <a:accent6>
          <a:srgbClr val="47596A"/>
        </a:accent6>
        <a:hlink>
          <a:srgbClr val="73879A"/>
        </a:hlink>
        <a:folHlink>
          <a:srgbClr val="A3B7C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7573</TotalTime>
  <Words>12561</Words>
  <Application>Microsoft Office PowerPoint</Application>
  <PresentationFormat>On-screen Show (4:3)</PresentationFormat>
  <Paragraphs>689</Paragraphs>
  <Slides>44</Slides>
  <Notes>44</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Standarddesign</vt:lpstr>
      <vt:lpstr>Funkcionalna verifikacija hardvera</vt:lpstr>
      <vt:lpstr>Sadržaj predavanja</vt:lpstr>
      <vt:lpstr>System Verilog Assertions</vt:lpstr>
      <vt:lpstr>Uvod</vt:lpstr>
      <vt:lpstr>System Verilog Assertions</vt:lpstr>
      <vt:lpstr>Osnovne logičke tvrdnje</vt:lpstr>
      <vt:lpstr>Konkurentne tvrdnje (Concurrent assertions)</vt:lpstr>
      <vt:lpstr>Konkurentne tvrdnje</vt:lpstr>
      <vt:lpstr>System Verilog Assertions</vt:lpstr>
      <vt:lpstr>Osnovna svojstva</vt:lpstr>
      <vt:lpstr>Boolean svojstvo</vt:lpstr>
      <vt:lpstr>Nexttime svojstvo</vt:lpstr>
      <vt:lpstr>until i until_with svojstvo</vt:lpstr>
      <vt:lpstr>Always svojstvo</vt:lpstr>
      <vt:lpstr>s_eventually svojstvo</vt:lpstr>
      <vt:lpstr>Osnovni logički operatori između svojstava</vt:lpstr>
      <vt:lpstr>System Verilog Assertions</vt:lpstr>
      <vt:lpstr>Šta su sekvence?</vt:lpstr>
      <vt:lpstr>Sekvence</vt:lpstr>
      <vt:lpstr>Implikacija sufiksa (Suffix implication)</vt:lpstr>
      <vt:lpstr>Ugnježdene implikacije</vt:lpstr>
      <vt:lpstr>Primeri</vt:lpstr>
      <vt:lpstr>Uzastopno ponavljanje</vt:lpstr>
      <vt:lpstr>Opseg uzastopnog ponavljanja (Consecutive repetition range)</vt:lpstr>
      <vt:lpstr>Opseg uzastopnog ponavljanja … nastavak</vt:lpstr>
      <vt:lpstr>Opseg uzastopnog ponavljanja … nastavak</vt:lpstr>
      <vt:lpstr>Go-to ponavljanje</vt:lpstr>
      <vt:lpstr>Neuzastopno ponavljanje </vt:lpstr>
      <vt:lpstr>System Verilog Assertions</vt:lpstr>
      <vt:lpstr> Funkcije za rad sa bit-vektorima</vt:lpstr>
      <vt:lpstr>Funkcije za rad sa bit-vektorima .. nastavak</vt:lpstr>
      <vt:lpstr>Funkcije uzorkovanih vrednosti</vt:lpstr>
      <vt:lpstr>Funkcije uzorkovanih vrednosti</vt:lpstr>
      <vt:lpstr>Funkcije uzorkovanih vrednosti</vt:lpstr>
      <vt:lpstr>Funkcije uzorkovanih vrednosti</vt:lpstr>
      <vt:lpstr>System Verilog Assertions</vt:lpstr>
      <vt:lpstr>I2C okvir prilikom upisa</vt:lpstr>
      <vt:lpstr>I2C okvir prilikom upisa - rešenje</vt:lpstr>
      <vt:lpstr>I2C okvir prilikom upisa - rešenje</vt:lpstr>
      <vt:lpstr>I2C okvir prilikom upisa - rešenje</vt:lpstr>
      <vt:lpstr>System Verilog Assertions</vt:lpstr>
      <vt:lpstr>Formalni argumenti</vt:lpstr>
      <vt:lpstr>Formalni i stvarni argumenti</vt:lpstr>
      <vt:lpstr>Povezivanje zasnovano na poziciji sa podrazumevanim vrednostima</vt:lpstr>
    </vt:vector>
  </TitlesOfParts>
  <Company>PresentationPoint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Helix</dc:title>
  <dc:creator>PresentationPoint</dc:creator>
  <cp:lastModifiedBy>Rasti</cp:lastModifiedBy>
  <cp:revision>2285</cp:revision>
  <cp:lastPrinted>2005-03-15T07:48:11Z</cp:lastPrinted>
  <dcterms:created xsi:type="dcterms:W3CDTF">2004-11-16T16:03:16Z</dcterms:created>
  <dcterms:modified xsi:type="dcterms:W3CDTF">2026-05-06T09:45:02Z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PPL_Language">
    <vt:i4>1031</vt:i4>
  </property>
</Properties>
</file>