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6"/>
  </p:notesMasterIdLst>
  <p:handoutMasterIdLst>
    <p:handoutMasterId r:id="rId47"/>
  </p:handoutMasterIdLst>
  <p:sldIdLst>
    <p:sldId id="485" r:id="rId2"/>
    <p:sldId id="594" r:id="rId3"/>
    <p:sldId id="595" r:id="rId4"/>
    <p:sldId id="643" r:id="rId5"/>
    <p:sldId id="644" r:id="rId6"/>
    <p:sldId id="645" r:id="rId7"/>
    <p:sldId id="646" r:id="rId8"/>
    <p:sldId id="647" r:id="rId9"/>
    <p:sldId id="648" r:id="rId10"/>
    <p:sldId id="654" r:id="rId11"/>
    <p:sldId id="655" r:id="rId12"/>
    <p:sldId id="694" r:id="rId13"/>
    <p:sldId id="656" r:id="rId14"/>
    <p:sldId id="657" r:id="rId15"/>
    <p:sldId id="658" r:id="rId16"/>
    <p:sldId id="659" r:id="rId17"/>
    <p:sldId id="660" r:id="rId18"/>
    <p:sldId id="662" r:id="rId19"/>
    <p:sldId id="661" r:id="rId20"/>
    <p:sldId id="663" r:id="rId21"/>
    <p:sldId id="664" r:id="rId22"/>
    <p:sldId id="665" r:id="rId23"/>
    <p:sldId id="668" r:id="rId24"/>
    <p:sldId id="669" r:id="rId25"/>
    <p:sldId id="695" r:id="rId26"/>
    <p:sldId id="670" r:id="rId27"/>
    <p:sldId id="696" r:id="rId28"/>
    <p:sldId id="672" r:id="rId29"/>
    <p:sldId id="673" r:id="rId30"/>
    <p:sldId id="674" r:id="rId31"/>
    <p:sldId id="675" r:id="rId32"/>
    <p:sldId id="676" r:id="rId33"/>
    <p:sldId id="677" r:id="rId34"/>
    <p:sldId id="678" r:id="rId35"/>
    <p:sldId id="679" r:id="rId36"/>
    <p:sldId id="680" r:id="rId37"/>
    <p:sldId id="681" r:id="rId38"/>
    <p:sldId id="683" r:id="rId39"/>
    <p:sldId id="689" r:id="rId40"/>
    <p:sldId id="690" r:id="rId41"/>
    <p:sldId id="691" r:id="rId42"/>
    <p:sldId id="692" r:id="rId43"/>
    <p:sldId id="693" r:id="rId44"/>
    <p:sldId id="593" r:id="rId45"/>
  </p:sldIdLst>
  <p:sldSz cx="9144000" cy="6858000" type="screen4x3"/>
  <p:notesSz cx="7099300" cy="10234613"/>
  <p:custDataLst>
    <p:tags r:id="rId48"/>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22">
          <p15:clr>
            <a:srgbClr val="A4A3A4"/>
          </p15:clr>
        </p15:guide>
        <p15:guide id="2" pos="235">
          <p15:clr>
            <a:srgbClr val="A4A3A4"/>
          </p15:clr>
        </p15:guide>
        <p15:guide id="3" pos="1932">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6A30D1-EF42-484F-D8D9-4F9870FD519B}" v="115" dt="2026-06-03T11:54:25.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6" autoAdjust="0"/>
    <p:restoredTop sz="66049" autoAdjust="0"/>
  </p:normalViewPr>
  <p:slideViewPr>
    <p:cSldViewPr snapToGrid="0">
      <p:cViewPr varScale="1">
        <p:scale>
          <a:sx n="76" d="100"/>
          <a:sy n="76" d="100"/>
        </p:scale>
        <p:origin x="-2784" y="-84"/>
      </p:cViewPr>
      <p:guideLst>
        <p:guide orient="horz" pos="3322"/>
        <p:guide pos="235"/>
        <p:guide pos="19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7" d="100"/>
          <a:sy n="77" d="100"/>
        </p:scale>
        <p:origin x="-3282" y="-9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4E43457F-A2AF-7E98-E8EE-5BE00C38AE63}"/>
              </a:ext>
            </a:extLst>
          </p:cNvPr>
          <p:cNvSpPr>
            <a:spLocks noGrp="1" noChangeArrowheads="1"/>
          </p:cNvSpPr>
          <p:nvPr>
            <p:ph type="hdr" sz="quarter"/>
          </p:nvPr>
        </p:nvSpPr>
        <p:spPr bwMode="auto">
          <a:xfrm>
            <a:off x="0" y="0"/>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7" name="Rectangle 3">
            <a:extLst>
              <a:ext uri="{FF2B5EF4-FFF2-40B4-BE49-F238E27FC236}">
                <a16:creationId xmlns:a16="http://schemas.microsoft.com/office/drawing/2014/main" id="{9780DD3B-6951-13F3-D013-9CAB44A014E3}"/>
              </a:ext>
            </a:extLst>
          </p:cNvPr>
          <p:cNvSpPr>
            <a:spLocks noGrp="1" noChangeArrowheads="1"/>
          </p:cNvSpPr>
          <p:nvPr>
            <p:ph type="dt" sz="quarter" idx="1"/>
          </p:nvPr>
        </p:nvSpPr>
        <p:spPr bwMode="auto">
          <a:xfrm>
            <a:off x="3987800" y="0"/>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algn="r" defTabSz="931863" eaLnBrk="1" hangingPunct="1">
              <a:defRPr sz="1300">
                <a:latin typeface="Arial" charset="0"/>
              </a:defRPr>
            </a:lvl1pPr>
          </a:lstStyle>
          <a:p>
            <a:pPr>
              <a:defRPr/>
            </a:pPr>
            <a:endParaRPr lang="en-GB"/>
          </a:p>
        </p:txBody>
      </p:sp>
      <p:sp>
        <p:nvSpPr>
          <p:cNvPr id="559108" name="Rectangle 4">
            <a:extLst>
              <a:ext uri="{FF2B5EF4-FFF2-40B4-BE49-F238E27FC236}">
                <a16:creationId xmlns:a16="http://schemas.microsoft.com/office/drawing/2014/main" id="{1A60B758-50BC-1C98-6EE7-F53B7CE9E965}"/>
              </a:ext>
            </a:extLst>
          </p:cNvPr>
          <p:cNvSpPr>
            <a:spLocks noGrp="1" noChangeArrowheads="1"/>
          </p:cNvSpPr>
          <p:nvPr>
            <p:ph type="ftr" sz="quarter" idx="2"/>
          </p:nvPr>
        </p:nvSpPr>
        <p:spPr bwMode="auto">
          <a:xfrm>
            <a:off x="0" y="9701213"/>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9" name="Rectangle 5">
            <a:extLst>
              <a:ext uri="{FF2B5EF4-FFF2-40B4-BE49-F238E27FC236}">
                <a16:creationId xmlns:a16="http://schemas.microsoft.com/office/drawing/2014/main" id="{A0DAE64F-1E4D-C526-7CA2-51BEC4F1CF00}"/>
              </a:ext>
            </a:extLst>
          </p:cNvPr>
          <p:cNvSpPr>
            <a:spLocks noGrp="1" noChangeArrowheads="1"/>
          </p:cNvSpPr>
          <p:nvPr>
            <p:ph type="sldNum" sz="quarter" idx="3"/>
          </p:nvPr>
        </p:nvSpPr>
        <p:spPr bwMode="auto">
          <a:xfrm>
            <a:off x="3987800" y="9701213"/>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algn="r" defTabSz="931863" eaLnBrk="1" hangingPunct="1">
              <a:defRPr sz="1300"/>
            </a:lvl1pPr>
          </a:lstStyle>
          <a:p>
            <a:fld id="{29D4562F-6FD7-4DD2-B11F-7F35B3BE7DE7}"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57DC6B1-E55C-CEAE-4C43-89A024CADD0C}"/>
              </a:ext>
            </a:extLst>
          </p:cNvPr>
          <p:cNvSpPr>
            <a:spLocks noGrp="1" noChangeArrowheads="1"/>
          </p:cNvSpPr>
          <p:nvPr>
            <p:ph type="hdr" sz="quarter"/>
          </p:nvPr>
        </p:nvSpPr>
        <p:spPr bwMode="auto">
          <a:xfrm>
            <a:off x="0" y="0"/>
            <a:ext cx="3074988"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47" name="Rectangle 3">
            <a:extLst>
              <a:ext uri="{FF2B5EF4-FFF2-40B4-BE49-F238E27FC236}">
                <a16:creationId xmlns:a16="http://schemas.microsoft.com/office/drawing/2014/main" id="{7BF039CD-25E6-857E-EA15-8F8A48D0F0A0}"/>
              </a:ext>
            </a:extLst>
          </p:cNvPr>
          <p:cNvSpPr>
            <a:spLocks noGrp="1" noChangeArrowheads="1"/>
          </p:cNvSpPr>
          <p:nvPr>
            <p:ph type="dt" idx="1"/>
          </p:nvPr>
        </p:nvSpPr>
        <p:spPr bwMode="auto">
          <a:xfrm>
            <a:off x="4024313" y="0"/>
            <a:ext cx="3074987"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algn="r" defTabSz="989013" eaLnBrk="1" hangingPunct="1">
              <a:defRPr sz="1400">
                <a:latin typeface="Arial" charset="0"/>
              </a:defRPr>
            </a:lvl1pPr>
          </a:lstStyle>
          <a:p>
            <a:pPr>
              <a:defRPr/>
            </a:pPr>
            <a:endParaRPr lang="en-GB"/>
          </a:p>
        </p:txBody>
      </p:sp>
      <p:sp>
        <p:nvSpPr>
          <p:cNvPr id="59396" name="Rectangle 4">
            <a:extLst>
              <a:ext uri="{FF2B5EF4-FFF2-40B4-BE49-F238E27FC236}">
                <a16:creationId xmlns:a16="http://schemas.microsoft.com/office/drawing/2014/main" id="{2695C6B4-9794-F8C0-6FE8-4289DA30AB94}"/>
              </a:ext>
            </a:extLst>
          </p:cNvPr>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64A2FEE1-ABC2-3C53-55C3-53F73A481339}"/>
              </a:ext>
            </a:extLst>
          </p:cNvPr>
          <p:cNvSpPr>
            <a:spLocks noGrp="1" noChangeArrowheads="1"/>
          </p:cNvSpPr>
          <p:nvPr>
            <p:ph type="body" sz="quarter" idx="3"/>
          </p:nvPr>
        </p:nvSpPr>
        <p:spPr bwMode="auto">
          <a:xfrm>
            <a:off x="947738" y="4860925"/>
            <a:ext cx="520382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p>
            <a:pPr lvl="0"/>
            <a:r>
              <a:rPr lang="en-GB" noProof="0"/>
              <a:t>Klicken Sie, um die Formate des Vorlagentextes zu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6150" name="Rectangle 6">
            <a:extLst>
              <a:ext uri="{FF2B5EF4-FFF2-40B4-BE49-F238E27FC236}">
                <a16:creationId xmlns:a16="http://schemas.microsoft.com/office/drawing/2014/main" id="{EC55404A-D6B3-BDAD-DE89-A7FE710BBABC}"/>
              </a:ext>
            </a:extLst>
          </p:cNvPr>
          <p:cNvSpPr>
            <a:spLocks noGrp="1" noChangeArrowheads="1"/>
          </p:cNvSpPr>
          <p:nvPr>
            <p:ph type="ftr" sz="quarter" idx="4"/>
          </p:nvPr>
        </p:nvSpPr>
        <p:spPr bwMode="auto">
          <a:xfrm>
            <a:off x="0" y="97234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51" name="Rectangle 7">
            <a:extLst>
              <a:ext uri="{FF2B5EF4-FFF2-40B4-BE49-F238E27FC236}">
                <a16:creationId xmlns:a16="http://schemas.microsoft.com/office/drawing/2014/main" id="{76BA37F7-7038-4A6C-C283-0E13D4EB5831}"/>
              </a:ext>
            </a:extLst>
          </p:cNvPr>
          <p:cNvSpPr>
            <a:spLocks noGrp="1" noChangeArrowheads="1"/>
          </p:cNvSpPr>
          <p:nvPr>
            <p:ph type="sldNum" sz="quarter" idx="5"/>
          </p:nvPr>
        </p:nvSpPr>
        <p:spPr bwMode="auto">
          <a:xfrm>
            <a:off x="4024313" y="9723438"/>
            <a:ext cx="3074987"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algn="r" defTabSz="989013" eaLnBrk="1" hangingPunct="1">
              <a:defRPr sz="1400"/>
            </a:lvl1pPr>
          </a:lstStyle>
          <a:p>
            <a:fld id="{7F3A29E5-6DC1-4628-B407-0AF857649536}"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457200" algn="just"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914400" algn="just"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1371600" algn="just"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828800" algn="just"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8AE1BC50-5562-BF61-32F1-0833AD1D7B6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9B8AEA5-CA0A-499E-A00C-B365B4C7A988}" type="slidenum">
              <a:rPr lang="en-GB" altLang="en-US"/>
              <a:pPr/>
              <a:t>1</a:t>
            </a:fld>
            <a:endParaRPr lang="en-GB" altLang="en-US"/>
          </a:p>
        </p:txBody>
      </p:sp>
      <p:sp>
        <p:nvSpPr>
          <p:cNvPr id="60419" name="Rectangle 1026">
            <a:extLst>
              <a:ext uri="{FF2B5EF4-FFF2-40B4-BE49-F238E27FC236}">
                <a16:creationId xmlns:a16="http://schemas.microsoft.com/office/drawing/2014/main" id="{A3E76F0B-95A8-FE06-C8C3-3097388D10E3}"/>
              </a:ext>
            </a:extLst>
          </p:cNvPr>
          <p:cNvSpPr>
            <a:spLocks noGrp="1" noChangeArrowheads="1"/>
          </p:cNvSpPr>
          <p:nvPr>
            <p:ph type="body" idx="1"/>
          </p:nvPr>
        </p:nvSpPr>
        <p:spPr>
          <a:xfrm>
            <a:off x="257175" y="5465763"/>
            <a:ext cx="6657975" cy="4214812"/>
          </a:xfrm>
          <a:noFill/>
        </p:spPr>
        <p:txBody>
          <a:bodyPr lIns="93692" tIns="46848" rIns="93692" bIns="46848"/>
          <a:lstStyle/>
          <a:p>
            <a:pPr eaLnBrk="1" hangingPunct="1"/>
            <a:endParaRPr lang="en-GB" altLang="en-US"/>
          </a:p>
        </p:txBody>
      </p:sp>
      <p:sp>
        <p:nvSpPr>
          <p:cNvPr id="60420" name="Rectangle 1027">
            <a:extLst>
              <a:ext uri="{FF2B5EF4-FFF2-40B4-BE49-F238E27FC236}">
                <a16:creationId xmlns:a16="http://schemas.microsoft.com/office/drawing/2014/main" id="{12432201-7A32-1D48-3739-D3C42B54CD76}"/>
              </a:ext>
            </a:extLst>
          </p:cNvPr>
          <p:cNvSpPr>
            <a:spLocks noGrp="1" noRot="1" noChangeAspect="1" noChangeArrowheads="1" noTextEdit="1"/>
          </p:cNvSpPr>
          <p:nvPr>
            <p:ph type="sldImg"/>
          </p:nvPr>
        </p:nvSpPr>
        <p:spPr>
          <a:xfrm>
            <a:off x="65088" y="0"/>
            <a:ext cx="6969125" cy="52260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3C862564-E032-FB92-136B-CEF725C41452}"/>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B7AE373-139A-46F2-833F-0FF0F14AAB1D}" type="slidenum">
              <a:rPr lang="en-GB" altLang="en-US"/>
              <a:pPr/>
              <a:t>2</a:t>
            </a:fld>
            <a:endParaRPr lang="en-GB" altLang="en-US"/>
          </a:p>
        </p:txBody>
      </p:sp>
      <p:sp>
        <p:nvSpPr>
          <p:cNvPr id="61443" name="Rectangle 2">
            <a:extLst>
              <a:ext uri="{FF2B5EF4-FFF2-40B4-BE49-F238E27FC236}">
                <a16:creationId xmlns:a16="http://schemas.microsoft.com/office/drawing/2014/main" id="{96CBBC52-CAE4-F3CA-00B6-300CB6EC4701}"/>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4F1DB8DF-D6E3-0FE0-330B-997867510BE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7C3299D4-F58B-BE9E-885C-A5C1D73B5F7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A1D7D6B4-E776-40F4-885A-2BBE33E72DB4}" type="slidenum">
              <a:rPr lang="en-GB" altLang="en-US"/>
              <a:pPr/>
              <a:t>3</a:t>
            </a:fld>
            <a:endParaRPr lang="en-GB" altLang="en-US"/>
          </a:p>
        </p:txBody>
      </p:sp>
      <p:sp>
        <p:nvSpPr>
          <p:cNvPr id="62467" name="Rectangle 2">
            <a:extLst>
              <a:ext uri="{FF2B5EF4-FFF2-40B4-BE49-F238E27FC236}">
                <a16:creationId xmlns:a16="http://schemas.microsoft.com/office/drawing/2014/main" id="{DDC4B431-103B-6D25-73BC-A783262C4F39}"/>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BF0F021D-7D4D-B2D2-70A0-C477B920E7B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937DEF4C-5E04-43B9-350D-336B1B62FC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5062547-A213-4DAE-83EF-F0D855128C2F}" type="slidenum">
              <a:rPr lang="en-GB" altLang="en-US"/>
              <a:pPr/>
              <a:t>4</a:t>
            </a:fld>
            <a:endParaRPr lang="en-GB" altLang="en-US"/>
          </a:p>
        </p:txBody>
      </p:sp>
      <p:sp>
        <p:nvSpPr>
          <p:cNvPr id="63491" name="Rectangle 2">
            <a:extLst>
              <a:ext uri="{FF2B5EF4-FFF2-40B4-BE49-F238E27FC236}">
                <a16:creationId xmlns:a16="http://schemas.microsoft.com/office/drawing/2014/main" id="{B32ED049-9BA0-3DE9-6EA7-2193FF9DC719}"/>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98F0A69F-F229-0054-7D25-83C8A3BA12ED}"/>
              </a:ext>
            </a:extLst>
          </p:cNvPr>
          <p:cNvSpPr>
            <a:spLocks noGrp="1" noChangeArrowheads="1"/>
          </p:cNvSpPr>
          <p:nvPr>
            <p:ph type="body" idx="1"/>
          </p:nvPr>
        </p:nvSpPr>
        <p:spPr>
          <a:noFill/>
        </p:spPr>
        <p:txBody>
          <a:bodyPr/>
          <a:lstStyle/>
          <a:p>
            <a:pPr eaLnBrk="1" hangingPunct="1"/>
            <a:endParaRPr lang="en-US" altLang="en-US"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09AD47DC-D2F0-722C-949D-BCA25FB2C98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3109A23-5AF6-4C77-B3DF-5C57AF972392}" type="slidenum">
              <a:rPr lang="en-GB" altLang="en-US"/>
              <a:pPr/>
              <a:t>5</a:t>
            </a:fld>
            <a:endParaRPr lang="en-GB" altLang="en-US"/>
          </a:p>
        </p:txBody>
      </p:sp>
      <p:sp>
        <p:nvSpPr>
          <p:cNvPr id="64515" name="Rectangle 2">
            <a:extLst>
              <a:ext uri="{FF2B5EF4-FFF2-40B4-BE49-F238E27FC236}">
                <a16:creationId xmlns:a16="http://schemas.microsoft.com/office/drawing/2014/main" id="{52395CAE-DDF2-C578-E1DA-8B0C32D225B5}"/>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A121F3C3-4467-B3B1-0696-50894536F2EF}"/>
              </a:ext>
            </a:extLst>
          </p:cNvPr>
          <p:cNvSpPr>
            <a:spLocks noGrp="1" noChangeArrowheads="1"/>
          </p:cNvSpPr>
          <p:nvPr>
            <p:ph type="body" idx="1"/>
          </p:nvPr>
        </p:nvSpPr>
        <p:spPr>
          <a:noFill/>
        </p:spPr>
        <p:txBody>
          <a:bodyPr/>
          <a:lstStyle/>
          <a:p>
            <a:pPr eaLnBrk="1" hangingPunct="1"/>
            <a:r>
              <a:rPr lang="en-US" altLang="en-US" dirty="0"/>
              <a:t>We will discuss how the type of checking (either end-of-test case or on-the-fly) and test case generation affect the three different types of test benches.</a:t>
            </a:r>
          </a:p>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9E11E2BE-9AD2-1188-8F84-A0AC95AA2E3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908840D-C600-4A5E-AB3A-6C5DB9669CDE}" type="slidenum">
              <a:rPr lang="en-GB" altLang="en-US"/>
              <a:pPr/>
              <a:t>6</a:t>
            </a:fld>
            <a:endParaRPr lang="en-GB" altLang="en-US"/>
          </a:p>
        </p:txBody>
      </p:sp>
      <p:sp>
        <p:nvSpPr>
          <p:cNvPr id="65539" name="Rectangle 2">
            <a:extLst>
              <a:ext uri="{FF2B5EF4-FFF2-40B4-BE49-F238E27FC236}">
                <a16:creationId xmlns:a16="http://schemas.microsoft.com/office/drawing/2014/main" id="{ECF1EBAB-5E2F-913F-14BE-3601EFD91BEC}"/>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4B099D82-191A-A74B-40E0-674DBA078F2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D776B723-F34A-5A1C-3FF2-2D8BB489EC8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7E1B39C-623F-4A03-8E4F-E1008AE75309}" type="slidenum">
              <a:rPr lang="en-GB" altLang="en-US"/>
              <a:pPr/>
              <a:t>7</a:t>
            </a:fld>
            <a:endParaRPr lang="en-GB" altLang="en-US"/>
          </a:p>
        </p:txBody>
      </p:sp>
      <p:sp>
        <p:nvSpPr>
          <p:cNvPr id="66563" name="Rectangle 2">
            <a:extLst>
              <a:ext uri="{FF2B5EF4-FFF2-40B4-BE49-F238E27FC236}">
                <a16:creationId xmlns:a16="http://schemas.microsoft.com/office/drawing/2014/main" id="{2A8047DE-0CCC-52BC-8E26-084C2B58FC06}"/>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65DE7F41-7E04-4F18-20E3-6CE250CD6CE9}"/>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ED4C3C7-DA90-8CB8-5A0F-561201B39FC3}"/>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18403E1-95EC-4C25-9D31-2FD7E8A8B893}" type="slidenum">
              <a:rPr lang="en-GB" altLang="en-US"/>
              <a:pPr/>
              <a:t>8</a:t>
            </a:fld>
            <a:endParaRPr lang="en-GB" altLang="en-US"/>
          </a:p>
        </p:txBody>
      </p:sp>
      <p:sp>
        <p:nvSpPr>
          <p:cNvPr id="67587" name="Rectangle 2">
            <a:extLst>
              <a:ext uri="{FF2B5EF4-FFF2-40B4-BE49-F238E27FC236}">
                <a16:creationId xmlns:a16="http://schemas.microsoft.com/office/drawing/2014/main" id="{5C952C25-C661-BD90-7CCF-15B6ACCABC8E}"/>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60FADDCE-0889-355E-A04F-92C13F7FDB0E}"/>
              </a:ext>
            </a:extLst>
          </p:cNvPr>
          <p:cNvSpPr>
            <a:spLocks noGrp="1" noChangeArrowheads="1"/>
          </p:cNvSpPr>
          <p:nvPr>
            <p:ph type="body" idx="1"/>
          </p:nvPr>
        </p:nvSpPr>
        <p:spPr>
          <a:noFill/>
        </p:spPr>
        <p:txBody>
          <a:bodyPr/>
          <a:lstStyle/>
          <a:p>
            <a:pPr eaLnBrk="1" hangingPunct="1"/>
            <a:r>
              <a:rPr lang="en-US" altLang="en-US"/>
              <a:t>In addition to the monitor observing the DUV outputs in the figure, the monitor may also capture internal DUV data for end of test case results checking. This allows the checking component to compare internal DUV resources (such as general-purpose registers) to the expected results. The environment predicts the expected results based on the type of test bench: golden vectors, transaction based, or cycle accurate reference model.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6EC4C1B7-DA9C-3FB2-2FB2-CF3F36ACA308}"/>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23B3AF3-1EBD-496A-B464-7D2DB67C763A}" type="slidenum">
              <a:rPr lang="en-GB" altLang="en-US"/>
              <a:pPr/>
              <a:t>9</a:t>
            </a:fld>
            <a:endParaRPr lang="en-GB" altLang="en-US"/>
          </a:p>
        </p:txBody>
      </p:sp>
      <p:sp>
        <p:nvSpPr>
          <p:cNvPr id="68611" name="Rectangle 2">
            <a:extLst>
              <a:ext uri="{FF2B5EF4-FFF2-40B4-BE49-F238E27FC236}">
                <a16:creationId xmlns:a16="http://schemas.microsoft.com/office/drawing/2014/main" id="{01413E60-12B5-FC02-E0F7-69CC98DCBD70}"/>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307E53E-7ADC-E461-E7AA-F70CE6CC2BA7}"/>
              </a:ext>
            </a:extLst>
          </p:cNvPr>
          <p:cNvSpPr>
            <a:spLocks noGrp="1" noChangeArrowheads="1"/>
          </p:cNvSpPr>
          <p:nvPr>
            <p:ph type="body" idx="1"/>
          </p:nvPr>
        </p:nvSpPr>
        <p:spPr>
          <a:noFill/>
        </p:spPr>
        <p:txBody>
          <a:bodyPr/>
          <a:lstStyle/>
          <a:p>
            <a:pPr eaLnBrk="1" hangingPunct="1"/>
            <a:r>
              <a:rPr lang="en-US" altLang="en-US" dirty="0"/>
              <a:t>As with the end of simulation method, the monitor can also probe into the DUV at the end of simulation to add any necessary states or conditions that it may need to check. Once again, the source of the expected results depends on the checking paradigm: golden vectors, transaction based, or cycle accurate reference model.</a:t>
            </a:r>
          </a:p>
          <a:p>
            <a:pPr eaLnBrk="1" hangingPunct="1"/>
            <a:r>
              <a:rPr lang="en-US" altLang="en-US" dirty="0"/>
              <a:t>End-of-test case checking applies well to functions having system aspects, for example, performance verification. Performance has different meanings depending on the application. In a data transmission system, the environment typically measures performance in both bandwidth and latency. Bandwidth is the amount of data successfully moved across the bus over a given timeframe, and latency is the amount of time the DUV takes to process each transaction. In a processor system, performance is the amount of work that the processor can perform in a given amount of time. This work may mean the number of instructions or the number of useful operations.</a:t>
            </a:r>
          </a:p>
          <a:p>
            <a:pPr eaLnBrk="1" hangingPunct="1"/>
            <a:r>
              <a:rPr lang="en-US" altLang="en-US" dirty="0"/>
              <a:t>The common point between both a data transmission system and a processor system is that the measure of performance is over time. In calculating performance, monitors compute the average time of every transaction during the steady state of the system. Monitors typically ignore the simulation ramp-up and ramp-down times. If the calculation uses the ramp-up and ramp-down times, it skews the overall average to be less optimal. Because the performance goal is an average, it only makes sense for the verification engineer to apply this same strategy to the checking. That is, either post-process all the transactions response times to calculate the average, or compute the average of the transactions response times during the simulation and at the end of the test and compare this to the performance target. Because the verification environment must look at the average performance for the entire simulation, this is end-of-test case checking.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69B07B34-1965-6C46-FE92-73623FC3DBD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A1FDB53-2FA3-42DA-824E-6219D5C56E17}" type="slidenum">
              <a:rPr lang="en-GB" altLang="en-US"/>
              <a:pPr/>
              <a:t>10</a:t>
            </a:fld>
            <a:endParaRPr lang="en-GB" altLang="en-US"/>
          </a:p>
        </p:txBody>
      </p:sp>
      <p:sp>
        <p:nvSpPr>
          <p:cNvPr id="74755" name="Rectangle 2">
            <a:extLst>
              <a:ext uri="{FF2B5EF4-FFF2-40B4-BE49-F238E27FC236}">
                <a16:creationId xmlns:a16="http://schemas.microsoft.com/office/drawing/2014/main" id="{65DE2CE8-C97F-1DAF-E434-9566C601F5CA}"/>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0A0C1159-D898-4043-DF53-E8471C103B0D}"/>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0927F16-12EE-750C-F928-1C42D6B6470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A0EE173-5C4C-4253-A9F3-8C8183374E31}" type="slidenum">
              <a:rPr lang="en-GB" altLang="en-US"/>
              <a:pPr/>
              <a:t>11</a:t>
            </a:fld>
            <a:endParaRPr lang="en-GB" altLang="en-US"/>
          </a:p>
        </p:txBody>
      </p:sp>
      <p:sp>
        <p:nvSpPr>
          <p:cNvPr id="75779" name="Rectangle 2">
            <a:extLst>
              <a:ext uri="{FF2B5EF4-FFF2-40B4-BE49-F238E27FC236}">
                <a16:creationId xmlns:a16="http://schemas.microsoft.com/office/drawing/2014/main" id="{6963A27C-1343-1334-96EF-E954282427DD}"/>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F2C39BE1-5ADC-B1CA-7D52-52E9BFE16EEA}"/>
              </a:ext>
            </a:extLst>
          </p:cNvPr>
          <p:cNvSpPr>
            <a:spLocks noGrp="1" noChangeArrowheads="1"/>
          </p:cNvSpPr>
          <p:nvPr>
            <p:ph type="body" idx="1"/>
          </p:nvPr>
        </p:nvSpPr>
        <p:spPr>
          <a:noFill/>
        </p:spPr>
        <p:txBody>
          <a:bodyPr/>
          <a:lstStyle/>
          <a:p>
            <a:pPr eaLnBrk="1" hangingPunct="1"/>
            <a:r>
              <a:rPr lang="en-US" altLang="en-US"/>
              <a:t>Any function that lists the checker as the responsible component assumes that the stimulus component will make that scenario occur. However, if the stimulus component creates the scenario and if the test bench does not contain the proper checks, then it will not find any errors.</a:t>
            </a:r>
          </a:p>
          <a:p>
            <a:pPr eaLnBrk="1" hangingPunct="1"/>
            <a:r>
              <a:rPr lang="en-US" altLang="en-US"/>
              <a:t>The verification team must elaborate on each checking component responsibility function so that the team can specify the actual checking requirements. The elaboration of “all four command types” and “all four ports” indicates that the environment must check that</a:t>
            </a:r>
          </a:p>
          <a:p>
            <a:pPr lvl="1" eaLnBrk="1" hangingPunct="1"/>
            <a:r>
              <a:rPr lang="en-US" altLang="en-US"/>
              <a:t>The data and response is correct for a non-overflow </a:t>
            </a:r>
            <a:r>
              <a:rPr lang="en-US" altLang="en-US" i="1"/>
              <a:t>add </a:t>
            </a:r>
            <a:r>
              <a:rPr lang="en-US" altLang="en-US"/>
              <a:t>operation on each port.</a:t>
            </a:r>
          </a:p>
          <a:p>
            <a:pPr lvl="1" eaLnBrk="1" hangingPunct="1"/>
            <a:r>
              <a:rPr lang="en-US" altLang="en-US"/>
              <a:t>The response is correct for an overflow </a:t>
            </a:r>
            <a:r>
              <a:rPr lang="en-US" altLang="en-US" i="1"/>
              <a:t>add </a:t>
            </a:r>
            <a:r>
              <a:rPr lang="en-US" altLang="en-US"/>
              <a:t>operation on each port.</a:t>
            </a:r>
          </a:p>
          <a:p>
            <a:pPr lvl="1" eaLnBrk="1" hangingPunct="1"/>
            <a:r>
              <a:rPr lang="en-US" altLang="en-US"/>
              <a:t>The data and response is correct for a non-underflow </a:t>
            </a:r>
            <a:r>
              <a:rPr lang="en-US" altLang="en-US" i="1"/>
              <a:t>subtract </a:t>
            </a:r>
            <a:r>
              <a:rPr lang="en-US" altLang="en-US"/>
              <a:t>operation on each port.</a:t>
            </a:r>
          </a:p>
          <a:p>
            <a:pPr lvl="1" eaLnBrk="1" hangingPunct="1"/>
            <a:r>
              <a:rPr lang="en-US" altLang="en-US"/>
              <a:t>The response is correct for an underflow </a:t>
            </a:r>
            <a:r>
              <a:rPr lang="en-US" altLang="en-US" i="1"/>
              <a:t>subtract </a:t>
            </a:r>
            <a:r>
              <a:rPr lang="en-US" altLang="en-US"/>
              <a:t>operation on each port.</a:t>
            </a:r>
          </a:p>
          <a:p>
            <a:pPr lvl="1" eaLnBrk="1" hangingPunct="1"/>
            <a:r>
              <a:rPr lang="en-US" altLang="en-US"/>
              <a:t>The data and response is correct for a </a:t>
            </a:r>
            <a:r>
              <a:rPr lang="en-US" altLang="en-US" i="1"/>
              <a:t>Shift </a:t>
            </a:r>
            <a:r>
              <a:rPr lang="en-US" altLang="en-US"/>
              <a:t>left operation on each port.</a:t>
            </a:r>
          </a:p>
          <a:p>
            <a:pPr lvl="1" eaLnBrk="1" hangingPunct="1"/>
            <a:r>
              <a:rPr lang="en-US" altLang="en-US"/>
              <a:t>The data and response is correct for a </a:t>
            </a:r>
            <a:r>
              <a:rPr lang="en-US" altLang="en-US" i="1"/>
              <a:t>Shift </a:t>
            </a:r>
            <a:r>
              <a:rPr lang="en-US" altLang="en-US"/>
              <a:t>right operation on each port.</a:t>
            </a:r>
          </a:p>
          <a:p>
            <a:pPr eaLnBrk="1" hangingPunct="1"/>
            <a:endParaRPr lang="en-US" altLang="en-US"/>
          </a:p>
          <a:p>
            <a:pPr eaLnBrk="1" hangingPunct="1"/>
            <a:r>
              <a:rPr lang="en-US" altLang="en-US"/>
              <a:t>Continuing down the list, the checking component must validate that invalid commands are handled correctly. The component must verify that the DUV returns the “illegal command” response code any invalid command.</a:t>
            </a:r>
          </a:p>
          <a:p>
            <a:pPr eaLnBrk="1" hangingPunct="1"/>
            <a:r>
              <a:rPr lang="en-US" altLang="en-US"/>
              <a:t>The checking component must validate that responses across command pipelines are performed either in order or out-of-order, depending on the command streams across all four ports. It must also validate that all responses from a command stream to the two pipelines are always in-order.</a:t>
            </a:r>
          </a:p>
          <a:p>
            <a:pPr eaLnBrk="1" hangingPunct="1"/>
            <a:r>
              <a:rPr lang="en-US" altLang="en-US"/>
              <a:t>The last item to verify is that the DUV correctly processes every command/tag pair across all ports, meaning that the design does not give any superfluous response/tags pairs and that every command receives a response. If the checking component receives an unrecognized tag, then it must indicate an error. Similarly, if the design ever drops a tag, then the checking component must indicate that the DUV lost the command.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2CF51-353B-D4F6-D2C4-4748AD24CB53}"/>
            </a:ext>
          </a:extLst>
        </p:cNvPr>
        <p:cNvGrpSpPr/>
        <p:nvPr/>
      </p:nvGrpSpPr>
      <p:grpSpPr>
        <a:xfrm>
          <a:off x="0" y="0"/>
          <a:ext cx="0" cy="0"/>
          <a:chOff x="0" y="0"/>
          <a:chExt cx="0" cy="0"/>
        </a:xfrm>
      </p:grpSpPr>
      <p:sp>
        <p:nvSpPr>
          <p:cNvPr id="75778" name="Rectangle 7">
            <a:extLst>
              <a:ext uri="{FF2B5EF4-FFF2-40B4-BE49-F238E27FC236}">
                <a16:creationId xmlns:a16="http://schemas.microsoft.com/office/drawing/2014/main" id="{51F3AD60-D822-703B-C341-FB879EE80F7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A0EE173-5C4C-4253-A9F3-8C8183374E31}" type="slidenum">
              <a:rPr lang="en-GB" altLang="en-US"/>
              <a:pPr/>
              <a:t>12</a:t>
            </a:fld>
            <a:endParaRPr lang="en-GB" altLang="en-US"/>
          </a:p>
        </p:txBody>
      </p:sp>
      <p:sp>
        <p:nvSpPr>
          <p:cNvPr id="75779" name="Rectangle 2">
            <a:extLst>
              <a:ext uri="{FF2B5EF4-FFF2-40B4-BE49-F238E27FC236}">
                <a16:creationId xmlns:a16="http://schemas.microsoft.com/office/drawing/2014/main" id="{415310BB-5538-4652-BF36-1270598A7FCA}"/>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079B52AE-9FBE-CC57-550A-9A56219BA3DC}"/>
              </a:ext>
            </a:extLst>
          </p:cNvPr>
          <p:cNvSpPr>
            <a:spLocks noGrp="1" noChangeArrowheads="1"/>
          </p:cNvSpPr>
          <p:nvPr>
            <p:ph type="body" idx="1"/>
          </p:nvPr>
        </p:nvSpPr>
        <p:spPr>
          <a:noFill/>
        </p:spPr>
        <p:txBody>
          <a:bodyPr/>
          <a:lstStyle/>
          <a:p>
            <a:pPr eaLnBrk="1" hangingPunct="1"/>
            <a:r>
              <a:rPr lang="en-US" altLang="en-US" dirty="0"/>
              <a:t>Any function that lists the checker as the responsible component assumes that the stimulus component will make that scenario occur. However, if the stimulus component creates the scenario and if the test bench does not contain the proper checks, then it will not find any errors.</a:t>
            </a:r>
          </a:p>
          <a:p>
            <a:pPr eaLnBrk="1" hangingPunct="1"/>
            <a:r>
              <a:rPr lang="en-US" altLang="en-US" dirty="0"/>
              <a:t>The verification team must elaborate on each checking component responsibility function so that the team can specify the actual checking requirements. The elaboration of “all four command types” and “all four ports” indicates that the environment must check that</a:t>
            </a:r>
          </a:p>
          <a:p>
            <a:pPr lvl="1" eaLnBrk="1" hangingPunct="1"/>
            <a:r>
              <a:rPr lang="en-US" altLang="en-US"/>
              <a:t>The data and response is correct for a non-overflow </a:t>
            </a:r>
            <a:r>
              <a:rPr lang="en-US" altLang="en-US" i="1"/>
              <a:t>add </a:t>
            </a:r>
            <a:r>
              <a:rPr lang="en-US" altLang="en-US"/>
              <a:t>operation on each port.</a:t>
            </a:r>
          </a:p>
          <a:p>
            <a:pPr lvl="1" eaLnBrk="1" hangingPunct="1"/>
            <a:r>
              <a:rPr lang="en-US" altLang="en-US"/>
              <a:t>The response is correct for an overflow </a:t>
            </a:r>
            <a:r>
              <a:rPr lang="en-US" altLang="en-US" i="1"/>
              <a:t>add </a:t>
            </a:r>
            <a:r>
              <a:rPr lang="en-US" altLang="en-US"/>
              <a:t>operation on each port.</a:t>
            </a:r>
          </a:p>
          <a:p>
            <a:pPr lvl="1" eaLnBrk="1" hangingPunct="1"/>
            <a:r>
              <a:rPr lang="en-US" altLang="en-US"/>
              <a:t>The data and response is correct for a non-underflow </a:t>
            </a:r>
            <a:r>
              <a:rPr lang="en-US" altLang="en-US" i="1"/>
              <a:t>subtract </a:t>
            </a:r>
            <a:r>
              <a:rPr lang="en-US" altLang="en-US"/>
              <a:t>operation on each port.</a:t>
            </a:r>
          </a:p>
          <a:p>
            <a:pPr lvl="1" eaLnBrk="1" hangingPunct="1"/>
            <a:r>
              <a:rPr lang="en-US" altLang="en-US"/>
              <a:t>The response is correct for an underflow </a:t>
            </a:r>
            <a:r>
              <a:rPr lang="en-US" altLang="en-US" i="1"/>
              <a:t>subtract </a:t>
            </a:r>
            <a:r>
              <a:rPr lang="en-US" altLang="en-US"/>
              <a:t>operation on each port.</a:t>
            </a:r>
          </a:p>
          <a:p>
            <a:pPr lvl="1" eaLnBrk="1" hangingPunct="1"/>
            <a:r>
              <a:rPr lang="en-US" altLang="en-US"/>
              <a:t>The data and response is correct for a </a:t>
            </a:r>
            <a:r>
              <a:rPr lang="en-US" altLang="en-US" i="1"/>
              <a:t>Shift </a:t>
            </a:r>
            <a:r>
              <a:rPr lang="en-US" altLang="en-US"/>
              <a:t>left operation on each port.</a:t>
            </a:r>
          </a:p>
          <a:p>
            <a:pPr lvl="1" eaLnBrk="1" hangingPunct="1"/>
            <a:r>
              <a:rPr lang="en-US" altLang="en-US"/>
              <a:t>The data and response is correct for a </a:t>
            </a:r>
            <a:r>
              <a:rPr lang="en-US" altLang="en-US" i="1"/>
              <a:t>Shift </a:t>
            </a:r>
            <a:r>
              <a:rPr lang="en-US" altLang="en-US"/>
              <a:t>right operation on each port.</a:t>
            </a:r>
          </a:p>
          <a:p>
            <a:pPr eaLnBrk="1" hangingPunct="1"/>
            <a:endParaRPr lang="en-US" altLang="en-US"/>
          </a:p>
          <a:p>
            <a:pPr eaLnBrk="1" hangingPunct="1"/>
            <a:r>
              <a:rPr lang="en-US" altLang="en-US" dirty="0"/>
              <a:t>Continuing down the list, the checking component must validate that invalid commands are handled correctly. The component must verify that the DUV returns the “illegal command” response code any invalid command.</a:t>
            </a:r>
          </a:p>
          <a:p>
            <a:pPr eaLnBrk="1" hangingPunct="1"/>
            <a:r>
              <a:rPr lang="en-US" altLang="en-US" dirty="0"/>
              <a:t>The checking component must validate that responses across command pipelines are performed either in order or out-of-order, depending on the command streams across all four ports. It must also validate that all responses from a command stream to the two pipelines are always in-order.</a:t>
            </a:r>
          </a:p>
          <a:p>
            <a:pPr eaLnBrk="1" hangingPunct="1"/>
            <a:r>
              <a:rPr lang="en-US" altLang="en-US" dirty="0"/>
              <a:t>The last item to verify is that the DUV correctly processes every command/tag pair across all ports, meaning that the design does not give any superfluous response/tags pairs and that every command receives a response. If the checking component receives an unrecognized tag, then it must indicate an error. Similarly, if the design ever drops a tag, then the checking component must indicate that the DUV lost the command.</a:t>
            </a:r>
          </a:p>
        </p:txBody>
      </p:sp>
    </p:spTree>
    <p:extLst>
      <p:ext uri="{BB962C8B-B14F-4D97-AF65-F5344CB8AC3E}">
        <p14:creationId xmlns:p14="http://schemas.microsoft.com/office/powerpoint/2010/main" val="3502057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F42E57B7-BF37-A645-9886-1BA645A5241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D2819E9-8C85-44F2-A56D-5DA5979554C0}" type="slidenum">
              <a:rPr lang="en-GB" altLang="en-US"/>
              <a:pPr/>
              <a:t>13</a:t>
            </a:fld>
            <a:endParaRPr lang="en-GB" altLang="en-US"/>
          </a:p>
        </p:txBody>
      </p:sp>
      <p:sp>
        <p:nvSpPr>
          <p:cNvPr id="76803" name="Rectangle 2">
            <a:extLst>
              <a:ext uri="{FF2B5EF4-FFF2-40B4-BE49-F238E27FC236}">
                <a16:creationId xmlns:a16="http://schemas.microsoft.com/office/drawing/2014/main" id="{ACE4E80B-20FA-B6B6-4901-DE9692DD767D}"/>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D4FD3293-5DF7-BB50-8042-A28C6A77773F}"/>
              </a:ext>
            </a:extLst>
          </p:cNvPr>
          <p:cNvSpPr>
            <a:spLocks noGrp="1" noChangeArrowheads="1"/>
          </p:cNvSpPr>
          <p:nvPr>
            <p:ph type="body" idx="1"/>
          </p:nvPr>
        </p:nvSpPr>
        <p:spPr>
          <a:noFill/>
        </p:spPr>
        <p:txBody>
          <a:bodyPr/>
          <a:lstStyle/>
          <a:p>
            <a:pPr eaLnBrk="1" hangingPunct="1">
              <a:lnSpc>
                <a:spcPct val="75000"/>
              </a:lnSpc>
            </a:pPr>
            <a:r>
              <a:rPr lang="en-US" altLang="en-US"/>
              <a:t>Recall the pre-determined, deterministic test case for Calc2 Port1, as shown in top figure. Notice the last two columns in the test case format: “Result” and “Response”. This implies that in addition to the stimulus, this pre-determined test case generated the expected results for data and response. Because the expected results exist before the simulation runs, a golden vector test bench becomes a prime candidate to create for this type of test case. Bottom figure shows the verification environment that the verification team would create to support this pre-determined, deterministic test case for port 1.</a:t>
            </a:r>
          </a:p>
          <a:p>
            <a:pPr eaLnBrk="1" hangingPunct="1">
              <a:lnSpc>
                <a:spcPct val="75000"/>
              </a:lnSpc>
            </a:pPr>
            <a:r>
              <a:rPr lang="en-US" altLang="en-US" dirty="0"/>
              <a:t>As shown in the flow of bottom figure, the test case parser loads information into the scoreboard. This path contains various fields and expected data for each command. This information comes directly from the test case. The scoreboard also requires the </a:t>
            </a:r>
            <a:r>
              <a:rPr lang="en-US" altLang="en-US" dirty="0" err="1"/>
              <a:t>DelayN</a:t>
            </a:r>
            <a:r>
              <a:rPr lang="en-US" altLang="en-US" dirty="0"/>
              <a:t> field so it can order the expected data for the checker. When the command emerges from the DUV on the outputs, the checker component requires information on the port number, tag, expected response, and expected results to determine if the outputs are correct for a particular command. The only information that the checker does not require is the command, Operand1, and Operand2 fields because the test case has already calculated the expected data.</a:t>
            </a:r>
          </a:p>
          <a:p>
            <a:pPr eaLnBrk="1" hangingPunct="1">
              <a:lnSpc>
                <a:spcPct val="75000"/>
              </a:lnSpc>
            </a:pPr>
            <a:r>
              <a:rPr lang="en-US" altLang="en-US" dirty="0"/>
              <a:t>As the test case runs, the port monitors observe the outputs. They capture the actual OUT_TAG, OUT_RESP, and OUT_DATA. The monitors pass this data, in addition to the time (cycle number), to the checker. The checker uses the data from the monitor to request that port’s next expected data from the scoreboard. The checker then compares the expected data to the actual data. This continues until the end of the test.</a:t>
            </a:r>
          </a:p>
          <a:p>
            <a:pPr eaLnBrk="1" hangingPunct="1">
              <a:lnSpc>
                <a:spcPct val="75000"/>
              </a:lnSpc>
            </a:pPr>
            <a:r>
              <a:rPr lang="en-US" altLang="en-US" dirty="0"/>
              <a:t>Once the test is complete, the checking component calls the scoreboard’s end-of-test case checking routines. In addition, the checker queries the number of transactions outstanding in the DUV’s arithmetic, shift, and invalid queues; these should all be zero. If any queue contains unresolved transactions, then the checker indicates an error. In this type of test bench, all of the end-of-test case checking is within the components.</a:t>
            </a:r>
          </a:p>
          <a:p>
            <a:pPr eaLnBrk="1" hangingPunct="1">
              <a:lnSpc>
                <a:spcPct val="75000"/>
              </a:lnSpc>
            </a:pPr>
            <a:r>
              <a:rPr lang="en-US" altLang="en-US"/>
              <a:t>The approach described above meets the functional requirements because the checks for all the combinations exist (given that all combinations of stimulus occur). For any given command, data, and tag combination, the checking components verify the correct response, results, and tag combination on the outputs. This ensures that the checking components verify the following functional requests: all four command types, all four ports, invalid commands, overflow cases for adds, underflow cases subtracts and tags do not get swapped.</a:t>
            </a:r>
          </a:p>
          <a:p>
            <a:pPr eaLnBrk="1" hangingPunct="1">
              <a:lnSpc>
                <a:spcPct val="75000"/>
              </a:lnSpc>
            </a:pPr>
            <a:r>
              <a:rPr lang="en-US" altLang="en-US" dirty="0"/>
              <a:t>It is worth mentioning the algorithm the Calc2 verification environment uses to maintain order within each queue. This is required to verify two items: out-of-order responses across command pipelines and in-order execution within the pipeline. The plan must detail a specialized function that verifies that Calc2 DUV completes commands in the appropriate order. The simplest method for performing this check (remember, do not re-implement the design) is to track in the scoreboard, via a time stamp, the cycle number that the stimulus component initiates each command. This is the </a:t>
            </a:r>
            <a:r>
              <a:rPr lang="en-US" altLang="en-US" i="1" dirty="0"/>
              <a:t>sent cycle </a:t>
            </a:r>
            <a:r>
              <a:rPr lang="en-US" altLang="en-US" dirty="0"/>
              <a:t>for a given command. By ensuring that the time stamps complete in order within a queue, the checking component verifies the order within a queue. The checking component merely needs to confirm that, for each response, the sent cycle value is never less than the sent cycle from this queue’s previous response. That is, as commands complete, the sent cycle time stamps always are higher than the previous.</a:t>
            </a:r>
          </a:p>
          <a:p>
            <a:pPr eaLnBrk="1" hangingPunct="1">
              <a:lnSpc>
                <a:spcPct val="75000"/>
              </a:lnSpc>
            </a:pPr>
            <a:r>
              <a:rPr lang="en-US" altLang="en-US" dirty="0"/>
              <a:t>However, in the golden vector paradigm, the scoreboard has no direct method of sampling the sent cycle. Instead of using the sent cycle, the scoreboard utilizes the fact that within a port, the commands must complete in order (with respect to the queues). So the scoreboard creates three first in, first out (FIFO) queues for each port—one for adds and subtracts (arithmetic FIFO), one for the shift lefts and rights (logical FIFO), and the last for any other command (invalid FIFO). The checking component then requests from the scoreboard the next expected data for a particular port/tag pair. The scoreboard compares this with the heads of the three FIFOs to decide what to return to the checking component. This method works because for a particular port, only one outstanding tag can be in use.</a:t>
            </a:r>
          </a:p>
          <a:p>
            <a:pPr eaLnBrk="1" hangingPunct="1">
              <a:lnSpc>
                <a:spcPct val="75000"/>
              </a:lnSpc>
            </a:pPr>
            <a:r>
              <a:rPr lang="en-US" altLang="en-US" dirty="0"/>
              <a:t>To create these FIFOs, the scoreboard sorts the test case file from top to bottom: first by port number and then by command type. This needs to be done because the scoreboard only knows the delay from one command to the next (</a:t>
            </a:r>
            <a:r>
              <a:rPr lang="en-US" altLang="en-US" dirty="0" err="1"/>
              <a:t>DelayN</a:t>
            </a:r>
            <a:r>
              <a:rPr lang="en-US" altLang="en-US" dirty="0"/>
              <a:t>), it does not know anything about absolute time due to the pre-generation of the test case. Thus, it cannot predict the sent cycle. This scheme will validate the functional requirement for the in-order execution within the pipelines.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E6F88517-1239-A06F-D290-525ED22C8AC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EBCB479-37A6-41C3-A1C5-53555D262592}" type="slidenum">
              <a:rPr lang="en-GB" altLang="en-US"/>
              <a:pPr/>
              <a:t>14</a:t>
            </a:fld>
            <a:endParaRPr lang="en-GB" altLang="en-US"/>
          </a:p>
        </p:txBody>
      </p:sp>
      <p:sp>
        <p:nvSpPr>
          <p:cNvPr id="77827" name="Rectangle 2">
            <a:extLst>
              <a:ext uri="{FF2B5EF4-FFF2-40B4-BE49-F238E27FC236}">
                <a16:creationId xmlns:a16="http://schemas.microsoft.com/office/drawing/2014/main" id="{C6E6B71F-A70F-6E3A-F9E8-93AAE6206702}"/>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0D69310A-AA4E-FF8F-9314-35123F0074F8}"/>
              </a:ext>
            </a:extLst>
          </p:cNvPr>
          <p:cNvSpPr>
            <a:spLocks noGrp="1" noChangeArrowheads="1"/>
          </p:cNvSpPr>
          <p:nvPr>
            <p:ph type="body" idx="1"/>
          </p:nvPr>
        </p:nvSpPr>
        <p:spPr>
          <a:noFill/>
        </p:spPr>
        <p:txBody>
          <a:bodyPr/>
          <a:lstStyle/>
          <a:p>
            <a:pPr eaLnBrk="1" hangingPunct="1"/>
            <a:r>
              <a:rPr lang="en-US" altLang="en-US"/>
              <a:t>Another golden vector test bench approach exists that does not use a scoreboard. In this approach, it does the checking at the end of the test case within an external checking program. Top figure shows the test bench environment.</a:t>
            </a:r>
          </a:p>
          <a:p>
            <a:pPr eaLnBrk="1" hangingPunct="1"/>
            <a:r>
              <a:rPr lang="en-US" altLang="en-US" dirty="0"/>
              <a:t>The verification environment uses a separate post-processing program to perform the checking. In this paradigm, the flow commences when the test parser reads in the test case and then loads the stimulus components (identical to the previous approach). The test begins and the stimulus components initiate transactions. The monitors observe the outputs (again, identical to the above approach) for any activity. When the monitors detect activity (a change in the OUT_TAG or OUT_RESP signals), they record the port information into a file. The content of the file is similar to the data captured earlier. For a given port, the monitor might record the data shown in bottom figure.</a:t>
            </a:r>
          </a:p>
          <a:p>
            <a:pPr eaLnBrk="1" hangingPunct="1"/>
            <a:r>
              <a:rPr lang="en-US" altLang="en-US" dirty="0"/>
              <a:t>The monitors continue to capture the outputs until the end of the test case. At this time, the simulation ends and invokes the external checking program. The program uses the information from the test case and the results that the port monitors collected to validate that the results were correct.</a:t>
            </a:r>
          </a:p>
          <a:p>
            <a:pPr eaLnBrk="1" hangingPunct="1"/>
            <a:r>
              <a:rPr lang="en-US" altLang="en-US" dirty="0"/>
              <a:t>By looking at the test case format, many of the required checking functions are easy to formulate. To check for responses, the checking program uses the tags to correlate the </a:t>
            </a:r>
            <a:r>
              <a:rPr lang="en-US" altLang="en-US" i="1" dirty="0" err="1"/>
              <a:t>cmd</a:t>
            </a:r>
            <a:r>
              <a:rPr lang="en-US" altLang="en-US" i="1" dirty="0"/>
              <a:t> </a:t>
            </a:r>
            <a:r>
              <a:rPr lang="en-US" altLang="en-US" dirty="0"/>
              <a:t>field from the test case input file (see top figure in the previous slide) and response field from what the monitors captured. The test case shows that the checker can determine if the actual result and responses for the various commands across the ports match the expected results by correlating the port and tag. This validates everything but the in-order and out-of-order functionality. To validate this, the checking program uses the time stamps. It calculates the time stamps from the </a:t>
            </a:r>
            <a:r>
              <a:rPr lang="en-US" altLang="en-US" dirty="0" err="1"/>
              <a:t>DelayN</a:t>
            </a:r>
            <a:r>
              <a:rPr lang="en-US" altLang="en-US" dirty="0"/>
              <a:t> field in the test case. The results file already has the time stamp in the file. The checker must process all the ports’ outputs to determine if the order is correct. To check the ordering within a queue, the program would first sort the output file results into buckets based on queue type (adds or subtracts go in order into the arithmetic bucket, shifts go into the shift bucket, and all other commands go into the invalid bucket). Then the program would sort each of these buckets based on the time stamp. The checker would perform this same type of sort for the test case. Now it compares the three buckets from the test case and output file from top to bottom. This verifies the ordering of the commands.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EFC4174F-ECC2-06EB-A6AD-1E3D2686C85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0048E0B-9BB2-4D83-99BA-116A50DF8D0D}" type="slidenum">
              <a:rPr lang="en-GB" altLang="en-US"/>
              <a:pPr/>
              <a:t>15</a:t>
            </a:fld>
            <a:endParaRPr lang="en-GB" altLang="en-US"/>
          </a:p>
        </p:txBody>
      </p:sp>
      <p:sp>
        <p:nvSpPr>
          <p:cNvPr id="78851" name="Rectangle 2">
            <a:extLst>
              <a:ext uri="{FF2B5EF4-FFF2-40B4-BE49-F238E27FC236}">
                <a16:creationId xmlns:a16="http://schemas.microsoft.com/office/drawing/2014/main" id="{28472ECF-51E1-57D6-29D7-ACA47884A73C}"/>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69442E90-C7EA-61F7-B8AE-5FC044E3276C}"/>
              </a:ext>
            </a:extLst>
          </p:cNvPr>
          <p:cNvSpPr>
            <a:spLocks noGrp="1" noChangeArrowheads="1"/>
          </p:cNvSpPr>
          <p:nvPr>
            <p:ph type="body" idx="1"/>
          </p:nvPr>
        </p:nvSpPr>
        <p:spPr>
          <a:noFill/>
        </p:spPr>
        <p:txBody>
          <a:bodyPr/>
          <a:lstStyle/>
          <a:p>
            <a:pPr eaLnBrk="1" hangingPunct="1"/>
            <a:r>
              <a:rPr lang="en-US" altLang="en-US" dirty="0"/>
              <a:t>A golden vector test bench is only applicable when the expected data is available before simulation begins using pre-generation. If the verification team chooses to implement an on-the-fly generation scheme, then the team must utilize a different style of checking component.</a:t>
            </a:r>
          </a:p>
          <a:p>
            <a:pPr eaLnBrk="1" hangingPunct="1"/>
            <a:r>
              <a:rPr lang="en-US" altLang="en-US" dirty="0"/>
              <a:t>On-the-fly generated test cases as in top figure, no longer define the tag as a specific value. Instead, they specify the tag value per port as an “X,” which means use the next available tag. In the golden vector test bench, the tag was important in correlating input commands to output responses. Now that the stimulus model chooses the tag during simulation, the test case cannot supply this information to the scoreboard and to the checking component. Now the scoreboard must collect the tags during the simulation. Bottom figure shows this test bench.</a:t>
            </a:r>
          </a:p>
          <a:p>
            <a:pPr eaLnBrk="1" hangingPunct="1"/>
            <a:r>
              <a:rPr lang="en-US" altLang="en-US" dirty="0"/>
              <a:t>The flow shown in bottom figure is similar to the golden vector test bench except that instead of the test case parser loading the scoreboard with all the data, now the scoreboard collects the information on-the-fly. During simulation, as the stimulus component initiates a transaction to the DUV, it also informs the scoreboard of this transaction.</a:t>
            </a:r>
          </a:p>
          <a:p>
            <a:pPr eaLnBrk="1" hangingPunct="1"/>
            <a:r>
              <a:rPr lang="en-US" altLang="en-US" dirty="0"/>
              <a:t>This scheme simplifies the major complexity that existed under the golden vector paradigm: the scoreboard’s inability to calculate the sent cycle. The scoreboard had to maintain multiple FIFOs per port and sort the information from the test case into these FIFOs. By having the scoreboard receive all of its information from the stimulus component and not from the test case loader, the scoreboard can calculate the expected data. Now that the verification environment captures the </a:t>
            </a:r>
            <a:r>
              <a:rPr lang="en-US" altLang="en-US" i="1" dirty="0"/>
              <a:t>sent cycle</a:t>
            </a:r>
            <a:r>
              <a:rPr lang="en-US" altLang="en-US" dirty="0"/>
              <a:t>, the checking component can now perform its checks as described previously.</a:t>
            </a:r>
          </a:p>
          <a:p>
            <a:pPr eaLnBrk="1" hangingPunct="1"/>
            <a:r>
              <a:rPr lang="en-US" altLang="en-US"/>
              <a:t>In addition, this change also allows the verification environment to be robust enough to handle pre-generated or on-the-fly test cases (it becomes independent on the type of generation). To do this, the scoreboard must analyze each transaction sent into the DUV and create the expected data on-the-fly. With this change, the test case is now just a set of stimulus constraints.</a:t>
            </a:r>
          </a:p>
          <a:p>
            <a:pPr eaLnBrk="1" hangingPunct="1"/>
            <a:r>
              <a:rPr lang="en-US" altLang="en-US" dirty="0"/>
              <a:t>Under the golden vectors paradigm, the verification environment did not perform priority checking across queues. The change to a full, on-the-fly checking paradigm enables this checking. The verification engineer could look at the problem using a statistical approach. If the verification team performs a statistical analysis across the ports, it should show that for a given set of fair inputs (on average, the two queues have the same number of transactions), the logic should give equal priority to the two queues because the two queues have an equal number of entries. This means that the latency from command to response across the two queues should be about equal over the life of the simulation. The use of time stamps assist in verifying this property. A modification to the scoreboard could allow it to track the latency for each port within the queues and analyze the data at the end of the test case. The checker can call an additional end-of-test case checking routine to determine that it fairly serviced each port. The only caveat to this approach is that the distribution of queue type (number of </a:t>
            </a:r>
            <a:r>
              <a:rPr lang="en-US" altLang="en-US" i="1" dirty="0"/>
              <a:t>add/sub </a:t>
            </a:r>
            <a:r>
              <a:rPr lang="en-US" altLang="en-US" dirty="0"/>
              <a:t>and </a:t>
            </a:r>
            <a:r>
              <a:rPr lang="en-US" altLang="en-US" i="1" dirty="0"/>
              <a:t>shift </a:t>
            </a:r>
            <a:r>
              <a:rPr lang="en-US" altLang="en-US" dirty="0"/>
              <a:t>commands) must be fair across ports. If the stimulus component sends all of one queue type, then this check will fail. Hence, a dependency on the generation constraint exists for the checking component. The checking component should only perform this latency verification routine when the stimulus component has sent an even distribution of traffic.</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B58F6D37-9776-D5C0-7697-C337161EEF2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B2F427E-515D-4D1A-BB37-7CD6E9F443CC}" type="slidenum">
              <a:rPr lang="en-GB" altLang="en-US"/>
              <a:pPr/>
              <a:t>16</a:t>
            </a:fld>
            <a:endParaRPr lang="en-GB" altLang="en-US"/>
          </a:p>
        </p:txBody>
      </p:sp>
      <p:sp>
        <p:nvSpPr>
          <p:cNvPr id="79875" name="Rectangle 2">
            <a:extLst>
              <a:ext uri="{FF2B5EF4-FFF2-40B4-BE49-F238E27FC236}">
                <a16:creationId xmlns:a16="http://schemas.microsoft.com/office/drawing/2014/main" id="{CDD7661E-94B9-2154-7F02-7A44CCC7E422}"/>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6369B4BD-F4B9-F483-2BEA-0FEB8C39F8C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9B6DD65D-A445-0EDB-F572-33A0CFCA324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65938A2-929C-4915-A46B-DF36936AAD86}" type="slidenum">
              <a:rPr lang="en-GB" altLang="en-US"/>
              <a:pPr/>
              <a:t>17</a:t>
            </a:fld>
            <a:endParaRPr lang="en-GB" altLang="en-US"/>
          </a:p>
        </p:txBody>
      </p:sp>
      <p:sp>
        <p:nvSpPr>
          <p:cNvPr id="80899" name="Rectangle 2">
            <a:extLst>
              <a:ext uri="{FF2B5EF4-FFF2-40B4-BE49-F238E27FC236}">
                <a16:creationId xmlns:a16="http://schemas.microsoft.com/office/drawing/2014/main" id="{819886FA-3C2F-C18A-EB25-C4DAC46997CF}"/>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3F00B67A-B2CA-3BFE-E4B8-FC82A92EC07B}"/>
              </a:ext>
            </a:extLst>
          </p:cNvPr>
          <p:cNvSpPr>
            <a:spLocks noGrp="1" noChangeArrowheads="1"/>
          </p:cNvSpPr>
          <p:nvPr>
            <p:ph type="body" idx="1"/>
          </p:nvPr>
        </p:nvSpPr>
        <p:spPr>
          <a:noFill/>
        </p:spPr>
        <p:txBody>
          <a:bodyPr/>
          <a:lstStyle/>
          <a:p>
            <a:pPr eaLnBrk="1" hangingPunct="1"/>
            <a:r>
              <a:rPr lang="en-US" altLang="en-US" dirty="0"/>
              <a:t>In the cycle accurate reference model type of environment, the reference model receives all inputs that the DUV receives and determines what the outputs should be on a cycle-by-cycle basis. Top figure shows the test bench that uses a cycle accurate reference model instead of a scoreboard.</a:t>
            </a:r>
          </a:p>
          <a:p>
            <a:pPr eaLnBrk="1" hangingPunct="1"/>
            <a:r>
              <a:rPr lang="en-US" altLang="en-US" dirty="0"/>
              <a:t>In the reference model paradigm, the checker is simple - it only compares all outputs of the DUV with the outputs of the reference model. If there is a mismatch, the checker indicates an error. However, the reference model can be extremely complex. This approach is advantageous for a certain class of checking, in particular if the verification plan calls for checking on the exact timing of outputs. If the DUV is out of step with the reference model for any reason (it may not be a critical bug), the cross-check with the reference model will catch it. Take, for example, the Calc2 single command timing diagram in bottom figure.</a:t>
            </a:r>
          </a:p>
          <a:p>
            <a:pPr eaLnBrk="1" hangingPunct="1"/>
            <a:r>
              <a:rPr lang="en-US" altLang="en-US" dirty="0"/>
              <a:t>The stimulus generation component sends a command on port 1 at time 7. The DUV outputs its response six cycles later at time 13 as opposed to 12 (originally, the output was described to be on cycle 12 as denoted by the dashed lines in bottom figure); the reference model would issue an error that at time 12 a command response was expected but none was received. In the transaction approach, the scoreboard-based checker would not verify the exact latency and would allow the response at time 13.</a:t>
            </a:r>
          </a:p>
          <a:p>
            <a:pPr eaLnBrk="1" hangingPunct="1"/>
            <a:r>
              <a:rPr lang="en-US" altLang="en-US" dirty="0"/>
              <a:t>The latency check seems easy as long as a single command is considered on a single port. However, the complexity can explode: what would the latency be of port 1 given an example in which there are 12 shift commands in one queue and 7 add commands in the other. If the environment has to calculate the latency for all commands all the time, the reference model complexity converges on that of the DUV.</a:t>
            </a:r>
          </a:p>
          <a:p>
            <a:pPr eaLnBrk="1" hangingPunct="1"/>
            <a:r>
              <a:rPr lang="en-US" altLang="en-US" dirty="0"/>
              <a:t>With a reference model approach, the environment checks all functions within the design (including the algorithm Calc2 uses for maintaining order within each queue) inherently owing to the timely prediction of all outputs. Given the level of detail required in the reference model, it is extremely important to remember to implement the reference model differently than the design!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B0AF6FA7-8F32-AC93-923D-52A01CAAC12A}"/>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F54B918-46E8-4AAD-AB1D-078B1F0A3543}" type="slidenum">
              <a:rPr lang="en-GB" altLang="en-US"/>
              <a:pPr/>
              <a:t>18</a:t>
            </a:fld>
            <a:endParaRPr lang="en-GB" altLang="en-US"/>
          </a:p>
        </p:txBody>
      </p:sp>
      <p:sp>
        <p:nvSpPr>
          <p:cNvPr id="81923" name="Rectangle 2">
            <a:extLst>
              <a:ext uri="{FF2B5EF4-FFF2-40B4-BE49-F238E27FC236}">
                <a16:creationId xmlns:a16="http://schemas.microsoft.com/office/drawing/2014/main" id="{B3D1E809-EEC0-64AA-73F4-6662082E90D9}"/>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DCB43AB5-56E9-DA67-CA53-2FA2B33E72B6}"/>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AD2FECBD-2FE4-927F-FC6D-C7FCB6601548}"/>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EA9B55B-F58A-4142-A3F2-01F3CE9EDAC5}" type="slidenum">
              <a:rPr lang="en-GB" altLang="en-US"/>
              <a:pPr/>
              <a:t>19</a:t>
            </a:fld>
            <a:endParaRPr lang="en-GB" altLang="en-US"/>
          </a:p>
        </p:txBody>
      </p:sp>
      <p:sp>
        <p:nvSpPr>
          <p:cNvPr id="82947" name="Rectangle 2">
            <a:extLst>
              <a:ext uri="{FF2B5EF4-FFF2-40B4-BE49-F238E27FC236}">
                <a16:creationId xmlns:a16="http://schemas.microsoft.com/office/drawing/2014/main" id="{7B8BCE94-4C13-E49E-8667-DACD7BB8FBC0}"/>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087EF21D-88F2-5603-4CCB-DA030E897058}"/>
              </a:ext>
            </a:extLst>
          </p:cNvPr>
          <p:cNvSpPr>
            <a:spLocks noGrp="1" noChangeArrowheads="1"/>
          </p:cNvSpPr>
          <p:nvPr>
            <p:ph type="body" idx="1"/>
          </p:nvPr>
        </p:nvSpPr>
        <p:spPr>
          <a:noFill/>
        </p:spPr>
        <p:txBody>
          <a:bodyPr/>
          <a:lstStyle/>
          <a:p>
            <a:pPr eaLnBrk="1" hangingPunct="1"/>
            <a:r>
              <a:rPr lang="en-US" altLang="en-US"/>
              <a:t>The area listed last, tools, is a rare source of bugs, so this is usually the last place to investigate. An example of a tool bug is when the simulation engine does not correctly calculate the proper value of a latch or signal in the design. This type of bug is rare because of the broad use of verification tools and is usually confined to beta or new releases of tools. A bug in the tools reveals itself when a calculated value in the DUV or environment does not match the input values of the HDL or program.</a:t>
            </a:r>
          </a:p>
          <a:p>
            <a:pPr eaLnBrk="1" hangingPunct="1"/>
            <a:r>
              <a:rPr lang="en-US" altLang="en-US"/>
              <a:t>A verification engineer’s job is to find the bugs in the HDL and report only these to the designer. In most cases, the verification team is best suited to differentiate between HDL bugs and environment bugs. Designers own plenty of tasks, but deciding what is a design bug versus a test bench problem is typically not one of them. If the verification team were to report all failures to the design team, they would soon lose credibility. Therefore, a verification engineer is responsible for sorting out the failures and determining what are design bugs versus test bench bugs. Only when a design bug exists does the verification engineer report it to the designer for repair. When a test bench bug exists, the verification team performs the fix. Because the verification engineer must have intimate knowledge of the function in order to create appropriate stimulus and checking, it makes sense for him or her to “dig-in” and assist the designer in locating the proximity of the bug.</a:t>
            </a:r>
          </a:p>
          <a:p>
            <a:pPr eaLnBrk="1" hangingPunct="1"/>
            <a:r>
              <a:rPr lang="en-US" altLang="en-US"/>
              <a:t>In some cases, the source of the bug is owing to an ambiguous specification. In these cases, the architect must provide a more precise definition of the intent in the specification.</a:t>
            </a:r>
          </a:p>
          <a:p>
            <a:pPr eaLnBrk="1" hangingPunct="1"/>
            <a:r>
              <a:rPr lang="en-US" altLang="en-US"/>
              <a:t>A good debug process is also important because the sooner the verification engineer locates and fixes the bugs, the more schedule time exists to run random simulations. The more simulations run in a random environment, the higher the overall quality of the design. The better the design, the smaller chance of hard-to-detect bugs that escape to the lab. Therefore, to reduce overall verification time and increase overall verification productivity, the verification engineer should concentrate on ways to improve debug.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F01D0E9C-CF3E-AADD-C3CB-F41001EA346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0672D95-FADB-4240-939E-C412C2295FC1}" type="slidenum">
              <a:rPr lang="en-GB" altLang="en-US"/>
              <a:pPr/>
              <a:t>20</a:t>
            </a:fld>
            <a:endParaRPr lang="en-GB" altLang="en-US"/>
          </a:p>
        </p:txBody>
      </p:sp>
      <p:sp>
        <p:nvSpPr>
          <p:cNvPr id="83971" name="Rectangle 2">
            <a:extLst>
              <a:ext uri="{FF2B5EF4-FFF2-40B4-BE49-F238E27FC236}">
                <a16:creationId xmlns:a16="http://schemas.microsoft.com/office/drawing/2014/main" id="{CE1F93C4-0BE5-6BB4-7694-85744C855EA4}"/>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C49024C5-A116-767B-D2B7-05BC59A8F8B4}"/>
              </a:ext>
            </a:extLst>
          </p:cNvPr>
          <p:cNvSpPr>
            <a:spLocks noGrp="1" noChangeArrowheads="1"/>
          </p:cNvSpPr>
          <p:nvPr>
            <p:ph type="body" idx="1"/>
          </p:nvPr>
        </p:nvSpPr>
        <p:spPr>
          <a:xfrm>
            <a:off x="947738" y="4722813"/>
            <a:ext cx="5203825" cy="4605337"/>
          </a:xfrm>
          <a:noFill/>
        </p:spPr>
        <p:txBody>
          <a:bodyPr/>
          <a:lstStyle/>
          <a:p>
            <a:pPr eaLnBrk="1" hangingPunct="1"/>
            <a:r>
              <a:rPr lang="en-US" altLang="en-US"/>
              <a:t>When debugging a test case, it is common to see multiple checkers flagging a problem. Typically, the verification engineer can assume that all failures after the first one are side effects of the initial failure. This is primarily because of the difficulty in re-synchronizing the reference model/scoreboard once it differs from the DUV. Therefore, the verification team only needs to focus on the first failure reported from the test case. If subsequent failures exist, they will remain in the DUV, and the same test case will encounter them after re-running the simulation to test the initial fix.</a:t>
            </a:r>
          </a:p>
          <a:p>
            <a:pPr eaLnBrk="1" hangingPunct="1"/>
            <a:r>
              <a:rPr lang="en-US" altLang="en-US"/>
              <a:t>Following the diagram flow in figure, a checker indicates an initial failure. The first step for the verification engineer is to compare manually the actual and expected data by using the simulation trace output. These data can be from a single point in time or gathered over many simulation cycles. If the actual data equal the expected data, then the verification environment requires updating as the check that indicated the error is incorrect. If the actual data do not equal the expected data, then the verification engineer must determine which is correct: the DUV data or the verification environment’s expected data.</a:t>
            </a:r>
          </a:p>
          <a:p>
            <a:pPr eaLnBrk="1" hangingPunct="1"/>
            <a:r>
              <a:rPr lang="en-US" altLang="en-US"/>
              <a:t>The heart of the debug process lies in the validation of which results are correct. To determine if the DUV’s or verification environment’s results are correct, the verification engineer must trace the failure back to the input stimulus values. For example, to determine if the Calc2 DUV calculated a shift operation correctly, the verification engineer must match the result’s tag to the initial stimulus to ascertain the actual command and data values. From there, the verification engineer must independently calculate the result and compare it to the DUV’s and environment’s values. If the expected data are wrong again, the checking component contains the bug. However, if the actual data are incorrect, this does not immediately indicate a design bug. It is still possible that an incorrect stimulus condition affected the design. An example of this in Calc2 could be if the stimulus component initiated two commands with the same tag, an illegal case with indeterminate results. In that case, the verification team must fix the stimulus component. In the end, the verification engineer must determine why the actual data are incorrect.</a:t>
            </a:r>
          </a:p>
          <a:p>
            <a:pPr eaLnBrk="1" hangingPunct="1"/>
            <a:r>
              <a:rPr lang="en-US" altLang="en-US"/>
              <a:t>To do this, the verification engineer starts at the observation point determined by the failure. In black box verification, this is a DUV output. In white or grey box verification, the observation point could be internal to the design or a DUV output. In any case, the verification engineer must find the logic that feeds the observation point. In the best of cases, the verification engineer can correlate the observation point to a particular stimulus value or sequence; in the worst of cases, there may be a large convergence across the logic, meaning many paths might feed a single observation point. The verification engineer then spends time determining if the logic that feeds the observation point is correct. If that logic is correct, then the engineer must go back even further. The engineer must validate that all of these are correct (or incorrect). This continues until the verification engineer encounters a previous observation point in the test bench or the input stimulus. If the verification engineer reaches a previous observation point at which a checking component did not fire, then the area of the failure must be between the two observation points. The bug exists after this point (because this check did not fail) and before the area at which the check failed. However, the verification engineer must determine if the previous observation point is faulty. This traceback process continues until the verification engineer finds the point in which the DUV or the verification environment miscalculated a value. This is the source of the bug.</a:t>
            </a:r>
          </a:p>
          <a:p>
            <a:pPr eaLnBrk="1" hangingPunct="1"/>
            <a:r>
              <a:rPr lang="en-US" altLang="en-US"/>
              <a:t>In some instances, the specification is ambiguous, and both the checker and the design can be correct from an interpretation standpoint. In these scenarios, the specification is the source of the bug, and the verification engineer must consult the architect to fix the ambiguity in the specification.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C6AB9DC3-AC96-A0AA-F079-6723D3015E2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FF78A23-B4C9-4085-BBF0-F9B168170C38}" type="slidenum">
              <a:rPr lang="en-GB" altLang="en-US"/>
              <a:pPr/>
              <a:t>21</a:t>
            </a:fld>
            <a:endParaRPr lang="en-GB" altLang="en-US"/>
          </a:p>
        </p:txBody>
      </p:sp>
      <p:sp>
        <p:nvSpPr>
          <p:cNvPr id="84995" name="Rectangle 2">
            <a:extLst>
              <a:ext uri="{FF2B5EF4-FFF2-40B4-BE49-F238E27FC236}">
                <a16:creationId xmlns:a16="http://schemas.microsoft.com/office/drawing/2014/main" id="{3DD41135-ADE4-47AE-1C5C-F16C45EE2239}"/>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618E60F5-3281-EE51-6DCF-46B155A85081}"/>
              </a:ext>
            </a:extLst>
          </p:cNvPr>
          <p:cNvSpPr>
            <a:spLocks noGrp="1" noChangeArrowheads="1"/>
          </p:cNvSpPr>
          <p:nvPr>
            <p:ph type="body" idx="1"/>
          </p:nvPr>
        </p:nvSpPr>
        <p:spPr>
          <a:noFill/>
        </p:spPr>
        <p:txBody>
          <a:bodyPr/>
          <a:lstStyle/>
          <a:p>
            <a:pPr eaLnBrk="1" hangingPunct="1"/>
            <a:r>
              <a:rPr lang="en-US" altLang="en-US"/>
              <a:t>Let us take Calc2 as an example. The previous approaches of checking using golden vectors, transaction based, and reference model all assume use of a black box. To illustrate the importance of observation points, as well as shed some light into the black box, more details of implementation are required. The Calc2 design captures the command and data in two consecutive cycles and then enqueues this data into one of two internal buffers: one handles the addition/subtraction pipeline; the other, the shift pipeline. A priority block exists inside the DUV to dispatch commands from the buffers to the pipelines.</a:t>
            </a:r>
          </a:p>
          <a:p>
            <a:pPr eaLnBrk="1" hangingPunct="1"/>
            <a:r>
              <a:rPr lang="en-US" altLang="en-US"/>
              <a:t>Previously we discussed mechanisms to check the in-order and out-of-order functional requirements. Now that the box is gray, observation points (monitors) can be placed on the input of the priority block, as well as a checker on the output of the priority block. By doing this, the previous discussion on the methods of checking the in-order and out-of-order function in the various checking paradigms becomes much simpler. The output checking of the DUV (versus the priority block) can concentrate on the correctness of commands because the internal checks will now validate the order of execution is correct. The other advantage is that if and when the priority checks fail, the verification engineer knows exactly where the bug exists.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9A8C9670-CF50-4A74-4040-36857852A221}"/>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06D9CE-BF3B-41A7-8BC9-A3420304A584}" type="slidenum">
              <a:rPr lang="en-GB" altLang="en-US"/>
              <a:pPr/>
              <a:t>22</a:t>
            </a:fld>
            <a:endParaRPr lang="en-GB" altLang="en-US"/>
          </a:p>
        </p:txBody>
      </p:sp>
      <p:sp>
        <p:nvSpPr>
          <p:cNvPr id="86019" name="Rectangle 2">
            <a:extLst>
              <a:ext uri="{FF2B5EF4-FFF2-40B4-BE49-F238E27FC236}">
                <a16:creationId xmlns:a16="http://schemas.microsoft.com/office/drawing/2014/main" id="{E014E59E-554F-FBCB-70B9-C466367D7A3B}"/>
              </a:ext>
            </a:extLst>
          </p:cNvPr>
          <p:cNvSpPr>
            <a:spLocks noGrp="1" noRot="1" noChangeAspect="1" noChangeArrowheads="1" noTextEdit="1"/>
          </p:cNvSpPr>
          <p:nvPr>
            <p:ph type="sldImg"/>
          </p:nvPr>
        </p:nvSpPr>
        <p:spPr>
          <a:ln/>
        </p:spPr>
      </p:sp>
      <p:sp>
        <p:nvSpPr>
          <p:cNvPr id="86020" name="Rectangle 3">
            <a:extLst>
              <a:ext uri="{FF2B5EF4-FFF2-40B4-BE49-F238E27FC236}">
                <a16:creationId xmlns:a16="http://schemas.microsoft.com/office/drawing/2014/main" id="{5F59DEC6-7344-D1D4-7384-8F2705C86B62}"/>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58EB5203-B1A3-222A-4F22-E7E83ABFF5EA}"/>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3F8F0EE-33A5-45BC-8EA9-74AB63DB5599}" type="slidenum">
              <a:rPr lang="en-GB" altLang="en-US"/>
              <a:pPr/>
              <a:t>23</a:t>
            </a:fld>
            <a:endParaRPr lang="en-GB" altLang="en-US"/>
          </a:p>
        </p:txBody>
      </p:sp>
      <p:sp>
        <p:nvSpPr>
          <p:cNvPr id="89091" name="Rectangle 2">
            <a:extLst>
              <a:ext uri="{FF2B5EF4-FFF2-40B4-BE49-F238E27FC236}">
                <a16:creationId xmlns:a16="http://schemas.microsoft.com/office/drawing/2014/main" id="{47110088-55D2-F608-F1F8-F9AF924F1284}"/>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3823FC2D-039B-EE4C-B38D-35A88F028CA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764BFDA4-A175-4BAB-7E45-BE2435B167C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CA5DC1E-BBEB-4C2A-89C4-655CD7CA8617}" type="slidenum">
              <a:rPr lang="en-GB" altLang="en-US"/>
              <a:pPr/>
              <a:t>24</a:t>
            </a:fld>
            <a:endParaRPr lang="en-GB" altLang="en-US"/>
          </a:p>
        </p:txBody>
      </p:sp>
      <p:sp>
        <p:nvSpPr>
          <p:cNvPr id="90115" name="Rectangle 2">
            <a:extLst>
              <a:ext uri="{FF2B5EF4-FFF2-40B4-BE49-F238E27FC236}">
                <a16:creationId xmlns:a16="http://schemas.microsoft.com/office/drawing/2014/main" id="{E34CE320-CB73-1BA7-C1E2-742F671C6326}"/>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082EAC7F-A784-C59C-FFB6-1709E8E35E4A}"/>
              </a:ext>
            </a:extLst>
          </p:cNvPr>
          <p:cNvSpPr>
            <a:spLocks noGrp="1" noChangeArrowheads="1"/>
          </p:cNvSpPr>
          <p:nvPr>
            <p:ph type="body" idx="1"/>
          </p:nvPr>
        </p:nvSpPr>
        <p:spPr>
          <a:noFill/>
        </p:spPr>
        <p:txBody>
          <a:bodyPr/>
          <a:lstStyle/>
          <a:p>
            <a:pPr eaLnBrk="1" hangingPunct="1"/>
            <a:r>
              <a:rPr lang="en-US" altLang="en-US"/>
              <a:t>The most basic reporting mechanism is </a:t>
            </a:r>
            <a:r>
              <a:rPr lang="en-US" altLang="en-US" b="1"/>
              <a:t>print</a:t>
            </a:r>
            <a:r>
              <a:rPr lang="en-US" altLang="en-US"/>
              <a:t>. To implement this mechanism for debug, the verification engineer simply adds print statements into the environment components to log test bench activity. The print statements echo the values of the verification components at different times via some logging mechanism. This logging mechanism captures the information and directs it to a simulation log file or a dedicated log file. Verification engineers use dedicated log files for individual verification components (rather than a global log file that captures all components’ messages), giving them the ability to sort through many messages quickly. This is especially useful during early component debug. Verification teams may also choose to use dedicated log files to sort logically separate data streams. In Calc2, for example, there are four independent requestors on four different ports. The team could choose to create the environment such that each of the four stimulus components logs every transaction into separate files. This way, if a failure occurs on port 2, debugging commences on the log file for port 2, bypassing potentially extraneous data from other ports. However, the verification engineer cannot discount the potential that other ports’ inputs may affect each other. Therefore, the potential exists that while debugging a port 2 failure, the verification engineer traces commands from other ports’ log files.</a:t>
            </a:r>
          </a:p>
          <a:p>
            <a:pPr eaLnBrk="1" hangingPunct="1"/>
            <a:r>
              <a:rPr lang="en-US" altLang="en-US"/>
              <a:t>The down side to logging messages is that they tend to be very verbose. Components can generate thousands of lines of messages in a log file. This can also negatively affect the simulation engine’s performance owing to the file input/output (I/O) throughout the test case.</a:t>
            </a:r>
          </a:p>
          <a:p>
            <a:pPr eaLnBrk="1" hangingPunct="1"/>
            <a:r>
              <a:rPr lang="en-US" altLang="en-US"/>
              <a:t>A solution to this is to include programmed debug levels in the environment code, a technique the software industry has used for years. When running a test case in the default mode, the components use the lowest message level at which checkers only report errors - no other pertinent information. However, when an error occurs, the verification engineer reruns the simulation, applying a higher level of debug messaging. Now the components print detailed information to the log files, aiding the debug process. All units throughout the environment can use debug levels - not just checkers. This may include stimulus, scoreboards, checkers, and/or monitors. However, a global messaging method can easily lead to information overload with all the verification components logging information for the test case. Instead, the verification team may consider a more granular message logging paradigm in which parameters enable debug messages only for a subset of the verification components. This may assist in controlling the amount of information written to the log file while also avoiding the performance problem.</a:t>
            </a:r>
          </a:p>
          <a:p>
            <a:pPr eaLnBrk="1" hangingPunct="1"/>
            <a:r>
              <a:rPr lang="en-US" altLang="en-US"/>
              <a:t>It is important to note that the verification team needs to plan this fine-grained control of debug message levels before writing the actual test bench code. It is very time-consuming to add such debug message control into already released code.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6BFCB-B08A-78B5-5CCD-788CD3521E5D}"/>
            </a:ext>
          </a:extLst>
        </p:cNvPr>
        <p:cNvGrpSpPr/>
        <p:nvPr/>
      </p:nvGrpSpPr>
      <p:grpSpPr>
        <a:xfrm>
          <a:off x="0" y="0"/>
          <a:ext cx="0" cy="0"/>
          <a:chOff x="0" y="0"/>
          <a:chExt cx="0" cy="0"/>
        </a:xfrm>
      </p:grpSpPr>
      <p:sp>
        <p:nvSpPr>
          <p:cNvPr id="90114" name="Rectangle 7">
            <a:extLst>
              <a:ext uri="{FF2B5EF4-FFF2-40B4-BE49-F238E27FC236}">
                <a16:creationId xmlns:a16="http://schemas.microsoft.com/office/drawing/2014/main" id="{1FE78855-0397-A117-63A4-06BF3CDAD7B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CA5DC1E-BBEB-4C2A-89C4-655CD7CA8617}" type="slidenum">
              <a:rPr lang="en-GB" altLang="en-US"/>
              <a:pPr/>
              <a:t>25</a:t>
            </a:fld>
            <a:endParaRPr lang="en-GB" altLang="en-US"/>
          </a:p>
        </p:txBody>
      </p:sp>
      <p:sp>
        <p:nvSpPr>
          <p:cNvPr id="90115" name="Rectangle 2">
            <a:extLst>
              <a:ext uri="{FF2B5EF4-FFF2-40B4-BE49-F238E27FC236}">
                <a16:creationId xmlns:a16="http://schemas.microsoft.com/office/drawing/2014/main" id="{EF8BEB34-E837-B7E1-08EF-5B19759CF85A}"/>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DC72DA7F-9F0B-4A77-00B2-3A167054CE41}"/>
              </a:ext>
            </a:extLst>
          </p:cNvPr>
          <p:cNvSpPr>
            <a:spLocks noGrp="1" noChangeArrowheads="1"/>
          </p:cNvSpPr>
          <p:nvPr>
            <p:ph type="body" idx="1"/>
          </p:nvPr>
        </p:nvSpPr>
        <p:spPr>
          <a:noFill/>
        </p:spPr>
        <p:txBody>
          <a:bodyPr/>
          <a:lstStyle/>
          <a:p>
            <a:pPr eaLnBrk="1" hangingPunct="1"/>
            <a:r>
              <a:rPr lang="en-US" altLang="en-US"/>
              <a:t>The most basic reporting mechanism is </a:t>
            </a:r>
            <a:r>
              <a:rPr lang="en-US" altLang="en-US" b="1"/>
              <a:t>print</a:t>
            </a:r>
            <a:r>
              <a:rPr lang="en-US" altLang="en-US"/>
              <a:t>. To implement this mechanism for debug, the verification engineer simply adds print statements into the environment components to log test bench activity. The print statements echo the values of the verification components at different times via some logging mechanism. This logging mechanism captures the information and directs it to a simulation log file or a dedicated log file. Verification engineers use dedicated log files for individual verification components (rather than a global log file that captures all components’ messages), giving them the ability to sort through many messages quickly. This is especially useful during early component debug. Verification teams may also choose to use dedicated log files to sort logically separate data streams. In Calc2, for example, there are four independent requestors on four different ports. The team could choose to create the environment such that each of the four stimulus components logs every transaction into separate files. This way, if a failure occurs on port 2, debugging commences on the log file for port 2, bypassing potentially extraneous data from other ports. However, the verification engineer cannot discount the potential that other ports’ inputs may affect each other. Therefore, the potential exists that while debugging a port 2 failure, the verification engineer traces commands from other ports’ log files.</a:t>
            </a:r>
          </a:p>
          <a:p>
            <a:pPr eaLnBrk="1" hangingPunct="1"/>
            <a:r>
              <a:rPr lang="en-US" altLang="en-US"/>
              <a:t>The down side to logging messages is that they tend to be very verbose. Components can generate thousands of lines of messages in a log file. This can also negatively affect the simulation engine’s performance owing to the file input/output (I/O) throughout the test case.</a:t>
            </a:r>
          </a:p>
          <a:p>
            <a:pPr eaLnBrk="1" hangingPunct="1"/>
            <a:r>
              <a:rPr lang="en-US" altLang="en-US"/>
              <a:t>A solution to this is to include programmed debug levels in the environment code, a technique the software industry has used for years. When running a test case in the default mode, the components use the lowest message level at which checkers only report errors - no other pertinent information. However, when an error occurs, the verification engineer reruns the simulation, applying a higher level of debug messaging. Now the components print detailed information to the log files, aiding the debug process. All units throughout the environment can use debug levels - not just checkers. This may include stimulus, scoreboards, checkers, and/or monitors. However, a global messaging method can easily lead to information overload with all the verification components logging information for the test case. Instead, the verification team may consider a more granular message logging paradigm in which parameters enable debug messages only for a subset of the verification components. This may assist in controlling the amount of information written to the log file while also avoiding the performance problem.</a:t>
            </a:r>
          </a:p>
          <a:p>
            <a:pPr eaLnBrk="1" hangingPunct="1"/>
            <a:r>
              <a:rPr lang="en-US" altLang="en-US"/>
              <a:t>It is important to note that the verification team needs to plan this fine-grained control of debug message levels before writing the actual test bench code. It is very time-consuming to add such debug message control into already released code.</a:t>
            </a:r>
          </a:p>
        </p:txBody>
      </p:sp>
    </p:spTree>
    <p:extLst>
      <p:ext uri="{BB962C8B-B14F-4D97-AF65-F5344CB8AC3E}">
        <p14:creationId xmlns:p14="http://schemas.microsoft.com/office/powerpoint/2010/main" val="2766777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D48A7044-9768-4283-E72B-249680624A6D}"/>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0200CAE-F064-4912-AE88-89BF84C8FAA4}" type="slidenum">
              <a:rPr lang="en-GB" altLang="en-US"/>
              <a:pPr/>
              <a:t>26</a:t>
            </a:fld>
            <a:endParaRPr lang="en-GB" altLang="en-US"/>
          </a:p>
        </p:txBody>
      </p:sp>
      <p:sp>
        <p:nvSpPr>
          <p:cNvPr id="91139" name="Rectangle 2">
            <a:extLst>
              <a:ext uri="{FF2B5EF4-FFF2-40B4-BE49-F238E27FC236}">
                <a16:creationId xmlns:a16="http://schemas.microsoft.com/office/drawing/2014/main" id="{09CED8E8-2F55-2A4B-65C1-4E9E562B9B56}"/>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985D1B54-3D3F-5406-BF30-48B108B8ECCE}"/>
              </a:ext>
            </a:extLst>
          </p:cNvPr>
          <p:cNvSpPr>
            <a:spLocks noGrp="1" noChangeArrowheads="1"/>
          </p:cNvSpPr>
          <p:nvPr>
            <p:ph type="body" idx="1"/>
          </p:nvPr>
        </p:nvSpPr>
        <p:spPr>
          <a:noFill/>
        </p:spPr>
        <p:txBody>
          <a:bodyPr/>
          <a:lstStyle/>
          <a:p>
            <a:pPr eaLnBrk="1" hangingPunct="1"/>
            <a:r>
              <a:rPr lang="en-US" altLang="en-US"/>
              <a:t>By using a waveform viewer to show internal variables/states of the verification components over time, the verification engineer can identify bugs (just as a designer would) within the environment. This ability is very powerful and may show the source of a problem much more quickly than just using print statements.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77231-4EDE-B710-2FCF-A876AD60B956}"/>
            </a:ext>
          </a:extLst>
        </p:cNvPr>
        <p:cNvGrpSpPr/>
        <p:nvPr/>
      </p:nvGrpSpPr>
      <p:grpSpPr>
        <a:xfrm>
          <a:off x="0" y="0"/>
          <a:ext cx="0" cy="0"/>
          <a:chOff x="0" y="0"/>
          <a:chExt cx="0" cy="0"/>
        </a:xfrm>
      </p:grpSpPr>
      <p:sp>
        <p:nvSpPr>
          <p:cNvPr id="91138" name="Rectangle 7">
            <a:extLst>
              <a:ext uri="{FF2B5EF4-FFF2-40B4-BE49-F238E27FC236}">
                <a16:creationId xmlns:a16="http://schemas.microsoft.com/office/drawing/2014/main" id="{9E36C868-BB9A-C2D8-9392-773AE10153B8}"/>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0200CAE-F064-4912-AE88-89BF84C8FAA4}" type="slidenum">
              <a:rPr lang="en-GB" altLang="en-US"/>
              <a:pPr/>
              <a:t>27</a:t>
            </a:fld>
            <a:endParaRPr lang="en-GB" altLang="en-US"/>
          </a:p>
        </p:txBody>
      </p:sp>
      <p:sp>
        <p:nvSpPr>
          <p:cNvPr id="91139" name="Rectangle 2">
            <a:extLst>
              <a:ext uri="{FF2B5EF4-FFF2-40B4-BE49-F238E27FC236}">
                <a16:creationId xmlns:a16="http://schemas.microsoft.com/office/drawing/2014/main" id="{FBD0082C-359A-B1C5-C66D-DB2F44D9594A}"/>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FEEAC898-A96C-8D23-83B8-F3014C02AB7E}"/>
              </a:ext>
            </a:extLst>
          </p:cNvPr>
          <p:cNvSpPr>
            <a:spLocks noGrp="1" noChangeArrowheads="1"/>
          </p:cNvSpPr>
          <p:nvPr>
            <p:ph type="body" idx="1"/>
          </p:nvPr>
        </p:nvSpPr>
        <p:spPr>
          <a:noFill/>
        </p:spPr>
        <p:txBody>
          <a:bodyPr/>
          <a:lstStyle/>
          <a:p>
            <a:pPr eaLnBrk="1" hangingPunct="1"/>
            <a:r>
              <a:rPr lang="en-US" altLang="en-US"/>
              <a:t>By using a waveform viewer to show internal variables/states of the verification components over time, the verification engineer can identify bugs (just as a designer would) within the environment. This ability is very powerful and may show the source of a problem much more quickly than just using print statements.</a:t>
            </a:r>
          </a:p>
        </p:txBody>
      </p:sp>
    </p:spTree>
    <p:extLst>
      <p:ext uri="{BB962C8B-B14F-4D97-AF65-F5344CB8AC3E}">
        <p14:creationId xmlns:p14="http://schemas.microsoft.com/office/powerpoint/2010/main" val="658143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65CF9A9C-7CDA-5815-0391-99130F10434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DE2081D-FF56-41C5-9ABE-47DCDDFCF444}" type="slidenum">
              <a:rPr lang="en-GB" altLang="en-US"/>
              <a:pPr/>
              <a:t>28</a:t>
            </a:fld>
            <a:endParaRPr lang="en-GB" altLang="en-US"/>
          </a:p>
        </p:txBody>
      </p:sp>
      <p:sp>
        <p:nvSpPr>
          <p:cNvPr id="93187" name="Rectangle 2">
            <a:extLst>
              <a:ext uri="{FF2B5EF4-FFF2-40B4-BE49-F238E27FC236}">
                <a16:creationId xmlns:a16="http://schemas.microsoft.com/office/drawing/2014/main" id="{2CC05CB2-5F21-49FC-15F7-B4EB9ED67098}"/>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9075D502-8C57-0AB7-A1E5-628FB3BC9789}"/>
              </a:ext>
            </a:extLst>
          </p:cNvPr>
          <p:cNvSpPr>
            <a:spLocks noGrp="1" noChangeArrowheads="1"/>
          </p:cNvSpPr>
          <p:nvPr>
            <p:ph type="body" idx="1"/>
          </p:nvPr>
        </p:nvSpPr>
        <p:spPr>
          <a:noFill/>
        </p:spPr>
        <p:txBody>
          <a:bodyPr/>
          <a:lstStyle/>
          <a:p>
            <a:pPr eaLnBrk="1" hangingPunct="1"/>
            <a:r>
              <a:rPr lang="en-US" altLang="en-US"/>
              <a:t>However, debugging pre-generated test benches is often not so simple. Complexities arise in environments in which stimulus components require feedback from the design. In these cases, the stimulus component cannot send in the next transaction until it receives an acknowledgement from the DUV. Because of the timing and interaction between the stimulus component and the DUV, the verification engineer must determine if the pacing is correct at simulation runtime. Therefore, in these situations, pre-generation debug may only get the verification team part way. The verification engineer must debug the test case stimulus through run-time debugging methods.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1C7B8343-CDFD-515B-CB84-F60588E944A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D4B0C6A-B750-4CA0-A3CB-2307DAF625C1}" type="slidenum">
              <a:rPr lang="en-GB" altLang="en-US"/>
              <a:pPr/>
              <a:t>29</a:t>
            </a:fld>
            <a:endParaRPr lang="en-GB" altLang="en-US"/>
          </a:p>
        </p:txBody>
      </p:sp>
      <p:sp>
        <p:nvSpPr>
          <p:cNvPr id="94211" name="Rectangle 2">
            <a:extLst>
              <a:ext uri="{FF2B5EF4-FFF2-40B4-BE49-F238E27FC236}">
                <a16:creationId xmlns:a16="http://schemas.microsoft.com/office/drawing/2014/main" id="{DD759972-4CFB-AB5F-50C6-461116E1182B}"/>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39A73BF0-FD64-00E4-E32F-3278A2AD6AF5}"/>
              </a:ext>
            </a:extLst>
          </p:cNvPr>
          <p:cNvSpPr>
            <a:spLocks noGrp="1" noChangeArrowheads="1"/>
          </p:cNvSpPr>
          <p:nvPr>
            <p:ph type="body" idx="1"/>
          </p:nvPr>
        </p:nvSpPr>
        <p:spPr>
          <a:noFill/>
        </p:spPr>
        <p:txBody>
          <a:bodyPr/>
          <a:lstStyle/>
          <a:p>
            <a:pPr eaLnBrk="1" hangingPunct="1"/>
            <a:r>
              <a:rPr lang="en-US" altLang="en-US"/>
              <a:t>For example, a test case that fails after 3 hours is determined to have a stimulus component bug. The verification engineer fixes the component and re-runs the simulation - another 3 hours - to determine the success of the fix. At this pace, the verification engineer can only perform one fix a day. Moreover, this does not even account for the debug time to determine that the stimulus component contained the issue. However, the verification engineer is not limited to just using print messaging and waveform viewers. In on-the-fly generation, the verification engineer can also perform source code debug by using standard programming or HVL interactive debuggers. In very complex stimulus components, this may outweigh the turn-around time.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A3F2D479-D862-B210-D7DC-17ADF2C0E6D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4518333-58B4-4B71-8547-0818220DF4DB}" type="slidenum">
              <a:rPr lang="en-GB" altLang="en-US"/>
              <a:pPr/>
              <a:t>30</a:t>
            </a:fld>
            <a:endParaRPr lang="en-GB" altLang="en-US"/>
          </a:p>
        </p:txBody>
      </p:sp>
      <p:sp>
        <p:nvSpPr>
          <p:cNvPr id="95235" name="Rectangle 2">
            <a:extLst>
              <a:ext uri="{FF2B5EF4-FFF2-40B4-BE49-F238E27FC236}">
                <a16:creationId xmlns:a16="http://schemas.microsoft.com/office/drawing/2014/main" id="{738D0982-F4FE-13C6-D35A-93713351D6BD}"/>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37DCF280-D604-26FA-B6B9-46F4826A5174}"/>
              </a:ext>
            </a:extLst>
          </p:cNvPr>
          <p:cNvSpPr>
            <a:spLocks noGrp="1" noChangeArrowheads="1"/>
          </p:cNvSpPr>
          <p:nvPr>
            <p:ph type="body" idx="1"/>
          </p:nvPr>
        </p:nvSpPr>
        <p:spPr>
          <a:noFill/>
        </p:spPr>
        <p:txBody>
          <a:bodyPr/>
          <a:lstStyle/>
          <a:p>
            <a:pPr eaLnBrk="1" hangingPunct="1"/>
            <a:r>
              <a:rPr lang="en-US" altLang="en-US"/>
              <a:t>The verification team uses different mechanisms to perform this trace. One mechanism is to direct all the transactions to one log file. In this scheme, the verification team parses through this file looking for port transactions relative to the failure based on addresses, transaction types, or other events related to the failure. A different method is to correlate similar functions and direct each one to its own trace file. For example, in Calc2, the verification components could direct the printing of transaction information (i.e., trace information) to a log file on an individual port basis. At the end of simulation, four trace files exist, one for each port. If the verification team needs to perform debug on port 1, all the transactions that port 1 performed are contained in a single file. The trace file would contain pertinent information for every transaction such as cycle transaction was sent into the design, cycle at which the scoreboard performed its dispatch, cycle at which the checking component received its response, and cycle at which the check was performed. However, this scheme makes it more difficult to debug failures with roots in multiple port operations.</a:t>
            </a:r>
          </a:p>
          <a:p>
            <a:pPr eaLnBrk="1" hangingPunct="1"/>
            <a:r>
              <a:rPr lang="en-US" altLang="en-US"/>
              <a:t>It is imperative that all the verification component authors stay “on the same page” when creating the print statements for these trace files. If the stimulus component creates four separate trace files (one per port) but the checking components log everything to one file, then additional burden is placed on the verification team to correlate everything.</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8409ACF4-D1D7-2CDA-30D3-6B8D7D5EFCE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98E02B19-500C-4E80-AB13-62DE9CD040A6}" type="slidenum">
              <a:rPr lang="en-GB" altLang="en-US"/>
              <a:pPr/>
              <a:t>31</a:t>
            </a:fld>
            <a:endParaRPr lang="en-GB" altLang="en-US"/>
          </a:p>
        </p:txBody>
      </p:sp>
      <p:sp>
        <p:nvSpPr>
          <p:cNvPr id="96259" name="Rectangle 2">
            <a:extLst>
              <a:ext uri="{FF2B5EF4-FFF2-40B4-BE49-F238E27FC236}">
                <a16:creationId xmlns:a16="http://schemas.microsoft.com/office/drawing/2014/main" id="{39584B8A-8789-94F0-5ABA-3BEA01044FBA}"/>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64C01A43-41A3-6D69-8DA2-B86E1778D4EA}"/>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749C6346-1FBF-74DE-063F-A025EABB6A2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6694C436-8150-4D0E-B99E-0F18819AC298}" type="slidenum">
              <a:rPr lang="en-GB" altLang="en-US"/>
              <a:pPr/>
              <a:t>32</a:t>
            </a:fld>
            <a:endParaRPr lang="en-GB" altLang="en-US"/>
          </a:p>
        </p:txBody>
      </p:sp>
      <p:sp>
        <p:nvSpPr>
          <p:cNvPr id="97283" name="Rectangle 2">
            <a:extLst>
              <a:ext uri="{FF2B5EF4-FFF2-40B4-BE49-F238E27FC236}">
                <a16:creationId xmlns:a16="http://schemas.microsoft.com/office/drawing/2014/main" id="{182F7EB0-D02E-E539-1798-BFBD265FAF18}"/>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EAA36CB7-2755-92A8-63BA-CE274A0D1285}"/>
              </a:ext>
            </a:extLst>
          </p:cNvPr>
          <p:cNvSpPr>
            <a:spLocks noGrp="1" noChangeArrowheads="1"/>
          </p:cNvSpPr>
          <p:nvPr>
            <p:ph type="body" idx="1"/>
          </p:nvPr>
        </p:nvSpPr>
        <p:spPr>
          <a:noFill/>
        </p:spPr>
        <p:txBody>
          <a:bodyPr/>
          <a:lstStyle/>
          <a:p>
            <a:pPr eaLnBrk="1" hangingPunct="1"/>
            <a:r>
              <a:rPr lang="en-US" altLang="en-US"/>
              <a:t>In this example, unit A is used across the two chips, X and Y, and many times within a single chip, X. The re-use of unit A allows for better resource utilization. The development team for chip X only needs to design two units: A and B. The development team for chip Y only needs to design one unit, C, because it re-uses unit A from chip X. This type of design re-use is called </a:t>
            </a:r>
            <a:r>
              <a:rPr lang="en-US" altLang="en-US" i="1"/>
              <a:t>horizontal re-use</a:t>
            </a:r>
            <a:r>
              <a:rPr lang="en-US" altLang="en-US"/>
              <a:t>, because the team uses the design blocks across a single chip (as in unit A within chip X) and across multiple chips (unit A used in both chip X and 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4C08F81A-D4A9-1B84-8753-86BC4403509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A33C9AA-C0AC-4C41-BEBE-6B336704822A}" type="slidenum">
              <a:rPr lang="en-GB" altLang="en-US"/>
              <a:pPr/>
              <a:t>33</a:t>
            </a:fld>
            <a:endParaRPr lang="en-GB" altLang="en-US"/>
          </a:p>
        </p:txBody>
      </p:sp>
      <p:sp>
        <p:nvSpPr>
          <p:cNvPr id="98307" name="Rectangle 2">
            <a:extLst>
              <a:ext uri="{FF2B5EF4-FFF2-40B4-BE49-F238E27FC236}">
                <a16:creationId xmlns:a16="http://schemas.microsoft.com/office/drawing/2014/main" id="{7FBCC937-8C50-23B7-9CC7-CE4A75E8CC9C}"/>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22AC7E46-6F72-A504-8586-9B5EC79B46E1}"/>
              </a:ext>
            </a:extLst>
          </p:cNvPr>
          <p:cNvSpPr>
            <a:spLocks noGrp="1" noChangeArrowheads="1"/>
          </p:cNvSpPr>
          <p:nvPr>
            <p:ph type="body" idx="1"/>
          </p:nvPr>
        </p:nvSpPr>
        <p:spPr>
          <a:noFill/>
        </p:spPr>
        <p:txBody>
          <a:bodyPr/>
          <a:lstStyle/>
          <a:p>
            <a:pPr eaLnBrk="1" hangingPunct="1"/>
            <a:r>
              <a:rPr lang="en-US" altLang="en-US"/>
              <a:t>In this example, units A, B, and C all connect to a common shared bus. Because the units have a common shared bus, there is no need for each verification team to develop its own stimulus component. Instead, a verification team can create a re-usable stimulus component for each unit test bench. This concept can expand to include other common verification components such as interface monitors and checkers. This is an example of horizontal re-use because the team utilizes a set of verification components across the same level of the verification hierarchy (in this case, unit test benches). More details of how to achieve horizontal re-use are discussed later.</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E8F05E81-442A-1465-7D91-7E1B09895F9D}"/>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82C23D0C-81F2-4625-86CA-C8054CC0F963}" type="slidenum">
              <a:rPr lang="en-GB" altLang="en-US"/>
              <a:pPr/>
              <a:t>34</a:t>
            </a:fld>
            <a:endParaRPr lang="en-GB" altLang="en-US"/>
          </a:p>
        </p:txBody>
      </p:sp>
      <p:sp>
        <p:nvSpPr>
          <p:cNvPr id="99331" name="Rectangle 2">
            <a:extLst>
              <a:ext uri="{FF2B5EF4-FFF2-40B4-BE49-F238E27FC236}">
                <a16:creationId xmlns:a16="http://schemas.microsoft.com/office/drawing/2014/main" id="{0AD53836-77FA-0FFE-A342-C6CD585D558E}"/>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2FD5D0C3-FFF0-C0C0-5F2C-B26BB84D2A94}"/>
              </a:ext>
            </a:extLst>
          </p:cNvPr>
          <p:cNvSpPr>
            <a:spLocks noGrp="1" noChangeArrowheads="1"/>
          </p:cNvSpPr>
          <p:nvPr>
            <p:ph type="body" idx="1"/>
          </p:nvPr>
        </p:nvSpPr>
        <p:spPr>
          <a:noFill/>
        </p:spPr>
        <p:txBody>
          <a:bodyPr/>
          <a:lstStyle/>
          <a:p>
            <a:pPr eaLnBrk="1" hangingPunct="1"/>
            <a:r>
              <a:rPr lang="en-US" altLang="en-US"/>
              <a:t>As shown in figure, unit A’s test bench has two verification components associated with it: a stimulus component and an interface monitor/checker. This design unit is at the periphery of the chip. This means that the chip level verification team can re-use the stimulus component from the unit test bench in their test bench. In addition to the stimulus component, the chip level verification team also utilizes the interface monitor/checker to assist in their debug activities. Therefore, vertical re-use occurs when a higher verification level utilizes verification components from a lower level. More details of how to achieve vertical re-use are discussed later.</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6B2052DA-550F-5C2D-2C78-143753C6E34B}"/>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EA333C79-7904-4F63-AD54-5EA05BB21360}" type="slidenum">
              <a:rPr lang="en-GB" altLang="en-US"/>
              <a:pPr/>
              <a:t>35</a:t>
            </a:fld>
            <a:endParaRPr lang="en-GB" altLang="en-US"/>
          </a:p>
        </p:txBody>
      </p:sp>
      <p:sp>
        <p:nvSpPr>
          <p:cNvPr id="100355" name="Rectangle 2">
            <a:extLst>
              <a:ext uri="{FF2B5EF4-FFF2-40B4-BE49-F238E27FC236}">
                <a16:creationId xmlns:a16="http://schemas.microsoft.com/office/drawing/2014/main" id="{C6D4D288-BD37-AA3E-6E88-F89F10B6DBCB}"/>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16993B3E-25C3-78D2-D526-9BCE6EA15B9C}"/>
              </a:ext>
            </a:extLst>
          </p:cNvPr>
          <p:cNvSpPr>
            <a:spLocks noGrp="1" noChangeArrowheads="1"/>
          </p:cNvSpPr>
          <p:nvPr>
            <p:ph type="body" idx="1"/>
          </p:nvPr>
        </p:nvSpPr>
        <p:spPr>
          <a:noFill/>
        </p:spPr>
        <p:txBody>
          <a:bodyPr/>
          <a:lstStyle/>
          <a:p>
            <a:pPr eaLnBrk="1" hangingPunct="1"/>
            <a:r>
              <a:rPr lang="en-US" altLang="en-US"/>
              <a:t>As inefficient as it may seem, many reasons exist for why multiple groups may develop similar verification components independently. </a:t>
            </a:r>
          </a:p>
          <a:p>
            <a:pPr eaLnBrk="1" hangingPunct="1"/>
            <a:r>
              <a:rPr lang="en-US" altLang="en-US"/>
              <a:t>It could be that the different groups utilize different hardware description language (HDL) and/or verification languages or that the different groups require different functionality from the verification components. </a:t>
            </a:r>
          </a:p>
          <a:p>
            <a:pPr eaLnBrk="1" hangingPunct="1"/>
            <a:r>
              <a:rPr lang="en-US" altLang="en-US"/>
              <a:t>However, if one group concentrates on developing re-usable verification IP, then all groups within the company can leverage that expertise and reduce overall resources. </a:t>
            </a:r>
          </a:p>
          <a:p>
            <a:pPr eaLnBrk="1" hangingPunct="1"/>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5EAA3A3B-1D08-0676-1E20-781856BA96E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531B83E5-6F56-41D2-9462-B70235DA5A36}" type="slidenum">
              <a:rPr lang="en-GB" altLang="en-US"/>
              <a:pPr/>
              <a:t>36</a:t>
            </a:fld>
            <a:endParaRPr lang="en-GB" altLang="en-US"/>
          </a:p>
        </p:txBody>
      </p:sp>
      <p:sp>
        <p:nvSpPr>
          <p:cNvPr id="101379" name="Rectangle 2">
            <a:extLst>
              <a:ext uri="{FF2B5EF4-FFF2-40B4-BE49-F238E27FC236}">
                <a16:creationId xmlns:a16="http://schemas.microsoft.com/office/drawing/2014/main" id="{8859D586-AF90-73C3-3AC8-5ACA3CC6730F}"/>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CE5A7BFC-A70C-9D5E-1BC9-27F6C3B06920}"/>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007E6250-D391-8C9A-82E3-7FC408C6084A}"/>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2D313C8-3E26-40C1-814E-0E511B31A4F3}" type="slidenum">
              <a:rPr lang="en-GB" altLang="en-US"/>
              <a:pPr/>
              <a:t>37</a:t>
            </a:fld>
            <a:endParaRPr lang="en-GB" altLang="en-US"/>
          </a:p>
        </p:txBody>
      </p:sp>
      <p:sp>
        <p:nvSpPr>
          <p:cNvPr id="102403" name="Rectangle 2">
            <a:extLst>
              <a:ext uri="{FF2B5EF4-FFF2-40B4-BE49-F238E27FC236}">
                <a16:creationId xmlns:a16="http://schemas.microsoft.com/office/drawing/2014/main" id="{58CC0C5A-1043-F3B7-0E6E-0052124F2D2C}"/>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B034022A-8CD2-8AE3-197B-B85241A336B0}"/>
              </a:ext>
            </a:extLst>
          </p:cNvPr>
          <p:cNvSpPr>
            <a:spLocks noGrp="1" noChangeArrowheads="1"/>
          </p:cNvSpPr>
          <p:nvPr>
            <p:ph type="body" idx="1"/>
          </p:nvPr>
        </p:nvSpPr>
        <p:spPr>
          <a:noFill/>
        </p:spPr>
        <p:txBody>
          <a:bodyPr/>
          <a:lstStyle/>
          <a:p>
            <a:pPr eaLnBrk="1" hangingPunct="1"/>
            <a:r>
              <a:rPr lang="en-US" altLang="en-US"/>
              <a:t>In the Figure (a), unit B’s test bench contains a stimulus component that directly communicates to the scoreboard. This works well at the unit level and also has advantages because the developer of the stimulus component already knows much information of what is to be driven into the design under verification (DUV). However, looking at Figure (b) shows the usage of unit B at the next higher level of verification. At this level, internal checking is desired for debug. It can be seen that the ability to re-use the scoreboard at this level now has issues. The chip level cannot re-use the scoreboard because it requires the stimulus component, which is now replaced with the design, to communicate with the scoreboard.</a:t>
            </a:r>
          </a:p>
          <a:p>
            <a:pPr eaLnBrk="1" hangingPunct="1"/>
            <a:r>
              <a:rPr lang="en-US" altLang="en-US"/>
              <a:t>Adhering to this guideline allows for vertical re-use of any verification component. Many verification engineers are tempted to provide the data sent into the DUV to the scoreboard component directly from the stimulus component. Their reasoning is valid: Why create another verification component to monitor the inputs when the stimulus component already contains the data sent into the DUV and can directly inform the stimulus component of new data? However, if the verification team wishes to re-use the scoreboard or checker components at a higher level where the real HDL design replaces the stimulus component in the test bench, then the scoreboard component will not receive any data. Therefore, the best solution for re-use maximization is to add a monitor component to the interface between the stimulus component and the DUV. The monitor component spies the data on the interface and informs the scoreboard. The verification team then re-uses the monitor component at the higher hierarchical level to drive the scoreboard, even in the absence of the stimulus component.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99B451EF-910E-0E58-9EAC-A6CCC79133FD}"/>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D677F3F4-088B-4B57-B872-941F4A7B7DD6}" type="slidenum">
              <a:rPr lang="en-GB" altLang="en-US"/>
              <a:pPr/>
              <a:t>38</a:t>
            </a:fld>
            <a:endParaRPr lang="en-GB" altLang="en-US"/>
          </a:p>
        </p:txBody>
      </p:sp>
      <p:sp>
        <p:nvSpPr>
          <p:cNvPr id="104451" name="Rectangle 2">
            <a:extLst>
              <a:ext uri="{FF2B5EF4-FFF2-40B4-BE49-F238E27FC236}">
                <a16:creationId xmlns:a16="http://schemas.microsoft.com/office/drawing/2014/main" id="{4ACE656C-006E-369F-7E41-E4C396EFE27F}"/>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4B6B6604-9149-2F5C-F5EE-83CBDD966E07}"/>
              </a:ext>
            </a:extLst>
          </p:cNvPr>
          <p:cNvSpPr>
            <a:spLocks noGrp="1" noChangeArrowheads="1"/>
          </p:cNvSpPr>
          <p:nvPr>
            <p:ph type="body" idx="1"/>
          </p:nvPr>
        </p:nvSpPr>
        <p:spPr>
          <a:noFill/>
        </p:spPr>
        <p:txBody>
          <a:bodyPr/>
          <a:lstStyle/>
          <a:p>
            <a:pPr eaLnBrk="1" hangingPunct="1"/>
            <a:r>
              <a:rPr lang="en-US" altLang="en-US"/>
              <a:t>Calc 2 design is a good example of this, as shown in top figure. Each port has a different set of names (REQ</a:t>
            </a:r>
            <a:r>
              <a:rPr lang="en-US" altLang="en-US" i="1"/>
              <a:t>X</a:t>
            </a:r>
            <a:r>
              <a:rPr lang="en-US" altLang="en-US"/>
              <a:t>_CMD_IN, REQ</a:t>
            </a:r>
            <a:r>
              <a:rPr lang="en-US" altLang="en-US" i="1"/>
              <a:t>X</a:t>
            </a:r>
            <a:r>
              <a:rPr lang="en-US" altLang="en-US"/>
              <a:t>_TAG_IN, REQ</a:t>
            </a:r>
            <a:r>
              <a:rPr lang="en-US" altLang="en-US" i="1"/>
              <a:t>X</a:t>
            </a:r>
            <a:r>
              <a:rPr lang="en-US" altLang="en-US"/>
              <a:t>_DATA_IN, where </a:t>
            </a:r>
            <a:r>
              <a:rPr lang="en-US" altLang="en-US" i="1"/>
              <a:t>X </a:t>
            </a:r>
            <a:r>
              <a:rPr lang="en-US" altLang="en-US"/>
              <a:t>is the port number), but a single stimulus component could be created to attach to each port. The stimulus component outputs must map to each of the four different ports on the DUV. By allowing for dynamic mapping, the end-user would only need to “configure” the component for its specific mapping. Without this mapping, the end-user would need to copy and paste individual components and modify each one. This leads to higher maintenance and reduces the overall benefit of re-use.</a:t>
            </a:r>
          </a:p>
          <a:p>
            <a:pPr eaLnBrk="1" hangingPunct="1"/>
            <a:r>
              <a:rPr lang="en-US" altLang="en-US"/>
              <a:t>For vertical re-use, most unit environment’s top level is the unit itself. However, when this unit is within the chip, extra levels of hierarchy exist. Thus, verification components need to be “attached” to the different levels. Bottom figure shows an example of the vertical naming issue.</a:t>
            </a:r>
          </a:p>
          <a:p>
            <a:pPr eaLnBrk="1" hangingPunct="1"/>
            <a:r>
              <a:rPr lang="en-US" altLang="en-US"/>
              <a:t>In this example, the signal name to which the common interface checker attaches changes its name because of hierarchy prefixes. If the verification components have a static interface (i.e., directly connects to specific design signals), then it would be difficult to re-use the verification components up the hierarchy.</a:t>
            </a:r>
          </a:p>
          <a:p>
            <a:pPr eaLnBrk="1" hangingPunct="1"/>
            <a:r>
              <a:rPr lang="en-US" altLang="en-US"/>
              <a:t>The ability to have a dynamic mapping mechanism is crucial for reuse. This way, the component can attach to any of the necessary signals at any level, either horizontally or vertically.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1EAFFBF6-310B-5D3D-BF2A-E8276F3B130C}"/>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37A91D84-8BCE-446F-A8C0-451E6883CDF2}" type="slidenum">
              <a:rPr lang="en-GB" altLang="en-US"/>
              <a:pPr/>
              <a:t>39</a:t>
            </a:fld>
            <a:endParaRPr lang="en-GB" altLang="en-US"/>
          </a:p>
        </p:txBody>
      </p:sp>
      <p:sp>
        <p:nvSpPr>
          <p:cNvPr id="110595" name="Rectangle 2">
            <a:extLst>
              <a:ext uri="{FF2B5EF4-FFF2-40B4-BE49-F238E27FC236}">
                <a16:creationId xmlns:a16="http://schemas.microsoft.com/office/drawing/2014/main" id="{E82082C5-3C5A-87E5-4D84-1A45F1FC0986}"/>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A7FBDD57-BE9E-E498-0D84-250DC5E48FE7}"/>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83FA4729-DFA1-D79C-546B-DFE111E8C14B}"/>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9E666F8-4F5F-468D-A757-CC9299C5772D}" type="slidenum">
              <a:rPr lang="en-GB" altLang="en-US"/>
              <a:pPr/>
              <a:t>40</a:t>
            </a:fld>
            <a:endParaRPr lang="en-GB" altLang="en-US"/>
          </a:p>
        </p:txBody>
      </p:sp>
      <p:sp>
        <p:nvSpPr>
          <p:cNvPr id="111619" name="Rectangle 2">
            <a:extLst>
              <a:ext uri="{FF2B5EF4-FFF2-40B4-BE49-F238E27FC236}">
                <a16:creationId xmlns:a16="http://schemas.microsoft.com/office/drawing/2014/main" id="{DD8B6631-A9C6-6AB3-B3C9-94A8AF988FAE}"/>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7B26E847-AC8E-1B30-B773-4A0806AF6F08}"/>
              </a:ext>
            </a:extLst>
          </p:cNvPr>
          <p:cNvSpPr>
            <a:spLocks noGrp="1" noChangeArrowheads="1"/>
          </p:cNvSpPr>
          <p:nvPr>
            <p:ph type="body" idx="1"/>
          </p:nvPr>
        </p:nvSpPr>
        <p:spPr>
          <a:noFill/>
        </p:spPr>
        <p:txBody>
          <a:bodyPr/>
          <a:lstStyle/>
          <a:p>
            <a:pPr eaLnBrk="1" hangingPunct="1"/>
            <a:r>
              <a:rPr lang="en-US" altLang="en-US"/>
              <a:t>Calc2, along with three other units, forms a processing engine. This basic flow of the processing engine is that attached to the memory controller unit is some memory. The dispatcher units fetch the “next” transaction by issuing a series of reads from different addresses from the memory controller unit. The memory controller unit responds by providing the data for each read. Once the dispatcher units acquire all the necessary data, they initiate transactions to the Calc2 unit, and upon these transactions being finished, the memory controller unit updates its memory.</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A65B9146-1913-265C-5839-877C86A4B252}"/>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F4D5275B-2222-4FD2-A713-3CCAA5111830}" type="slidenum">
              <a:rPr lang="en-GB" altLang="en-US"/>
              <a:pPr/>
              <a:t>41</a:t>
            </a:fld>
            <a:endParaRPr lang="en-GB" altLang="en-US"/>
          </a:p>
        </p:txBody>
      </p:sp>
      <p:sp>
        <p:nvSpPr>
          <p:cNvPr id="112643" name="Rectangle 2">
            <a:extLst>
              <a:ext uri="{FF2B5EF4-FFF2-40B4-BE49-F238E27FC236}">
                <a16:creationId xmlns:a16="http://schemas.microsoft.com/office/drawing/2014/main" id="{9A8221FD-B919-050F-D734-A429B8BED2A0}"/>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7AA4A7E3-7FB1-DD26-D73B-5E6380B0B462}"/>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DBFC9F8-F105-4475-A9F7-9F4D8E56383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1C61A14-25B6-4824-A10C-6E5257340367}" type="slidenum">
              <a:rPr lang="en-GB" altLang="en-US"/>
              <a:pPr/>
              <a:t>42</a:t>
            </a:fld>
            <a:endParaRPr lang="en-GB" altLang="en-US"/>
          </a:p>
        </p:txBody>
      </p:sp>
      <p:sp>
        <p:nvSpPr>
          <p:cNvPr id="113667" name="Rectangle 2">
            <a:extLst>
              <a:ext uri="{FF2B5EF4-FFF2-40B4-BE49-F238E27FC236}">
                <a16:creationId xmlns:a16="http://schemas.microsoft.com/office/drawing/2014/main" id="{29750FE4-4E00-05AA-B191-B7251D6BC85E}"/>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13E5C7A4-3EA8-333F-D6A6-80449A664966}"/>
              </a:ext>
            </a:extLst>
          </p:cNvPr>
          <p:cNvSpPr>
            <a:spLocks noGrp="1" noChangeArrowheads="1"/>
          </p:cNvSpPr>
          <p:nvPr>
            <p:ph type="body" idx="1"/>
          </p:nvPr>
        </p:nvSpPr>
        <p:spPr>
          <a:noFill/>
        </p:spPr>
        <p:txBody>
          <a:bodyPr/>
          <a:lstStyle/>
          <a:p>
            <a:pPr eaLnBrk="1" hangingPunct="1"/>
            <a:r>
              <a:rPr lang="en-US" altLang="en-US"/>
              <a:t>The reason for the input port monitor is to disconnect the direct communication between the scoreboard and the stimulus component. Now, the input port monitors observe the input buses directly and then interact with the scoreboard. At the next higher level, when the stimulus component does not exist, the input port monitors still capture the inputs to the Calc2 portion of the DUV and pass those transactions to the scoreboard. The new output port monitors for the stimulus components removes the stimulus and output port monitor dependency. At the new level of verification where the stimulus components do not exist, the output port monitor is not able to communicate with the removed stimulus component.</a:t>
            </a:r>
          </a:p>
          <a:p>
            <a:pPr eaLnBrk="1" hangingPunct="1"/>
            <a:r>
              <a:rPr lang="en-US" altLang="en-US"/>
              <a:t>The hard-coded paths to the inputs and outputs of the DUV need to be removed as well. This is accomplished using a dynamic mapping mechanism whereby an input file supplies the monitor with a virtual (the name that the component uses) to real (the signal name within the test bench) signal mapping. Then, the next level of verification only needs to specify a new mapping within a file that would be specific to the components and the hierarchical level. This same change is made to the input port monitors and the stimulus protocol components (the reason for the latter will be seen momentarily).</a:t>
            </a:r>
          </a:p>
          <a:p>
            <a:pPr eaLnBrk="1" hangingPunct="1"/>
            <a:r>
              <a:rPr lang="en-US" altLang="en-US"/>
              <a:t>One additional change splits the port stimulus generation component into four separate components - one for each port. Now each port contains a stimulus model (which has a generation and protocol component), input port monitor (Port iMonitor), output port stimulus monitor (Port Stim Monitor), and output port monitor (Port oMonitor). The I/O port monitors communicate with the scoreboard and checker and does not interact with the stimulus components. Now the stimulus components are not specific to any port.</a:t>
            </a:r>
          </a:p>
          <a:p>
            <a:pPr eaLnBrk="1" hangingPunct="1"/>
            <a:r>
              <a:rPr lang="en-US" altLang="en-US"/>
              <a:t>Because of the changes (including the change to the stimulus protocol component for dynamic signal mapping), the verification engineers for the unit can concentrate on one set of components and instantiate them as many times as required - in this case, four. If in the future the design were to change to support more ports, the environment scales quickly. The verification team concentrates on making changes to functional portions of the environment–scoreboard and checker - and then simply changes the number of port component instantiations within the test bench. The stimulus components themselves do not need changes.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7764F90C-D576-6D99-635A-CAA29E59CD4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0030DDC1-666F-4226-9EF9-0B827849120A}" type="slidenum">
              <a:rPr lang="en-GB" altLang="en-US"/>
              <a:pPr/>
              <a:t>43</a:t>
            </a:fld>
            <a:endParaRPr lang="en-GB" altLang="en-US"/>
          </a:p>
        </p:txBody>
      </p:sp>
      <p:sp>
        <p:nvSpPr>
          <p:cNvPr id="114691" name="Rectangle 2">
            <a:extLst>
              <a:ext uri="{FF2B5EF4-FFF2-40B4-BE49-F238E27FC236}">
                <a16:creationId xmlns:a16="http://schemas.microsoft.com/office/drawing/2014/main" id="{D28AF5BB-CB18-3178-8C86-A1C9B6172B97}"/>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C5FC2822-D01C-D836-B547-58D33D7255A2}"/>
              </a:ext>
            </a:extLst>
          </p:cNvPr>
          <p:cNvSpPr>
            <a:spLocks noGrp="1" noChangeArrowheads="1"/>
          </p:cNvSpPr>
          <p:nvPr>
            <p:ph type="body" idx="1"/>
          </p:nvPr>
        </p:nvSpPr>
        <p:spPr>
          <a:noFill/>
        </p:spPr>
        <p:txBody>
          <a:bodyPr/>
          <a:lstStyle/>
          <a:p>
            <a:pPr eaLnBrk="1" hangingPunct="1"/>
            <a:r>
              <a:rPr lang="en-US" altLang="en-US"/>
              <a:t>By utilizing these internal monitors and checkers, this verification team leverages existing verification components that allow them to reduce overall verification time because the debug time is reduced. This can further be expanded upon to include the monitors and checkers from the dispatcher units.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1C5F6563-FA7F-6759-A03F-083215614D9B}"/>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0974604-69FD-430F-8DE6-14304B50B857}" type="slidenum">
              <a:rPr lang="en-GB" altLang="en-US"/>
              <a:pPr/>
              <a:t>44</a:t>
            </a:fld>
            <a:endParaRPr lang="en-GB" altLang="en-US"/>
          </a:p>
        </p:txBody>
      </p:sp>
      <p:sp>
        <p:nvSpPr>
          <p:cNvPr id="115715" name="Rectangle 2">
            <a:extLst>
              <a:ext uri="{FF2B5EF4-FFF2-40B4-BE49-F238E27FC236}">
                <a16:creationId xmlns:a16="http://schemas.microsoft.com/office/drawing/2014/main" id="{89DE7611-A53A-FFC6-F979-F35A9F976383}"/>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CA7713FF-322B-84CE-6E8D-96B1B03268C1}"/>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64C4AF85-0091-B335-8B25-D292E11EF4F1}"/>
              </a:ext>
            </a:extLst>
          </p:cNvPr>
          <p:cNvSpPr>
            <a:spLocks noChangeArrowheads="1"/>
          </p:cNvSpPr>
          <p:nvPr userDrawn="1"/>
        </p:nvSpPr>
        <p:spPr bwMode="auto">
          <a:xfrm>
            <a:off x="0" y="2162175"/>
            <a:ext cx="9144000" cy="2220913"/>
          </a:xfrm>
          <a:prstGeom prst="rect">
            <a:avLst/>
          </a:prstGeom>
          <a:solidFill>
            <a:schemeClr val="bg1">
              <a:alpha val="2196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5506" name="Rectangle 2"/>
          <p:cNvSpPr>
            <a:spLocks noGrp="1" noChangeArrowheads="1"/>
          </p:cNvSpPr>
          <p:nvPr>
            <p:ph type="ctrTitle" sz="quarter"/>
          </p:nvPr>
        </p:nvSpPr>
        <p:spPr>
          <a:xfrm>
            <a:off x="3730625" y="2274888"/>
            <a:ext cx="5067300" cy="1143000"/>
          </a:xfrm>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rIns="91440" anchor="b"/>
          <a:lstStyle>
            <a:lvl1pPr>
              <a:defRPr sz="3200"/>
            </a:lvl1pPr>
          </a:lstStyle>
          <a:p>
            <a:pPr lvl="0"/>
            <a:r>
              <a:rPr lang="en-US" noProof="0"/>
              <a:t>Click to edit Master title style</a:t>
            </a:r>
            <a:endParaRPr lang="de-DE" noProof="0"/>
          </a:p>
        </p:txBody>
      </p:sp>
      <p:sp>
        <p:nvSpPr>
          <p:cNvPr id="1045507" name="Rectangle 3"/>
          <p:cNvSpPr>
            <a:spLocks noGrp="1" noChangeArrowheads="1"/>
          </p:cNvSpPr>
          <p:nvPr>
            <p:ph type="subTitle" sz="quarter" idx="1"/>
          </p:nvPr>
        </p:nvSpPr>
        <p:spPr>
          <a:xfrm>
            <a:off x="3730625" y="3586163"/>
            <a:ext cx="5072063" cy="1049337"/>
          </a:xfrm>
        </p:spPr>
        <p:txBody>
          <a:bodyPr lIns="91440" rIns="91440"/>
          <a:lstStyle>
            <a:lvl1pPr marL="0" indent="0">
              <a:buFont typeface="Wingdings" pitchFamily="2" charset="2"/>
              <a:buNone/>
              <a:defRPr sz="2200" b="1">
                <a:solidFill>
                  <a:schemeClr val="folHlink"/>
                </a:solidFill>
              </a:defRPr>
            </a:lvl1pPr>
          </a:lstStyle>
          <a:p>
            <a:pPr lvl="0"/>
            <a:r>
              <a:rPr lang="en-US" noProof="0"/>
              <a:t>Click to edit Master text styles</a:t>
            </a:r>
          </a:p>
        </p:txBody>
      </p:sp>
    </p:spTree>
    <p:extLst>
      <p:ext uri="{BB962C8B-B14F-4D97-AF65-F5344CB8AC3E}">
        <p14:creationId xmlns:p14="http://schemas.microsoft.com/office/powerpoint/2010/main" val="1863440535"/>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C61D0E1-4095-4965-3F40-AF70C8B4C454}"/>
              </a:ext>
            </a:extLst>
          </p:cNvPr>
          <p:cNvSpPr>
            <a:spLocks noGrp="1" noChangeArrowheads="1"/>
          </p:cNvSpPr>
          <p:nvPr>
            <p:ph type="ftr" sz="quarter" idx="10"/>
          </p:nvPr>
        </p:nvSpPr>
        <p:spPr>
          <a:ln/>
        </p:spPr>
        <p:txBody>
          <a:bodyPr/>
          <a:lstStyle>
            <a:lvl1pPr>
              <a:defRPr/>
            </a:lvl1pPr>
          </a:lstStyle>
          <a:p>
            <a:fld id="{C048759F-69D3-4F61-B29E-45F6B9B1E686}" type="slidenum">
              <a:rPr lang="de-DE" altLang="en-US"/>
              <a:pPr/>
              <a:t>‹#›</a:t>
            </a:fld>
            <a:endParaRPr lang="de-DE" altLang="en-US"/>
          </a:p>
        </p:txBody>
      </p:sp>
    </p:spTree>
    <p:extLst>
      <p:ext uri="{BB962C8B-B14F-4D97-AF65-F5344CB8AC3E}">
        <p14:creationId xmlns:p14="http://schemas.microsoft.com/office/powerpoint/2010/main" val="3893512966"/>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25A2F5D9-BB4C-CC58-768B-68C40CF7A272}"/>
              </a:ext>
            </a:extLst>
          </p:cNvPr>
          <p:cNvSpPr>
            <a:spLocks noGrp="1" noChangeArrowheads="1"/>
          </p:cNvSpPr>
          <p:nvPr>
            <p:ph type="ftr" sz="quarter" idx="10"/>
          </p:nvPr>
        </p:nvSpPr>
        <p:spPr>
          <a:ln/>
        </p:spPr>
        <p:txBody>
          <a:bodyPr/>
          <a:lstStyle>
            <a:lvl1pPr>
              <a:defRPr/>
            </a:lvl1pPr>
          </a:lstStyle>
          <a:p>
            <a:fld id="{E82658D7-EDDF-482E-8836-1DA0D778DCE2}" type="slidenum">
              <a:rPr lang="de-DE" altLang="en-US"/>
              <a:pPr/>
              <a:t>‹#›</a:t>
            </a:fld>
            <a:endParaRPr lang="de-DE" altLang="en-US"/>
          </a:p>
        </p:txBody>
      </p:sp>
    </p:spTree>
    <p:extLst>
      <p:ext uri="{BB962C8B-B14F-4D97-AF65-F5344CB8AC3E}">
        <p14:creationId xmlns:p14="http://schemas.microsoft.com/office/powerpoint/2010/main" val="2669370843"/>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088" y="863600"/>
            <a:ext cx="4186237"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577E5CB7-7CC6-A029-4561-A949FAB4BF10}"/>
              </a:ext>
            </a:extLst>
          </p:cNvPr>
          <p:cNvSpPr>
            <a:spLocks noGrp="1" noChangeArrowheads="1"/>
          </p:cNvSpPr>
          <p:nvPr>
            <p:ph type="ftr" sz="quarter" idx="10"/>
          </p:nvPr>
        </p:nvSpPr>
        <p:spPr>
          <a:ln/>
        </p:spPr>
        <p:txBody>
          <a:bodyPr/>
          <a:lstStyle>
            <a:lvl1pPr>
              <a:defRPr/>
            </a:lvl1pPr>
          </a:lstStyle>
          <a:p>
            <a:fld id="{22EB8D92-AB7D-4E2C-97BF-F212E65D9178}" type="slidenum">
              <a:rPr lang="de-DE" altLang="en-US"/>
              <a:pPr/>
              <a:t>‹#›</a:t>
            </a:fld>
            <a:endParaRPr lang="de-DE" altLang="en-US"/>
          </a:p>
        </p:txBody>
      </p:sp>
    </p:spTree>
    <p:extLst>
      <p:ext uri="{BB962C8B-B14F-4D97-AF65-F5344CB8AC3E}">
        <p14:creationId xmlns:p14="http://schemas.microsoft.com/office/powerpoint/2010/main" val="2314262354"/>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41B5A4E7-C333-1457-A4B6-FA203D4AB8A1}"/>
              </a:ext>
            </a:extLst>
          </p:cNvPr>
          <p:cNvSpPr>
            <a:spLocks noGrp="1" noChangeArrowheads="1"/>
          </p:cNvSpPr>
          <p:nvPr>
            <p:ph type="ftr" sz="quarter" idx="10"/>
          </p:nvPr>
        </p:nvSpPr>
        <p:spPr>
          <a:ln/>
        </p:spPr>
        <p:txBody>
          <a:bodyPr/>
          <a:lstStyle>
            <a:lvl1pPr>
              <a:defRPr/>
            </a:lvl1pPr>
          </a:lstStyle>
          <a:p>
            <a:fld id="{8EC9CADC-9E2D-4302-A508-7FE87C94AD90}" type="slidenum">
              <a:rPr lang="de-DE" altLang="en-US"/>
              <a:pPr/>
              <a:t>‹#›</a:t>
            </a:fld>
            <a:endParaRPr lang="de-DE" altLang="en-US"/>
          </a:p>
        </p:txBody>
      </p:sp>
    </p:spTree>
    <p:extLst>
      <p:ext uri="{BB962C8B-B14F-4D97-AF65-F5344CB8AC3E}">
        <p14:creationId xmlns:p14="http://schemas.microsoft.com/office/powerpoint/2010/main" val="439350056"/>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BB0C5674-D699-1304-88A9-D37B8F7EF18B}"/>
              </a:ext>
            </a:extLst>
          </p:cNvPr>
          <p:cNvSpPr>
            <a:spLocks noGrp="1" noChangeArrowheads="1"/>
          </p:cNvSpPr>
          <p:nvPr>
            <p:ph type="ftr" sz="quarter" idx="10"/>
          </p:nvPr>
        </p:nvSpPr>
        <p:spPr>
          <a:ln/>
        </p:spPr>
        <p:txBody>
          <a:bodyPr/>
          <a:lstStyle>
            <a:lvl1pPr>
              <a:defRPr/>
            </a:lvl1pPr>
          </a:lstStyle>
          <a:p>
            <a:fld id="{818111C6-85E7-4C57-8D8D-2F3EE78C8EC1}" type="slidenum">
              <a:rPr lang="de-DE" altLang="en-US"/>
              <a:pPr/>
              <a:t>‹#›</a:t>
            </a:fld>
            <a:endParaRPr lang="de-DE" altLang="en-US"/>
          </a:p>
        </p:txBody>
      </p:sp>
    </p:spTree>
    <p:extLst>
      <p:ext uri="{BB962C8B-B14F-4D97-AF65-F5344CB8AC3E}">
        <p14:creationId xmlns:p14="http://schemas.microsoft.com/office/powerpoint/2010/main" val="1378084705"/>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5EABA36A-27C3-DAE6-1C9C-7FD573CE3395}"/>
              </a:ext>
            </a:extLst>
          </p:cNvPr>
          <p:cNvSpPr>
            <a:spLocks noGrp="1" noChangeArrowheads="1"/>
          </p:cNvSpPr>
          <p:nvPr>
            <p:ph type="ftr" sz="quarter" idx="10"/>
          </p:nvPr>
        </p:nvSpPr>
        <p:spPr>
          <a:ln/>
        </p:spPr>
        <p:txBody>
          <a:bodyPr/>
          <a:lstStyle>
            <a:lvl1pPr>
              <a:defRPr/>
            </a:lvl1pPr>
          </a:lstStyle>
          <a:p>
            <a:fld id="{95C0E037-FEAD-4D39-AA6B-1F2450E3D553}" type="slidenum">
              <a:rPr lang="de-DE" altLang="en-US"/>
              <a:pPr/>
              <a:t>‹#›</a:t>
            </a:fld>
            <a:endParaRPr lang="de-DE" altLang="en-US"/>
          </a:p>
        </p:txBody>
      </p:sp>
    </p:spTree>
    <p:extLst>
      <p:ext uri="{BB962C8B-B14F-4D97-AF65-F5344CB8AC3E}">
        <p14:creationId xmlns:p14="http://schemas.microsoft.com/office/powerpoint/2010/main" val="1315997962"/>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9AF31D7-386E-2756-3941-A6489EB44069}"/>
              </a:ext>
            </a:extLst>
          </p:cNvPr>
          <p:cNvSpPr>
            <a:spLocks noGrp="1" noChangeArrowheads="1"/>
          </p:cNvSpPr>
          <p:nvPr>
            <p:ph type="ftr" sz="quarter" idx="10"/>
          </p:nvPr>
        </p:nvSpPr>
        <p:spPr>
          <a:ln/>
        </p:spPr>
        <p:txBody>
          <a:bodyPr/>
          <a:lstStyle>
            <a:lvl1pPr>
              <a:defRPr/>
            </a:lvl1pPr>
          </a:lstStyle>
          <a:p>
            <a:fld id="{EEB4DD5F-5B0C-4A5D-80DA-23C0A780810E}" type="slidenum">
              <a:rPr lang="de-DE" altLang="en-US"/>
              <a:pPr/>
              <a:t>‹#›</a:t>
            </a:fld>
            <a:endParaRPr lang="de-DE" altLang="en-US"/>
          </a:p>
        </p:txBody>
      </p:sp>
    </p:spTree>
    <p:extLst>
      <p:ext uri="{BB962C8B-B14F-4D97-AF65-F5344CB8AC3E}">
        <p14:creationId xmlns:p14="http://schemas.microsoft.com/office/powerpoint/2010/main" val="3596439999"/>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022FD286-F39C-FA3B-1D50-49885A306CE9}"/>
              </a:ext>
            </a:extLst>
          </p:cNvPr>
          <p:cNvSpPr>
            <a:spLocks noGrp="1" noChangeArrowheads="1"/>
          </p:cNvSpPr>
          <p:nvPr>
            <p:ph type="ftr" sz="quarter" idx="10"/>
          </p:nvPr>
        </p:nvSpPr>
        <p:spPr>
          <a:ln/>
        </p:spPr>
        <p:txBody>
          <a:bodyPr/>
          <a:lstStyle>
            <a:lvl1pPr>
              <a:defRPr/>
            </a:lvl1pPr>
          </a:lstStyle>
          <a:p>
            <a:fld id="{06AC6664-92D5-4EE3-B7D5-1EB41A25F761}" type="slidenum">
              <a:rPr lang="de-DE" altLang="en-US"/>
              <a:pPr/>
              <a:t>‹#›</a:t>
            </a:fld>
            <a:endParaRPr lang="de-DE" altLang="en-US"/>
          </a:p>
        </p:txBody>
      </p:sp>
    </p:spTree>
    <p:extLst>
      <p:ext uri="{BB962C8B-B14F-4D97-AF65-F5344CB8AC3E}">
        <p14:creationId xmlns:p14="http://schemas.microsoft.com/office/powerpoint/2010/main" val="1348799169"/>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DF0E44FA-5BB3-6645-3BBE-105BFFE32643}"/>
              </a:ext>
            </a:extLst>
          </p:cNvPr>
          <p:cNvSpPr>
            <a:spLocks noGrp="1" noChangeArrowheads="1"/>
          </p:cNvSpPr>
          <p:nvPr>
            <p:ph type="ftr" sz="quarter" idx="10"/>
          </p:nvPr>
        </p:nvSpPr>
        <p:spPr>
          <a:ln/>
        </p:spPr>
        <p:txBody>
          <a:bodyPr/>
          <a:lstStyle>
            <a:lvl1pPr>
              <a:defRPr/>
            </a:lvl1pPr>
          </a:lstStyle>
          <a:p>
            <a:fld id="{5D7058E5-C646-44B4-B213-E66DB50387D6}" type="slidenum">
              <a:rPr lang="de-DE" altLang="en-US"/>
              <a:pPr/>
              <a:t>‹#›</a:t>
            </a:fld>
            <a:endParaRPr lang="de-DE" altLang="en-US"/>
          </a:p>
        </p:txBody>
      </p:sp>
    </p:spTree>
    <p:extLst>
      <p:ext uri="{BB962C8B-B14F-4D97-AF65-F5344CB8AC3E}">
        <p14:creationId xmlns:p14="http://schemas.microsoft.com/office/powerpoint/2010/main" val="806858867"/>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9525"/>
            <a:ext cx="2132013" cy="4679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9525"/>
            <a:ext cx="6245225" cy="4679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AB7823A6-891F-BC4D-CE2F-B5A0F97500A4}"/>
              </a:ext>
            </a:extLst>
          </p:cNvPr>
          <p:cNvSpPr>
            <a:spLocks noGrp="1" noChangeArrowheads="1"/>
          </p:cNvSpPr>
          <p:nvPr>
            <p:ph type="ftr" sz="quarter" idx="10"/>
          </p:nvPr>
        </p:nvSpPr>
        <p:spPr>
          <a:ln/>
        </p:spPr>
        <p:txBody>
          <a:bodyPr/>
          <a:lstStyle>
            <a:lvl1pPr>
              <a:defRPr/>
            </a:lvl1pPr>
          </a:lstStyle>
          <a:p>
            <a:fld id="{FA2F9513-E4F0-44CA-8302-DA960112C5DB}" type="slidenum">
              <a:rPr lang="de-DE" altLang="en-US"/>
              <a:pPr/>
              <a:t>‹#›</a:t>
            </a:fld>
            <a:endParaRPr lang="de-DE" altLang="en-US"/>
          </a:p>
        </p:txBody>
      </p:sp>
    </p:spTree>
    <p:extLst>
      <p:ext uri="{BB962C8B-B14F-4D97-AF65-F5344CB8AC3E}">
        <p14:creationId xmlns:p14="http://schemas.microsoft.com/office/powerpoint/2010/main" val="262380961"/>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23CAA3C3-EF4C-E5B6-117B-C0257704A830}"/>
              </a:ext>
            </a:extLst>
          </p:cNvPr>
          <p:cNvSpPr>
            <a:spLocks noGrp="1" noChangeArrowheads="1"/>
          </p:cNvSpPr>
          <p:nvPr>
            <p:ph type="ftr" sz="quarter" idx="10"/>
          </p:nvPr>
        </p:nvSpPr>
        <p:spPr>
          <a:ln/>
        </p:spPr>
        <p:txBody>
          <a:bodyPr/>
          <a:lstStyle>
            <a:lvl1pPr>
              <a:defRPr/>
            </a:lvl1pPr>
          </a:lstStyle>
          <a:p>
            <a:fld id="{5DE68BD3-F4A2-4C81-ACCD-7B6CD3256F8B}" type="slidenum">
              <a:rPr lang="de-DE" altLang="en-US"/>
              <a:pPr/>
              <a:t>‹#›</a:t>
            </a:fld>
            <a:endParaRPr lang="de-DE" altLang="en-US"/>
          </a:p>
        </p:txBody>
      </p:sp>
    </p:spTree>
    <p:extLst>
      <p:ext uri="{BB962C8B-B14F-4D97-AF65-F5344CB8AC3E}">
        <p14:creationId xmlns:p14="http://schemas.microsoft.com/office/powerpoint/2010/main" val="4181981517"/>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57725" y="2852738"/>
            <a:ext cx="4186238"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2B6F194-B943-D798-2629-BEBC8565493B}"/>
              </a:ext>
            </a:extLst>
          </p:cNvPr>
          <p:cNvSpPr>
            <a:spLocks noGrp="1" noChangeArrowheads="1"/>
          </p:cNvSpPr>
          <p:nvPr>
            <p:ph type="ftr" sz="quarter" idx="10"/>
          </p:nvPr>
        </p:nvSpPr>
        <p:spPr>
          <a:ln/>
        </p:spPr>
        <p:txBody>
          <a:bodyPr/>
          <a:lstStyle>
            <a:lvl1pPr>
              <a:defRPr/>
            </a:lvl1pPr>
          </a:lstStyle>
          <a:p>
            <a:fld id="{5A787D68-2FB4-4FCA-9B13-76655A24AC5E}" type="slidenum">
              <a:rPr lang="de-DE" altLang="en-US"/>
              <a:pPr/>
              <a:t>‹#›</a:t>
            </a:fld>
            <a:endParaRPr lang="de-DE" altLang="en-US"/>
          </a:p>
        </p:txBody>
      </p:sp>
    </p:spTree>
    <p:extLst>
      <p:ext uri="{BB962C8B-B14F-4D97-AF65-F5344CB8AC3E}">
        <p14:creationId xmlns:p14="http://schemas.microsoft.com/office/powerpoint/2010/main" val="413206866"/>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8524875"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3A0CB300-DDAA-9E05-0E9A-506CE0DF9957}"/>
              </a:ext>
            </a:extLst>
          </p:cNvPr>
          <p:cNvSpPr>
            <a:spLocks noGrp="1" noChangeArrowheads="1"/>
          </p:cNvSpPr>
          <p:nvPr>
            <p:ph type="ftr" sz="quarter" idx="10"/>
          </p:nvPr>
        </p:nvSpPr>
        <p:spPr>
          <a:ln/>
        </p:spPr>
        <p:txBody>
          <a:bodyPr/>
          <a:lstStyle>
            <a:lvl1pPr>
              <a:defRPr/>
            </a:lvl1pPr>
          </a:lstStyle>
          <a:p>
            <a:fld id="{44850C8B-EAF1-4D46-A058-3D601878D1E7}" type="slidenum">
              <a:rPr lang="de-DE" altLang="en-US"/>
              <a:pPr/>
              <a:t>‹#›</a:t>
            </a:fld>
            <a:endParaRPr lang="de-DE" altLang="en-US"/>
          </a:p>
        </p:txBody>
      </p:sp>
    </p:spTree>
    <p:extLst>
      <p:ext uri="{BB962C8B-B14F-4D97-AF65-F5344CB8AC3E}">
        <p14:creationId xmlns:p14="http://schemas.microsoft.com/office/powerpoint/2010/main" val="2709681434"/>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BC44B4B-5C6D-AF60-E7A1-39525294A55B}"/>
              </a:ext>
            </a:extLst>
          </p:cNvPr>
          <p:cNvSpPr>
            <a:spLocks noGrp="1" noChangeArrowheads="1"/>
          </p:cNvSpPr>
          <p:nvPr>
            <p:ph type="title"/>
          </p:nvPr>
        </p:nvSpPr>
        <p:spPr bwMode="auto">
          <a:xfrm>
            <a:off x="314325" y="9525"/>
            <a:ext cx="8515350" cy="600075"/>
          </a:xfrm>
          <a:prstGeom prst="rect">
            <a:avLst/>
          </a:prstGeom>
          <a:noFill/>
          <a:ln>
            <a:noFill/>
          </a:ln>
          <a:effectLst>
            <a:outerShdw dist="35921" dir="2700000" algn="ctr" rotWithShape="0">
              <a:schemeClr val="accent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endParaRPr lang="de-DE" altLang="en-US"/>
          </a:p>
        </p:txBody>
      </p:sp>
      <p:sp>
        <p:nvSpPr>
          <p:cNvPr id="1027" name="Rectangle 3">
            <a:extLst>
              <a:ext uri="{FF2B5EF4-FFF2-40B4-BE49-F238E27FC236}">
                <a16:creationId xmlns:a16="http://schemas.microsoft.com/office/drawing/2014/main" id="{A00A2DAE-CD1C-AECE-7230-D9493C341733}"/>
              </a:ext>
            </a:extLst>
          </p:cNvPr>
          <p:cNvSpPr>
            <a:spLocks noGrp="1" noChangeArrowheads="1"/>
          </p:cNvSpPr>
          <p:nvPr>
            <p:ph type="body" idx="1"/>
          </p:nvPr>
        </p:nvSpPr>
        <p:spPr bwMode="auto">
          <a:xfrm>
            <a:off x="319088" y="863600"/>
            <a:ext cx="8524875" cy="382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4485" name="Rectangle 5">
            <a:extLst>
              <a:ext uri="{FF2B5EF4-FFF2-40B4-BE49-F238E27FC236}">
                <a16:creationId xmlns:a16="http://schemas.microsoft.com/office/drawing/2014/main" id="{1E937BDA-ED3D-2C62-0651-A56AD6EA39B2}"/>
              </a:ext>
            </a:extLst>
          </p:cNvPr>
          <p:cNvSpPr>
            <a:spLocks noGrp="1" noChangeArrowheads="1"/>
          </p:cNvSpPr>
          <p:nvPr>
            <p:ph type="ftr" sz="quarter" idx="3"/>
          </p:nvPr>
        </p:nvSpPr>
        <p:spPr bwMode="auto">
          <a:xfrm>
            <a:off x="4321175" y="6408738"/>
            <a:ext cx="4064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defRPr>
            </a:lvl1pPr>
          </a:lstStyle>
          <a:p>
            <a:fld id="{08A70DA9-EBD0-4DC0-9850-9FE6B771397F}"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735"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Lst>
  <p:transition spd="med">
    <p:wipe dir="r"/>
  </p:transition>
  <p:hf sldNum="0" hdr="0" dt="0"/>
  <p:txStyles>
    <p:titleStyle>
      <a:lvl1pPr algn="l" rtl="0" eaLnBrk="0" fontAlgn="base" hangingPunct="0">
        <a:spcBef>
          <a:spcPct val="0"/>
        </a:spcBef>
        <a:spcAft>
          <a:spcPct val="0"/>
        </a:spcAft>
        <a:defRPr sz="2600" b="1">
          <a:solidFill>
            <a:schemeClr val="bg1"/>
          </a:solidFill>
          <a:latin typeface="+mj-lt"/>
          <a:ea typeface="+mj-ea"/>
          <a:cs typeface="+mj-cs"/>
        </a:defRPr>
      </a:lvl1pPr>
      <a:lvl2pPr algn="l" rtl="0" eaLnBrk="0" fontAlgn="base" hangingPunct="0">
        <a:spcBef>
          <a:spcPct val="0"/>
        </a:spcBef>
        <a:spcAft>
          <a:spcPct val="0"/>
        </a:spcAft>
        <a:defRPr sz="2600" b="1">
          <a:solidFill>
            <a:schemeClr val="bg1"/>
          </a:solidFill>
          <a:latin typeface="Arial" charset="0"/>
        </a:defRPr>
      </a:lvl2pPr>
      <a:lvl3pPr algn="l" rtl="0" eaLnBrk="0" fontAlgn="base" hangingPunct="0">
        <a:spcBef>
          <a:spcPct val="0"/>
        </a:spcBef>
        <a:spcAft>
          <a:spcPct val="0"/>
        </a:spcAft>
        <a:defRPr sz="2600" b="1">
          <a:solidFill>
            <a:schemeClr val="bg1"/>
          </a:solidFill>
          <a:latin typeface="Arial" charset="0"/>
        </a:defRPr>
      </a:lvl3pPr>
      <a:lvl4pPr algn="l" rtl="0" eaLnBrk="0" fontAlgn="base" hangingPunct="0">
        <a:spcBef>
          <a:spcPct val="0"/>
        </a:spcBef>
        <a:spcAft>
          <a:spcPct val="0"/>
        </a:spcAft>
        <a:defRPr sz="2600" b="1">
          <a:solidFill>
            <a:schemeClr val="bg1"/>
          </a:solidFill>
          <a:latin typeface="Arial" charset="0"/>
        </a:defRPr>
      </a:lvl4pPr>
      <a:lvl5pPr algn="l" rtl="0" eaLnBrk="0" fontAlgn="base" hangingPunct="0">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2.wmf"/></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5.w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3.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hyperlink" Target="http://www.ppt-vorlagen.de/" TargetMode="External"/><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7">
            <a:extLst>
              <a:ext uri="{FF2B5EF4-FFF2-40B4-BE49-F238E27FC236}">
                <a16:creationId xmlns:a16="http://schemas.microsoft.com/office/drawing/2014/main" id="{A7B9804A-5235-4BE3-2379-5999BBF8074F}"/>
              </a:ext>
            </a:extLst>
          </p:cNvPr>
          <p:cNvSpPr>
            <a:spLocks noGrp="1" noChangeArrowheads="1"/>
          </p:cNvSpPr>
          <p:nvPr>
            <p:ph type="ctrTitle"/>
          </p:nvPr>
        </p:nvSpPr>
        <p:spPr/>
        <p:txBody>
          <a:bodyPr/>
          <a:lstStyle/>
          <a:p>
            <a:pPr eaLnBrk="1" hangingPunct="1"/>
            <a:r>
              <a:rPr lang="en-US" altLang="en-US"/>
              <a:t>Funkcionalna verifikacija hardvera</a:t>
            </a:r>
            <a:endParaRPr lang="de-DE" altLang="en-US"/>
          </a:p>
        </p:txBody>
      </p:sp>
      <p:sp>
        <p:nvSpPr>
          <p:cNvPr id="3075" name="Rectangle 18">
            <a:extLst>
              <a:ext uri="{FF2B5EF4-FFF2-40B4-BE49-F238E27FC236}">
                <a16:creationId xmlns:a16="http://schemas.microsoft.com/office/drawing/2014/main" id="{0B931306-243F-6F07-CE49-EB4933EC7EAA}"/>
              </a:ext>
            </a:extLst>
          </p:cNvPr>
          <p:cNvSpPr>
            <a:spLocks noGrp="1" noChangeArrowheads="1"/>
          </p:cNvSpPr>
          <p:nvPr>
            <p:ph type="subTitle" idx="1"/>
          </p:nvPr>
        </p:nvSpPr>
        <p:spPr/>
        <p:txBody>
          <a:bodyPr/>
          <a:lstStyle/>
          <a:p>
            <a:pPr eaLnBrk="1" hangingPunct="1"/>
            <a:r>
              <a:rPr lang="sr-Latn-CS" altLang="en-US"/>
              <a:t>Predavanje </a:t>
            </a:r>
            <a:r>
              <a:rPr lang="en-US" altLang="en-US"/>
              <a:t>VIII-IX</a:t>
            </a:r>
            <a:endParaRPr lang="de-DE" altLang="en-US"/>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305E9D15-AFC6-2F00-A3CC-206B0E89427D}"/>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7BF3610-A15E-4101-B675-DB9F21447244}" type="slidenum">
              <a:rPr lang="de-DE" altLang="en-US">
                <a:solidFill>
                  <a:schemeClr val="bg1"/>
                </a:solidFill>
              </a:rPr>
              <a:pPr/>
              <a:t>2</a:t>
            </a:fld>
            <a:endParaRPr lang="de-DE" altLang="en-US">
              <a:solidFill>
                <a:schemeClr val="bg1"/>
              </a:solidFill>
            </a:endParaRPr>
          </a:p>
        </p:txBody>
      </p:sp>
      <p:sp>
        <p:nvSpPr>
          <p:cNvPr id="4099" name="Rectangle 2">
            <a:extLst>
              <a:ext uri="{FF2B5EF4-FFF2-40B4-BE49-F238E27FC236}">
                <a16:creationId xmlns:a16="http://schemas.microsoft.com/office/drawing/2014/main" id="{516090E5-F505-D14D-B3D9-0BBA24D7E908}"/>
              </a:ext>
            </a:extLst>
          </p:cNvPr>
          <p:cNvSpPr>
            <a:spLocks noGrp="1" noChangeArrowheads="1"/>
          </p:cNvSpPr>
          <p:nvPr>
            <p:ph type="title"/>
          </p:nvPr>
        </p:nvSpPr>
        <p:spPr/>
        <p:txBody>
          <a:bodyPr/>
          <a:lstStyle/>
          <a:p>
            <a:r>
              <a:rPr lang="en-US" altLang="en-US" dirty="0" err="1"/>
              <a:t>Sadržaj</a:t>
            </a:r>
            <a:r>
              <a:rPr lang="en-US" altLang="en-US" dirty="0"/>
              <a:t> </a:t>
            </a:r>
            <a:r>
              <a:rPr lang="en-US" altLang="en-US" dirty="0" err="1"/>
              <a:t>lekcije</a:t>
            </a:r>
            <a:endParaRPr lang="en-US" dirty="0" err="1"/>
          </a:p>
        </p:txBody>
      </p:sp>
      <p:sp>
        <p:nvSpPr>
          <p:cNvPr id="4100" name="Rectangle 3">
            <a:extLst>
              <a:ext uri="{FF2B5EF4-FFF2-40B4-BE49-F238E27FC236}">
                <a16:creationId xmlns:a16="http://schemas.microsoft.com/office/drawing/2014/main" id="{AD99434F-EB9D-9ADB-F137-DBB0C95863FC}"/>
              </a:ext>
            </a:extLst>
          </p:cNvPr>
          <p:cNvSpPr>
            <a:spLocks noGrp="1" noChangeArrowheads="1"/>
          </p:cNvSpPr>
          <p:nvPr>
            <p:ph type="body" idx="1"/>
          </p:nvPr>
        </p:nvSpPr>
        <p:spPr/>
        <p:txBody>
          <a:bodyPr/>
          <a:lstStyle/>
          <a:p>
            <a:pPr eaLnBrk="1" hangingPunct="1">
              <a:spcBef>
                <a:spcPts val="20"/>
              </a:spcBef>
            </a:pPr>
            <a:r>
              <a:rPr lang="en-US" altLang="en-US" dirty="0"/>
              <a:t>Strategije za </a:t>
            </a:r>
            <a:r>
              <a:rPr lang="en-US" altLang="en-US" dirty="0" err="1"/>
              <a:t>proveru</a:t>
            </a:r>
            <a:r>
              <a:rPr lang="en-US" altLang="en-US" dirty="0"/>
              <a:t> </a:t>
            </a:r>
            <a:r>
              <a:rPr lang="en-US" altLang="en-US" dirty="0" err="1"/>
              <a:t>rezultata</a:t>
            </a:r>
            <a:r>
              <a:rPr lang="en-US" altLang="en-US" dirty="0"/>
              <a:t> u </a:t>
            </a:r>
            <a:r>
              <a:rPr lang="en-US" altLang="en-US" dirty="0" err="1"/>
              <a:t>verifikaciji</a:t>
            </a:r>
            <a:r>
              <a:rPr lang="en-US" altLang="en-US" dirty="0"/>
              <a:t> </a:t>
            </a:r>
            <a:r>
              <a:rPr lang="en-US" altLang="en-US" dirty="0" err="1"/>
              <a:t>zasnovanoj</a:t>
            </a:r>
            <a:r>
              <a:rPr lang="en-US" altLang="en-US" dirty="0"/>
              <a:t> </a:t>
            </a:r>
            <a:r>
              <a:rPr lang="en-US" altLang="en-US" dirty="0" err="1"/>
              <a:t>na</a:t>
            </a:r>
            <a:r>
              <a:rPr lang="en-US" altLang="en-US" dirty="0"/>
              <a:t> </a:t>
            </a:r>
            <a:r>
              <a:rPr lang="en-US" altLang="en-US" dirty="0" err="1"/>
              <a:t>simulaciji</a:t>
            </a:r>
            <a:endParaRPr lang="en-US" dirty="0" err="1"/>
          </a:p>
          <a:p>
            <a:pPr lvl="1" indent="-188595">
              <a:spcBef>
                <a:spcPts val="20"/>
              </a:spcBef>
            </a:pPr>
            <a:r>
              <a:rPr lang="en-US" sz="1400" dirty="0" err="1"/>
              <a:t>Tipovi</a:t>
            </a:r>
            <a:r>
              <a:rPr lang="en-US" sz="1400" dirty="0"/>
              <a:t> </a:t>
            </a:r>
            <a:r>
              <a:rPr lang="en-US" sz="1400" dirty="0" err="1"/>
              <a:t>provere</a:t>
            </a:r>
            <a:r>
              <a:rPr lang="en-US" sz="1400" dirty="0"/>
              <a:t> </a:t>
            </a:r>
            <a:r>
              <a:rPr lang="en-US" sz="1400" dirty="0" err="1"/>
              <a:t>rezultata</a:t>
            </a:r>
            <a:endParaRPr lang="en-US" sz="1400">
              <a:cs typeface="Arial"/>
            </a:endParaRPr>
          </a:p>
          <a:p>
            <a:pPr lvl="1" indent="-188595">
              <a:spcBef>
                <a:spcPts val="20"/>
              </a:spcBef>
            </a:pPr>
            <a:r>
              <a:rPr lang="en-US" sz="1400" dirty="0" err="1">
                <a:cs typeface="Arial"/>
              </a:rPr>
              <a:t>Debagovanje</a:t>
            </a:r>
            <a:endParaRPr lang="en-US" sz="1400">
              <a:cs typeface="Arial"/>
            </a:endParaRPr>
          </a:p>
          <a:p>
            <a:pPr>
              <a:spcBef>
                <a:spcPts val="20"/>
              </a:spcBef>
            </a:pPr>
            <a:r>
              <a:rPr lang="en-US" dirty="0" err="1"/>
              <a:t>Strategije</a:t>
            </a:r>
            <a:r>
              <a:rPr lang="en-US" dirty="0"/>
              <a:t> za </a:t>
            </a:r>
            <a:r>
              <a:rPr lang="en-US" dirty="0" err="1"/>
              <a:t>ponovnu</a:t>
            </a:r>
            <a:r>
              <a:rPr lang="en-US" dirty="0"/>
              <a:t> </a:t>
            </a:r>
            <a:r>
              <a:rPr lang="en-US" dirty="0" err="1"/>
              <a:t>upotrebu</a:t>
            </a:r>
            <a:endParaRPr lang="en-US" dirty="0" err="1">
              <a:cs typeface="Arial"/>
            </a:endParaRPr>
          </a:p>
          <a:p>
            <a:pPr lvl="1" indent="-188595">
              <a:spcBef>
                <a:spcPts val="20"/>
              </a:spcBef>
            </a:pPr>
            <a:r>
              <a:rPr lang="en-US" sz="1400" dirty="0" err="1"/>
              <a:t>Smernice</a:t>
            </a:r>
            <a:r>
              <a:rPr lang="en-US" sz="1400" dirty="0"/>
              <a:t> za </a:t>
            </a:r>
            <a:r>
              <a:rPr lang="en-US" sz="1400" dirty="0" err="1"/>
              <a:t>ponovnu</a:t>
            </a:r>
            <a:r>
              <a:rPr lang="en-US" sz="1400" dirty="0"/>
              <a:t> </a:t>
            </a:r>
            <a:r>
              <a:rPr lang="en-US" sz="1400" dirty="0" err="1"/>
              <a:t>upotrebu</a:t>
            </a:r>
            <a:endParaRPr lang="en-US" sz="1400">
              <a:cs typeface="Arial"/>
            </a:endParaRPr>
          </a:p>
          <a:p>
            <a:pPr lvl="1" indent="-188595">
              <a:spcBef>
                <a:spcPts val="20"/>
              </a:spcBef>
            </a:pPr>
            <a:r>
              <a:rPr lang="en-US" sz="1400" dirty="0" err="1"/>
              <a:t>Horizontalna</a:t>
            </a:r>
            <a:r>
              <a:rPr lang="en-US" sz="1400" dirty="0"/>
              <a:t> </a:t>
            </a:r>
            <a:r>
              <a:rPr lang="en-US" sz="1400" dirty="0" err="1"/>
              <a:t>i</a:t>
            </a:r>
            <a:r>
              <a:rPr lang="en-US" sz="1400" dirty="0"/>
              <a:t> </a:t>
            </a:r>
            <a:r>
              <a:rPr lang="en-US" sz="1400" dirty="0" err="1"/>
              <a:t>vertikalna</a:t>
            </a:r>
            <a:r>
              <a:rPr lang="en-US" sz="1400" dirty="0"/>
              <a:t> </a:t>
            </a:r>
            <a:r>
              <a:rPr lang="en-US" sz="1400" dirty="0" err="1"/>
              <a:t>ponovna</a:t>
            </a:r>
            <a:r>
              <a:rPr lang="en-US" sz="1400" dirty="0"/>
              <a:t> </a:t>
            </a:r>
            <a:r>
              <a:rPr lang="en-US" sz="1400" dirty="0" err="1"/>
              <a:t>upotreba</a:t>
            </a:r>
            <a:endParaRPr lang="en-US" sz="1400">
              <a:cs typeface="Arial"/>
            </a:endParaRPr>
          </a:p>
          <a:p>
            <a:pPr lvl="1" indent="-188595">
              <a:spcBef>
                <a:spcPts val="20"/>
              </a:spcBef>
            </a:pPr>
            <a:r>
              <a:rPr lang="en-US" sz="1400" dirty="0" err="1"/>
              <a:t>Primena</a:t>
            </a:r>
            <a:r>
              <a:rPr lang="en-US" sz="1400" dirty="0"/>
              <a:t> </a:t>
            </a:r>
            <a:r>
              <a:rPr lang="en-US" sz="1400" dirty="0" err="1"/>
              <a:t>ponovne</a:t>
            </a:r>
            <a:r>
              <a:rPr lang="en-US" sz="1400" dirty="0"/>
              <a:t> </a:t>
            </a:r>
            <a:r>
              <a:rPr lang="en-US" sz="1400" dirty="0" err="1"/>
              <a:t>upotrebe</a:t>
            </a:r>
            <a:r>
              <a:rPr lang="en-US" sz="1400" dirty="0"/>
              <a:t> </a:t>
            </a:r>
            <a:r>
              <a:rPr lang="en-US" sz="1400" dirty="0" err="1"/>
              <a:t>na</a:t>
            </a:r>
            <a:r>
              <a:rPr lang="en-US" sz="1400" dirty="0"/>
              <a:t> Calc2</a:t>
            </a:r>
            <a:endParaRPr lang="en-US" sz="1400" dirty="0">
              <a:cs typeface="Arial"/>
            </a:endParaRPr>
          </a:p>
          <a:p>
            <a:endParaRPr lang="en-US" altLang="en-US" dirty="0">
              <a:cs typeface="Arial"/>
            </a:endParaRP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A57E26C-8F3A-6BC8-7596-7ED0C6092629}"/>
              </a:ext>
            </a:extLst>
          </p:cNvPr>
          <p:cNvSpPr>
            <a:spLocks noGrp="1" noChangeArrowheads="1"/>
          </p:cNvSpPr>
          <p:nvPr>
            <p:ph type="ctrTitle"/>
          </p:nvPr>
        </p:nvSpPr>
        <p:spPr/>
        <p:txBody>
          <a:bodyPr/>
          <a:lstStyle/>
          <a:p>
            <a:r>
              <a:rPr lang="en-US" sz="2800" dirty="0"/>
              <a:t>Strategije za </a:t>
            </a:r>
            <a:r>
              <a:rPr lang="en-US" sz="2800" dirty="0" err="1"/>
              <a:t>proveru</a:t>
            </a:r>
            <a:r>
              <a:rPr lang="en-US" sz="2800" dirty="0"/>
              <a:t> </a:t>
            </a:r>
            <a:r>
              <a:rPr lang="en-US" sz="2800" dirty="0" err="1"/>
              <a:t>rezultata</a:t>
            </a:r>
            <a:r>
              <a:rPr lang="en-US" sz="2800" dirty="0"/>
              <a:t> u </a:t>
            </a:r>
            <a:r>
              <a:rPr lang="en-US" sz="2800" dirty="0" err="1"/>
              <a:t>verifikaciji</a:t>
            </a:r>
            <a:r>
              <a:rPr lang="en-US" sz="2800" dirty="0"/>
              <a:t> </a:t>
            </a:r>
            <a:r>
              <a:rPr lang="en-US" sz="2800" dirty="0" err="1"/>
              <a:t>zasnovanoj</a:t>
            </a:r>
            <a:r>
              <a:rPr lang="en-US" sz="2800" dirty="0"/>
              <a:t> </a:t>
            </a:r>
            <a:r>
              <a:rPr lang="en-US" sz="2800" dirty="0" err="1"/>
              <a:t>na</a:t>
            </a:r>
            <a:r>
              <a:rPr lang="en-US" sz="2800" dirty="0"/>
              <a:t> </a:t>
            </a:r>
            <a:r>
              <a:rPr lang="en-US" sz="2800" dirty="0" err="1"/>
              <a:t>simulaciji</a:t>
            </a:r>
            <a:endParaRPr lang="en-US" dirty="0" err="1">
              <a:cs typeface="Arial"/>
            </a:endParaRPr>
          </a:p>
        </p:txBody>
      </p:sp>
      <p:sp>
        <p:nvSpPr>
          <p:cNvPr id="5123" name="Rectangle 4">
            <a:extLst>
              <a:ext uri="{FF2B5EF4-FFF2-40B4-BE49-F238E27FC236}">
                <a16:creationId xmlns:a16="http://schemas.microsoft.com/office/drawing/2014/main" id="{D090C844-136D-F02E-A268-A06A24833893}"/>
              </a:ext>
            </a:extLst>
          </p:cNvPr>
          <p:cNvSpPr>
            <a:spLocks noGrp="1" noChangeArrowheads="1"/>
          </p:cNvSpPr>
          <p:nvPr>
            <p:ph type="subTitle" idx="1"/>
          </p:nvPr>
        </p:nvSpPr>
        <p:spPr/>
        <p:txBody>
          <a:bodyPr/>
          <a:lstStyle/>
          <a:p>
            <a:pPr>
              <a:spcBef>
                <a:spcPts val="20"/>
              </a:spcBef>
            </a:pPr>
            <a:r>
              <a:rPr lang="en-US" dirty="0" err="1"/>
              <a:t>Tipovi</a:t>
            </a:r>
            <a:r>
              <a:rPr lang="en-US" dirty="0"/>
              <a:t> </a:t>
            </a:r>
            <a:r>
              <a:rPr lang="en-US" dirty="0" err="1"/>
              <a:t>provere</a:t>
            </a:r>
            <a:r>
              <a:rPr lang="en-US" dirty="0"/>
              <a:t> </a:t>
            </a:r>
            <a:r>
              <a:rPr lang="en-US" dirty="0" err="1"/>
              <a:t>rezultata</a:t>
            </a:r>
          </a:p>
          <a:p>
            <a:br>
              <a:rPr lang="en-US" dirty="0"/>
            </a:br>
            <a:endParaRPr lang="en-US" dirty="0"/>
          </a:p>
        </p:txBody>
      </p:sp>
    </p:spTree>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DA914B42-67AB-7EAD-1949-F57EC6B1F91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2436CB5-3433-4B73-A1D4-902BD405A7B2}" type="slidenum">
              <a:rPr lang="de-DE" altLang="en-US">
                <a:solidFill>
                  <a:schemeClr val="bg1"/>
                </a:solidFill>
              </a:rPr>
              <a:pPr/>
              <a:t>4</a:t>
            </a:fld>
            <a:endParaRPr lang="de-DE" altLang="en-US">
              <a:solidFill>
                <a:schemeClr val="bg1"/>
              </a:solidFill>
            </a:endParaRPr>
          </a:p>
        </p:txBody>
      </p:sp>
      <p:sp>
        <p:nvSpPr>
          <p:cNvPr id="6147" name="Rectangle 2">
            <a:extLst>
              <a:ext uri="{FF2B5EF4-FFF2-40B4-BE49-F238E27FC236}">
                <a16:creationId xmlns:a16="http://schemas.microsoft.com/office/drawing/2014/main" id="{B155CFA4-BC08-0ABB-690F-E9B2466080EC}"/>
              </a:ext>
            </a:extLst>
          </p:cNvPr>
          <p:cNvSpPr>
            <a:spLocks noGrp="1" noChangeArrowheads="1"/>
          </p:cNvSpPr>
          <p:nvPr>
            <p:ph type="title"/>
          </p:nvPr>
        </p:nvSpPr>
        <p:spPr>
          <a:xfrm>
            <a:off x="314325" y="268122"/>
            <a:ext cx="8515350" cy="600075"/>
          </a:xfrm>
        </p:spPr>
        <p:txBody>
          <a:bodyPr/>
          <a:lstStyle/>
          <a:p>
            <a:r>
              <a:rPr lang="en-US" sz="2400" dirty="0"/>
              <a:t>Strategije za </a:t>
            </a:r>
            <a:r>
              <a:rPr lang="en-US" sz="2400" dirty="0" err="1"/>
              <a:t>proveru</a:t>
            </a:r>
            <a:r>
              <a:rPr lang="en-US" sz="2400" dirty="0"/>
              <a:t> </a:t>
            </a:r>
            <a:r>
              <a:rPr lang="en-US" sz="2400" dirty="0" err="1"/>
              <a:t>rezultata</a:t>
            </a:r>
            <a:r>
              <a:rPr lang="en-US" sz="2400" dirty="0"/>
              <a:t> u </a:t>
            </a:r>
            <a:r>
              <a:rPr lang="en-US" sz="2400" dirty="0" err="1"/>
              <a:t>verifikaciji</a:t>
            </a:r>
            <a:r>
              <a:rPr lang="en-US" sz="2400" dirty="0"/>
              <a:t> </a:t>
            </a:r>
            <a:r>
              <a:rPr lang="en-US" sz="2400" dirty="0" err="1"/>
              <a:t>zasnovanoj</a:t>
            </a:r>
            <a:r>
              <a:rPr lang="en-US" sz="2400" dirty="0"/>
              <a:t> </a:t>
            </a:r>
            <a:r>
              <a:rPr lang="en-US" sz="2400" dirty="0" err="1"/>
              <a:t>na</a:t>
            </a:r>
            <a:r>
              <a:rPr lang="en-US" sz="2400" dirty="0"/>
              <a:t> </a:t>
            </a:r>
            <a:r>
              <a:rPr lang="en-US" sz="2400" dirty="0" err="1"/>
              <a:t>simulaciji</a:t>
            </a:r>
            <a:endParaRPr lang="en-US" sz="2400" dirty="0" err="1">
              <a:cs typeface="Arial"/>
            </a:endParaRPr>
          </a:p>
          <a:p>
            <a:endParaRPr lang="en-US" altLang="en-US" sz="2400" dirty="0">
              <a:cs typeface="Arial"/>
            </a:endParaRPr>
          </a:p>
        </p:txBody>
      </p:sp>
      <p:sp>
        <p:nvSpPr>
          <p:cNvPr id="6148" name="Rectangle 3">
            <a:extLst>
              <a:ext uri="{FF2B5EF4-FFF2-40B4-BE49-F238E27FC236}">
                <a16:creationId xmlns:a16="http://schemas.microsoft.com/office/drawing/2014/main" id="{A113B1E9-B9C9-C0B9-4944-7C1BEB08B4E6}"/>
              </a:ext>
            </a:extLst>
          </p:cNvPr>
          <p:cNvSpPr>
            <a:spLocks noGrp="1" noChangeArrowheads="1"/>
          </p:cNvSpPr>
          <p:nvPr>
            <p:ph type="body" idx="1"/>
          </p:nvPr>
        </p:nvSpPr>
        <p:spPr/>
        <p:txBody>
          <a:bodyPr/>
          <a:lstStyle/>
          <a:p>
            <a:pPr>
              <a:spcBef>
                <a:spcPts val="20"/>
              </a:spcBef>
            </a:pPr>
            <a:r>
              <a:rPr lang="en-US" altLang="en-US" sz="1400" dirty="0" err="1"/>
              <a:t>Kupac</a:t>
            </a:r>
            <a:r>
              <a:rPr lang="en-US" altLang="en-US" sz="1400" dirty="0"/>
              <a:t> </a:t>
            </a:r>
            <a:r>
              <a:rPr lang="en-US" altLang="en-US" sz="1400" dirty="0" err="1"/>
              <a:t>očekuje</a:t>
            </a:r>
            <a:r>
              <a:rPr lang="en-US" altLang="en-US" sz="1400" dirty="0"/>
              <a:t> da </a:t>
            </a:r>
            <a:r>
              <a:rPr lang="en-US" altLang="en-US" sz="1400" dirty="0" err="1"/>
              <a:t>verifikaciona</a:t>
            </a:r>
            <a:r>
              <a:rPr lang="en-US" altLang="en-US" sz="1400" dirty="0"/>
              <a:t> „</a:t>
            </a:r>
            <a:r>
              <a:rPr lang="en-US" altLang="en-US" sz="1400" dirty="0" err="1"/>
              <a:t>garancija</a:t>
            </a:r>
            <a:r>
              <a:rPr lang="en-US" altLang="en-US" sz="1400" dirty="0"/>
              <a:t>“ </a:t>
            </a:r>
            <a:r>
              <a:rPr lang="en-US" altLang="en-US" sz="1400" dirty="0" err="1"/>
              <a:t>traje</a:t>
            </a:r>
            <a:r>
              <a:rPr lang="en-US" altLang="en-US" sz="1400" dirty="0"/>
              <a:t> </a:t>
            </a:r>
            <a:r>
              <a:rPr lang="en-US" altLang="en-US" sz="1400" dirty="0" err="1"/>
              <a:t>koliko</a:t>
            </a:r>
            <a:r>
              <a:rPr lang="en-US" altLang="en-US" sz="1400" dirty="0"/>
              <a:t> </a:t>
            </a:r>
            <a:r>
              <a:rPr lang="en-US" altLang="en-US" sz="1400" dirty="0" err="1"/>
              <a:t>i</a:t>
            </a:r>
            <a:r>
              <a:rPr lang="en-US" altLang="en-US" sz="1400" dirty="0"/>
              <a:t> </a:t>
            </a:r>
            <a:r>
              <a:rPr lang="en-US" altLang="en-US" sz="1400" dirty="0" err="1"/>
              <a:t>životni</a:t>
            </a:r>
            <a:r>
              <a:rPr lang="en-US" altLang="en-US" sz="1400" dirty="0"/>
              <a:t> </a:t>
            </a:r>
            <a:r>
              <a:rPr lang="en-US" altLang="en-US" sz="1400" dirty="0" err="1"/>
              <a:t>vek</a:t>
            </a:r>
            <a:r>
              <a:rPr lang="en-US" altLang="en-US" sz="1400" dirty="0"/>
              <a:t> </a:t>
            </a:r>
            <a:r>
              <a:rPr lang="en-US" altLang="en-US" sz="1400" dirty="0" err="1"/>
              <a:t>sistema</a:t>
            </a:r>
            <a:r>
              <a:rPr lang="en-US" altLang="en-US" sz="1400" dirty="0"/>
              <a:t>. </a:t>
            </a:r>
            <a:r>
              <a:rPr lang="en-US" altLang="en-US" sz="1400" dirty="0" err="1"/>
              <a:t>Istovremeno</a:t>
            </a:r>
            <a:r>
              <a:rPr lang="en-US" altLang="en-US" sz="1400" dirty="0"/>
              <a:t>, </a:t>
            </a:r>
            <a:r>
              <a:rPr lang="en-US" altLang="en-US" sz="1400" dirty="0" err="1"/>
              <a:t>ograničen</a:t>
            </a:r>
            <a:r>
              <a:rPr lang="en-US" altLang="en-US" sz="1400" dirty="0"/>
              <a:t> </a:t>
            </a:r>
            <a:r>
              <a:rPr lang="en-US" altLang="en-US" sz="1400" dirty="0" err="1"/>
              <a:t>broj</a:t>
            </a:r>
            <a:r>
              <a:rPr lang="en-US" altLang="en-US" sz="1400" dirty="0"/>
              <a:t> </a:t>
            </a:r>
            <a:r>
              <a:rPr lang="en-US" altLang="en-US" sz="1400" dirty="0" err="1"/>
              <a:t>simulacionih</a:t>
            </a:r>
            <a:r>
              <a:rPr lang="en-US" altLang="en-US" sz="1400" dirty="0"/>
              <a:t> </a:t>
            </a:r>
            <a:r>
              <a:rPr lang="en-US" altLang="en-US" sz="1400" dirty="0" err="1"/>
              <a:t>ciklusa</a:t>
            </a:r>
            <a:r>
              <a:rPr lang="en-US" altLang="en-US" sz="1400" dirty="0"/>
              <a:t> (u </a:t>
            </a:r>
            <a:r>
              <a:rPr lang="en-US" altLang="en-US" sz="1400" dirty="0" err="1"/>
              <a:t>poređenju</a:t>
            </a:r>
            <a:r>
              <a:rPr lang="en-US" altLang="en-US" sz="1400" dirty="0"/>
              <a:t> </a:t>
            </a:r>
            <a:r>
              <a:rPr lang="en-US" altLang="en-US" sz="1400" dirty="0" err="1">
                <a:cs typeface="Arial"/>
              </a:rPr>
              <a:t>sa</a:t>
            </a:r>
            <a:r>
              <a:rPr lang="en-US" altLang="en-US" sz="1400" dirty="0"/>
              <a:t> </a:t>
            </a:r>
            <a:r>
              <a:rPr lang="en-US" altLang="en-US" sz="1400" dirty="0" err="1"/>
              <a:t>životnim</a:t>
            </a:r>
            <a:r>
              <a:rPr lang="en-US" altLang="en-US" sz="1400" dirty="0"/>
              <a:t> </a:t>
            </a:r>
            <a:r>
              <a:rPr lang="en-US" altLang="en-US" sz="1400" dirty="0" err="1"/>
              <a:t>vekom</a:t>
            </a:r>
            <a:r>
              <a:rPr lang="en-US" altLang="en-US" sz="1400" dirty="0"/>
              <a:t> </a:t>
            </a:r>
            <a:r>
              <a:rPr lang="en-US" altLang="en-US" sz="1400" dirty="0" err="1"/>
              <a:t>sistema</a:t>
            </a:r>
            <a:r>
              <a:rPr lang="en-US" altLang="en-US" sz="1400" dirty="0"/>
              <a:t>) </a:t>
            </a:r>
            <a:r>
              <a:rPr lang="en-US" altLang="en-US" sz="1400" dirty="0" err="1"/>
              <a:t>otežava</a:t>
            </a:r>
            <a:r>
              <a:rPr lang="en-US" altLang="en-US" sz="1400" dirty="0"/>
              <a:t> </a:t>
            </a:r>
            <a:r>
              <a:rPr lang="en-US" altLang="en-US" sz="1400" dirty="0" err="1"/>
              <a:t>verifikacioni</a:t>
            </a:r>
            <a:r>
              <a:rPr lang="en-US" altLang="en-US" sz="1400" dirty="0"/>
              <a:t> </a:t>
            </a:r>
            <a:r>
              <a:rPr lang="en-US" altLang="en-US" sz="1400" dirty="0" err="1"/>
              <a:t>proces</a:t>
            </a:r>
            <a:endParaRPr lang="en-US" altLang="en-US" sz="1400" dirty="0" err="1">
              <a:cs typeface="Arial"/>
            </a:endParaRPr>
          </a:p>
          <a:p>
            <a:pPr>
              <a:spcBef>
                <a:spcPts val="20"/>
              </a:spcBef>
            </a:pPr>
            <a:endParaRPr lang="en-US" altLang="en-US" sz="1400" dirty="0"/>
          </a:p>
          <a:p>
            <a:pPr>
              <a:spcBef>
                <a:spcPts val="20"/>
              </a:spcBef>
            </a:pPr>
            <a:r>
              <a:rPr lang="en-US" sz="1400" dirty="0"/>
              <a:t>Da bi se </a:t>
            </a:r>
            <a:r>
              <a:rPr lang="en-US" sz="1400" dirty="0" err="1"/>
              <a:t>ovo</a:t>
            </a:r>
            <a:r>
              <a:rPr lang="en-US" sz="1400" dirty="0"/>
              <a:t> </a:t>
            </a:r>
            <a:r>
              <a:rPr lang="en-US" sz="1400" dirty="0" err="1"/>
              <a:t>prevazišlo</a:t>
            </a:r>
            <a:r>
              <a:rPr lang="en-US" sz="1400" dirty="0"/>
              <a:t>, </a:t>
            </a:r>
            <a:r>
              <a:rPr lang="en-US" sz="1400" dirty="0" err="1"/>
              <a:t>verifikacioni</a:t>
            </a:r>
            <a:r>
              <a:rPr lang="en-US" sz="1400" dirty="0"/>
              <a:t> </a:t>
            </a:r>
            <a:r>
              <a:rPr lang="en-US" sz="1400" dirty="0" err="1"/>
              <a:t>tim</a:t>
            </a:r>
            <a:r>
              <a:rPr lang="en-US" sz="1400" dirty="0"/>
              <a:t> mora </a:t>
            </a:r>
            <a:r>
              <a:rPr lang="en-US" sz="1400" dirty="0" err="1"/>
              <a:t>imati</a:t>
            </a:r>
            <a:r>
              <a:rPr lang="en-US" sz="1400" dirty="0"/>
              <a:t> </a:t>
            </a:r>
            <a:r>
              <a:rPr lang="en-US" sz="1400" dirty="0" err="1"/>
              <a:t>robusnu</a:t>
            </a:r>
            <a:r>
              <a:rPr lang="en-US" sz="1400" dirty="0"/>
              <a:t> </a:t>
            </a:r>
            <a:r>
              <a:rPr lang="en-US" sz="1400" dirty="0" err="1"/>
              <a:t>strategiju</a:t>
            </a:r>
            <a:r>
              <a:rPr lang="en-US" sz="1400" dirty="0"/>
              <a:t> za </a:t>
            </a:r>
            <a:r>
              <a:rPr lang="en-US" sz="1400" dirty="0" err="1"/>
              <a:t>kreiranje</a:t>
            </a:r>
            <a:r>
              <a:rPr lang="en-US" sz="1400" dirty="0"/>
              <a:t> </a:t>
            </a:r>
            <a:r>
              <a:rPr lang="en-US" sz="1400" dirty="0" err="1"/>
              <a:t>stresnog</a:t>
            </a:r>
            <a:r>
              <a:rPr lang="en-US" sz="1400" dirty="0"/>
              <a:t> stimulus-a </a:t>
            </a:r>
            <a:r>
              <a:rPr lang="en-US" sz="1400" dirty="0" err="1"/>
              <a:t>tokom</a:t>
            </a:r>
            <a:r>
              <a:rPr lang="en-US" sz="1400" dirty="0"/>
              <a:t> </a:t>
            </a:r>
            <a:r>
              <a:rPr lang="en-US" sz="1400" dirty="0" err="1"/>
              <a:t>relativno</a:t>
            </a:r>
            <a:r>
              <a:rPr lang="en-US" sz="1400" dirty="0"/>
              <a:t> </a:t>
            </a:r>
            <a:r>
              <a:rPr lang="en-US" sz="1400" dirty="0" err="1"/>
              <a:t>malog</a:t>
            </a:r>
            <a:r>
              <a:rPr lang="en-US" sz="1400" dirty="0"/>
              <a:t> </a:t>
            </a:r>
            <a:r>
              <a:rPr lang="en-US" sz="1400" dirty="0" err="1"/>
              <a:t>broja</a:t>
            </a:r>
            <a:r>
              <a:rPr lang="en-US" sz="1400" dirty="0"/>
              <a:t> </a:t>
            </a:r>
            <a:r>
              <a:rPr lang="en-US" sz="1400" dirty="0" err="1"/>
              <a:t>dostupnih</a:t>
            </a:r>
            <a:r>
              <a:rPr lang="en-US" sz="1400" dirty="0"/>
              <a:t> </a:t>
            </a:r>
            <a:r>
              <a:rPr lang="en-US" sz="1400" dirty="0" err="1"/>
              <a:t>simulacionih</a:t>
            </a:r>
            <a:r>
              <a:rPr lang="en-US" sz="1400" dirty="0"/>
              <a:t> </a:t>
            </a:r>
            <a:r>
              <a:rPr lang="en-US" sz="1400" dirty="0" err="1"/>
              <a:t>ciklusa</a:t>
            </a:r>
            <a:r>
              <a:rPr lang="en-US" sz="1400" dirty="0"/>
              <a:t>. </a:t>
            </a:r>
            <a:r>
              <a:rPr lang="en-US" sz="1400" dirty="0" err="1"/>
              <a:t>Međutim</a:t>
            </a:r>
            <a:r>
              <a:rPr lang="en-US" sz="1400" dirty="0"/>
              <a:t>, </a:t>
            </a:r>
            <a:r>
              <a:rPr lang="en-US" sz="1400" dirty="0" err="1"/>
              <a:t>dodatni</a:t>
            </a:r>
            <a:r>
              <a:rPr lang="en-US" sz="1400" dirty="0"/>
              <a:t> </a:t>
            </a:r>
            <a:r>
              <a:rPr lang="en-US" sz="1400" dirty="0" err="1"/>
              <a:t>izazov</a:t>
            </a:r>
            <a:r>
              <a:rPr lang="en-US" sz="1400" dirty="0"/>
              <a:t> pored </a:t>
            </a:r>
            <a:r>
              <a:rPr lang="en-US" sz="1400" dirty="0" err="1"/>
              <a:t>kreiranja</a:t>
            </a:r>
            <a:r>
              <a:rPr lang="en-US" sz="1400" dirty="0"/>
              <a:t> stimulus-a je da </a:t>
            </a:r>
            <a:r>
              <a:rPr lang="en-US" sz="1400" dirty="0" err="1"/>
              <a:t>okruženje</a:t>
            </a:r>
            <a:r>
              <a:rPr lang="en-US" sz="1400" dirty="0"/>
              <a:t> mora </a:t>
            </a:r>
            <a:r>
              <a:rPr lang="en-US" sz="1400" dirty="0" err="1"/>
              <a:t>identifikovati</a:t>
            </a:r>
            <a:r>
              <a:rPr lang="en-US" sz="1400" dirty="0"/>
              <a:t> </a:t>
            </a:r>
            <a:r>
              <a:rPr lang="en-US" sz="1400" dirty="0" err="1"/>
              <a:t>sve</a:t>
            </a:r>
            <a:r>
              <a:rPr lang="en-US" sz="1400" dirty="0"/>
              <a:t> </a:t>
            </a:r>
            <a:r>
              <a:rPr lang="en-US" sz="1400" dirty="0" err="1"/>
              <a:t>greške</a:t>
            </a:r>
            <a:r>
              <a:rPr lang="en-US" sz="1400" dirty="0"/>
              <a:t> </a:t>
            </a:r>
            <a:r>
              <a:rPr lang="en-US" sz="1400" dirty="0" err="1"/>
              <a:t>koje</a:t>
            </a:r>
            <a:r>
              <a:rPr lang="en-US" sz="1400" dirty="0"/>
              <a:t> </a:t>
            </a:r>
            <a:r>
              <a:rPr lang="en-US" sz="1400" dirty="0" err="1"/>
              <a:t>ovaj</a:t>
            </a:r>
            <a:r>
              <a:rPr lang="en-US" sz="1400" dirty="0"/>
              <a:t> </a:t>
            </a:r>
            <a:r>
              <a:rPr lang="en-US" sz="1400" dirty="0" err="1"/>
              <a:t>stres</a:t>
            </a:r>
            <a:r>
              <a:rPr lang="en-US" sz="1400" dirty="0"/>
              <a:t> </a:t>
            </a:r>
            <a:r>
              <a:rPr lang="en-US" sz="1400" dirty="0" err="1"/>
              <a:t>izazove</a:t>
            </a:r>
            <a:endParaRPr lang="en-US" sz="1400" dirty="0" err="1">
              <a:cs typeface="Arial"/>
            </a:endParaRPr>
          </a:p>
          <a:p>
            <a:pPr>
              <a:spcBef>
                <a:spcPts val="20"/>
              </a:spcBef>
            </a:pPr>
            <a:endParaRPr lang="en-US" sz="1400" dirty="0"/>
          </a:p>
          <a:p>
            <a:pPr>
              <a:spcBef>
                <a:spcPts val="20"/>
              </a:spcBef>
            </a:pPr>
            <a:r>
              <a:rPr lang="en-US" sz="1400" dirty="0" err="1"/>
              <a:t>Generisanje</a:t>
            </a:r>
            <a:r>
              <a:rPr lang="en-US" sz="1400" dirty="0"/>
              <a:t> stimulus-a je </a:t>
            </a:r>
            <a:r>
              <a:rPr lang="en-US" sz="1400" dirty="0" err="1"/>
              <a:t>samo</a:t>
            </a:r>
            <a:r>
              <a:rPr lang="en-US" sz="1400" dirty="0"/>
              <a:t> </a:t>
            </a:r>
            <a:r>
              <a:rPr lang="en-US" sz="1400" dirty="0" err="1"/>
              <a:t>polovina</a:t>
            </a:r>
            <a:r>
              <a:rPr lang="en-US" sz="1400" dirty="0"/>
              <a:t> </a:t>
            </a:r>
            <a:r>
              <a:rPr lang="en-US" sz="1400" dirty="0" err="1"/>
              <a:t>jednačine</a:t>
            </a:r>
            <a:r>
              <a:rPr lang="en-US" sz="1400" dirty="0"/>
              <a:t>. </a:t>
            </a:r>
            <a:r>
              <a:rPr lang="en-US" sz="1400" dirty="0" err="1"/>
              <a:t>Podsetimo</a:t>
            </a:r>
            <a:r>
              <a:rPr lang="en-US" sz="1400" dirty="0"/>
              <a:t> se </a:t>
            </a:r>
            <a:r>
              <a:rPr lang="en-US" sz="1400" dirty="0" err="1"/>
              <a:t>na</a:t>
            </a:r>
            <a:r>
              <a:rPr lang="en-US" sz="1400" dirty="0"/>
              <a:t> </a:t>
            </a:r>
            <a:r>
              <a:rPr lang="en-US" sz="1400" dirty="0" err="1"/>
              <a:t>jin</a:t>
            </a:r>
            <a:r>
              <a:rPr lang="en-US" sz="1400" dirty="0"/>
              <a:t> </a:t>
            </a:r>
            <a:r>
              <a:rPr lang="en-US" sz="1400" dirty="0" err="1"/>
              <a:t>i</a:t>
            </a:r>
            <a:r>
              <a:rPr lang="en-US" sz="1400" dirty="0"/>
              <a:t> </a:t>
            </a:r>
            <a:r>
              <a:rPr lang="en-US" sz="1400" dirty="0" err="1"/>
              <a:t>jang</a:t>
            </a:r>
            <a:r>
              <a:rPr lang="en-US" sz="1400" dirty="0"/>
              <a:t> </a:t>
            </a:r>
            <a:r>
              <a:rPr lang="en-US" sz="1400" dirty="0" err="1"/>
              <a:t>verifikacije</a:t>
            </a:r>
            <a:r>
              <a:rPr lang="en-US" sz="1400" dirty="0"/>
              <a:t>: stimulus ne </a:t>
            </a:r>
            <a:r>
              <a:rPr lang="en-US" sz="1400" dirty="0" err="1"/>
              <a:t>samo</a:t>
            </a:r>
            <a:r>
              <a:rPr lang="en-US" sz="1400" dirty="0"/>
              <a:t> da mora </a:t>
            </a:r>
            <a:r>
              <a:rPr lang="en-US" sz="1400" dirty="0" err="1"/>
              <a:t>opteretiti</a:t>
            </a:r>
            <a:r>
              <a:rPr lang="en-US" sz="1400" dirty="0"/>
              <a:t> DUV, </a:t>
            </a:r>
            <a:r>
              <a:rPr lang="en-US" sz="1400" dirty="0" err="1"/>
              <a:t>već</a:t>
            </a:r>
            <a:r>
              <a:rPr lang="en-US" sz="1400" dirty="0"/>
              <a:t> </a:t>
            </a:r>
            <a:r>
              <a:rPr lang="en-US" sz="1400" dirty="0" err="1"/>
              <a:t>komponente</a:t>
            </a:r>
            <a:r>
              <a:rPr lang="en-US" sz="1400" dirty="0"/>
              <a:t> za </a:t>
            </a:r>
            <a:r>
              <a:rPr lang="en-US" sz="1400" dirty="0" err="1"/>
              <a:t>proveru</a:t>
            </a:r>
            <a:r>
              <a:rPr lang="en-US" sz="1400" dirty="0"/>
              <a:t> </a:t>
            </a:r>
            <a:r>
              <a:rPr lang="en-US" sz="1400" dirty="0" err="1"/>
              <a:t>moraju</a:t>
            </a:r>
            <a:r>
              <a:rPr lang="en-US" sz="1400" dirty="0"/>
              <a:t> </a:t>
            </a:r>
            <a:r>
              <a:rPr lang="en-US" sz="1400" dirty="0" err="1"/>
              <a:t>prepoznati</a:t>
            </a:r>
            <a:r>
              <a:rPr lang="en-US" sz="1400" dirty="0">
                <a:cs typeface="Arial"/>
              </a:rPr>
              <a:t> </a:t>
            </a:r>
            <a:r>
              <a:rPr lang="en-US" sz="1400" dirty="0" err="1"/>
              <a:t>kada</a:t>
            </a:r>
            <a:r>
              <a:rPr lang="en-US" sz="1400" dirty="0"/>
              <a:t> u </a:t>
            </a:r>
            <a:r>
              <a:rPr lang="en-US" sz="1400" dirty="0" err="1"/>
              <a:t>dizajnu</a:t>
            </a:r>
            <a:r>
              <a:rPr lang="en-US" sz="1400" dirty="0"/>
              <a:t> </a:t>
            </a:r>
            <a:r>
              <a:rPr lang="en-US" sz="1400" dirty="0" err="1"/>
              <a:t>postoji</a:t>
            </a:r>
            <a:r>
              <a:rPr lang="en-US" sz="1400" dirty="0"/>
              <a:t> </a:t>
            </a:r>
            <a:r>
              <a:rPr lang="en-US" sz="1400" dirty="0" err="1"/>
              <a:t>greška</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Nakon</a:t>
            </a:r>
            <a:r>
              <a:rPr lang="en-US" sz="1400" dirty="0">
                <a:cs typeface="Arial"/>
              </a:rPr>
              <a:t> </a:t>
            </a:r>
            <a:r>
              <a:rPr lang="en-US" sz="1400" dirty="0" err="1">
                <a:cs typeface="Arial"/>
              </a:rPr>
              <a:t>kreiranja</a:t>
            </a:r>
            <a:r>
              <a:rPr lang="en-US" sz="1400" dirty="0">
                <a:cs typeface="Arial"/>
              </a:rPr>
              <a:t> stimulus-a </a:t>
            </a:r>
            <a:r>
              <a:rPr lang="en-US" sz="1400" dirty="0" err="1">
                <a:cs typeface="Arial"/>
              </a:rPr>
              <a:t>i</a:t>
            </a:r>
            <a:r>
              <a:rPr lang="en-US" sz="1400" dirty="0">
                <a:cs typeface="Arial"/>
              </a:rPr>
              <a:t> </a:t>
            </a:r>
            <a:r>
              <a:rPr lang="en-US" sz="1400" dirty="0" err="1">
                <a:cs typeface="Arial"/>
              </a:rPr>
              <a:t>komponenti</a:t>
            </a:r>
            <a:r>
              <a:rPr lang="en-US" sz="1400" dirty="0"/>
              <a:t> za </a:t>
            </a:r>
            <a:r>
              <a:rPr lang="en-US" sz="1400" dirty="0" err="1"/>
              <a:t>proveru</a:t>
            </a:r>
            <a:r>
              <a:rPr lang="en-US" sz="1400" dirty="0"/>
              <a:t>, </a:t>
            </a:r>
            <a:r>
              <a:rPr lang="en-US" sz="1400" dirty="0" err="1"/>
              <a:t>verifikacioni</a:t>
            </a:r>
            <a:r>
              <a:rPr lang="en-US" sz="1400" dirty="0"/>
              <a:t> </a:t>
            </a:r>
            <a:r>
              <a:rPr lang="en-US" sz="1400" dirty="0" err="1"/>
              <a:t>tim</a:t>
            </a:r>
            <a:r>
              <a:rPr lang="en-US" sz="1400" dirty="0"/>
              <a:t> </a:t>
            </a:r>
            <a:r>
              <a:rPr lang="en-US" sz="1400" dirty="0" err="1"/>
              <a:t>može</a:t>
            </a:r>
            <a:r>
              <a:rPr lang="en-US" sz="1400" dirty="0"/>
              <a:t> </a:t>
            </a:r>
            <a:r>
              <a:rPr lang="en-US" sz="1400" dirty="0" err="1"/>
              <a:t>započeti</a:t>
            </a:r>
            <a:r>
              <a:rPr lang="en-US" sz="1400" dirty="0"/>
              <a:t> </a:t>
            </a:r>
            <a:r>
              <a:rPr lang="en-US" sz="1400" dirty="0" err="1"/>
              <a:t>debagovanje</a:t>
            </a:r>
            <a:r>
              <a:rPr lang="en-US" sz="1400" dirty="0"/>
              <a:t> </a:t>
            </a:r>
            <a:r>
              <a:rPr lang="en-US" sz="1400" dirty="0" err="1"/>
              <a:t>verifikovanog</a:t>
            </a:r>
            <a:r>
              <a:rPr lang="en-US" sz="1400" dirty="0"/>
              <a:t> </a:t>
            </a:r>
            <a:r>
              <a:rPr lang="en-US" sz="1400" dirty="0" err="1"/>
              <a:t>dizajna</a:t>
            </a:r>
            <a:r>
              <a:rPr lang="en-US" sz="1400" dirty="0"/>
              <a:t> (DUV) </a:t>
            </a:r>
            <a:r>
              <a:rPr lang="en-US" sz="1400" dirty="0" err="1"/>
              <a:t>i</a:t>
            </a:r>
            <a:r>
              <a:rPr lang="en-US" sz="1400" dirty="0"/>
              <a:t> </a:t>
            </a:r>
            <a:r>
              <a:rPr lang="en-US" sz="1400" dirty="0" err="1"/>
              <a:t>verifikacionih</a:t>
            </a:r>
            <a:r>
              <a:rPr lang="en-US" sz="1400" dirty="0"/>
              <a:t> </a:t>
            </a:r>
            <a:r>
              <a:rPr lang="en-US" sz="1400" dirty="0" err="1"/>
              <a:t>komponenti</a:t>
            </a:r>
            <a:endParaRPr lang="en-US" sz="1400" dirty="0" err="1">
              <a:cs typeface="Arial"/>
            </a:endParaRPr>
          </a:p>
          <a:p>
            <a:pPr>
              <a:spcBef>
                <a:spcPts val="20"/>
              </a:spcBef>
            </a:pPr>
            <a:endParaRPr lang="en-US" sz="1400" dirty="0"/>
          </a:p>
          <a:p>
            <a:pPr>
              <a:spcBef>
                <a:spcPts val="20"/>
              </a:spcBef>
            </a:pPr>
            <a:r>
              <a:rPr lang="en-US" sz="1400" dirty="0"/>
              <a:t>Kada se </a:t>
            </a:r>
            <a:r>
              <a:rPr lang="en-US" sz="1400" dirty="0" err="1"/>
              <a:t>rezultati</a:t>
            </a:r>
            <a:r>
              <a:rPr lang="en-US" sz="1400" dirty="0"/>
              <a:t> DUV-a </a:t>
            </a:r>
            <a:r>
              <a:rPr lang="en-US" sz="1400" dirty="0" err="1"/>
              <a:t>i</a:t>
            </a:r>
            <a:r>
              <a:rPr lang="en-US" sz="1400" dirty="0"/>
              <a:t> </a:t>
            </a:r>
            <a:r>
              <a:rPr lang="en-US" sz="1400" dirty="0" err="1"/>
              <a:t>komponente</a:t>
            </a:r>
            <a:r>
              <a:rPr lang="en-US" sz="1400" dirty="0"/>
              <a:t> za </a:t>
            </a:r>
            <a:r>
              <a:rPr lang="en-US" sz="1400" dirty="0" err="1"/>
              <a:t>proveru</a:t>
            </a:r>
            <a:r>
              <a:rPr lang="en-US" sz="1400" dirty="0"/>
              <a:t> ne </a:t>
            </a:r>
            <a:r>
              <a:rPr lang="en-US" sz="1400" dirty="0" err="1"/>
              <a:t>poklapaju</a:t>
            </a:r>
            <a:r>
              <a:rPr lang="en-US" sz="1400" dirty="0"/>
              <a:t>, </a:t>
            </a:r>
            <a:r>
              <a:rPr lang="en-US" sz="1400" dirty="0" err="1"/>
              <a:t>verifikacioni</a:t>
            </a:r>
            <a:r>
              <a:rPr lang="en-US" sz="1400" dirty="0"/>
              <a:t> </a:t>
            </a:r>
            <a:r>
              <a:rPr lang="en-US" sz="1400" dirty="0" err="1"/>
              <a:t>inženjer</a:t>
            </a:r>
            <a:r>
              <a:rPr lang="en-US" sz="1400" dirty="0"/>
              <a:t> mora </a:t>
            </a:r>
            <a:r>
              <a:rPr lang="en-US" sz="1400" dirty="0" err="1"/>
              <a:t>istražiti</a:t>
            </a:r>
            <a:r>
              <a:rPr lang="en-US" sz="1400" dirty="0"/>
              <a:t> </a:t>
            </a:r>
            <a:r>
              <a:rPr lang="en-US" sz="1400" dirty="0" err="1"/>
              <a:t>uzrok</a:t>
            </a:r>
            <a:r>
              <a:rPr lang="en-US" sz="1400" dirty="0"/>
              <a:t> </a:t>
            </a:r>
            <a:r>
              <a:rPr lang="en-US" sz="1400" dirty="0" err="1"/>
              <a:t>neslaganja</a:t>
            </a:r>
            <a:endParaRPr lang="en-US" sz="1400" dirty="0" err="1">
              <a:cs typeface="Arial"/>
            </a:endParaRPr>
          </a:p>
          <a:p>
            <a:pPr>
              <a:spcBef>
                <a:spcPts val="20"/>
              </a:spcBef>
            </a:pPr>
            <a:endParaRPr lang="en-US" sz="1400" dirty="0"/>
          </a:p>
          <a:p>
            <a:pPr>
              <a:spcBef>
                <a:spcPts val="20"/>
              </a:spcBef>
            </a:pPr>
            <a:r>
              <a:rPr lang="en-US" sz="1400" dirty="0"/>
              <a:t>Ova </a:t>
            </a:r>
            <a:r>
              <a:rPr lang="en-US" sz="1400" dirty="0" err="1"/>
              <a:t>faza</a:t>
            </a:r>
            <a:r>
              <a:rPr lang="en-US" sz="1400" dirty="0"/>
              <a:t> </a:t>
            </a:r>
            <a:r>
              <a:rPr lang="en-US" sz="1400" dirty="0" err="1"/>
              <a:t>istraživanja</a:t>
            </a:r>
            <a:r>
              <a:rPr lang="en-US" sz="1400" dirty="0"/>
              <a:t> je </a:t>
            </a:r>
            <a:r>
              <a:rPr lang="en-US" sz="1400" b="1" dirty="0" err="1"/>
              <a:t>faza</a:t>
            </a:r>
            <a:r>
              <a:rPr lang="en-US" sz="1400" b="1" dirty="0"/>
              <a:t> </a:t>
            </a:r>
            <a:r>
              <a:rPr lang="en-US" sz="1400" b="1" dirty="0" err="1"/>
              <a:t>debagovanja</a:t>
            </a:r>
            <a:r>
              <a:rPr lang="en-US" sz="1400" dirty="0"/>
              <a:t>, </a:t>
            </a:r>
            <a:r>
              <a:rPr lang="en-US" sz="1400" dirty="0" err="1"/>
              <a:t>tokom</a:t>
            </a:r>
            <a:r>
              <a:rPr lang="en-US" sz="1400" dirty="0"/>
              <a:t> </a:t>
            </a:r>
            <a:r>
              <a:rPr lang="en-US" sz="1400" dirty="0" err="1"/>
              <a:t>koje</a:t>
            </a:r>
            <a:r>
              <a:rPr lang="en-US" sz="1400" dirty="0"/>
              <a:t> </a:t>
            </a:r>
            <a:r>
              <a:rPr lang="en-US" sz="1400" dirty="0" err="1"/>
              <a:t>verifikacioni</a:t>
            </a:r>
            <a:r>
              <a:rPr lang="en-US" sz="1400" dirty="0"/>
              <a:t> </a:t>
            </a:r>
            <a:r>
              <a:rPr lang="en-US" sz="1400" dirty="0" err="1"/>
              <a:t>tim</a:t>
            </a:r>
            <a:r>
              <a:rPr lang="en-US" sz="1400" dirty="0"/>
              <a:t> </a:t>
            </a:r>
            <a:r>
              <a:rPr lang="en-US" sz="1400" dirty="0" err="1"/>
              <a:t>koristi</a:t>
            </a:r>
            <a:r>
              <a:rPr lang="en-US" sz="1400" dirty="0"/>
              <a:t> </a:t>
            </a:r>
            <a:r>
              <a:rPr lang="en-US" sz="1400" dirty="0" err="1"/>
              <a:t>plodove</a:t>
            </a:r>
            <a:r>
              <a:rPr lang="en-US" sz="1400" dirty="0"/>
              <a:t> </a:t>
            </a:r>
            <a:r>
              <a:rPr lang="en-US" sz="1400" dirty="0" err="1"/>
              <a:t>svog</a:t>
            </a:r>
            <a:r>
              <a:rPr lang="en-US" sz="1400" dirty="0"/>
              <a:t> rada </a:t>
            </a:r>
            <a:r>
              <a:rPr lang="en-US" sz="1400" dirty="0" err="1"/>
              <a:t>na</a:t>
            </a:r>
            <a:r>
              <a:rPr lang="en-US" sz="1400" dirty="0"/>
              <a:t> </a:t>
            </a:r>
            <a:r>
              <a:rPr lang="en-US" sz="1400" dirty="0" err="1"/>
              <a:t>izradi</a:t>
            </a:r>
            <a:r>
              <a:rPr lang="en-US" sz="1400" dirty="0"/>
              <a:t> </a:t>
            </a:r>
            <a:r>
              <a:rPr lang="en-US" sz="1400" dirty="0" err="1"/>
              <a:t>komponenti</a:t>
            </a:r>
            <a:endParaRPr lang="en-US" sz="1400" dirty="0" err="1">
              <a:cs typeface="Arial"/>
            </a:endParaRPr>
          </a:p>
          <a:p>
            <a:endParaRPr lang="en-US" altLang="en-US" sz="1400" dirty="0">
              <a:cs typeface="Arial"/>
            </a:endParaRPr>
          </a:p>
        </p:txBody>
      </p:sp>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E8A870F5-B342-62EA-71DA-7BA57BB3B65E}"/>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2FB749-AD5D-4A21-896E-D2D97ECF8703}" type="slidenum">
              <a:rPr lang="de-DE" altLang="en-US">
                <a:solidFill>
                  <a:schemeClr val="bg1"/>
                </a:solidFill>
              </a:rPr>
              <a:pPr/>
              <a:t>5</a:t>
            </a:fld>
            <a:endParaRPr lang="de-DE" altLang="en-US">
              <a:solidFill>
                <a:schemeClr val="bg1"/>
              </a:solidFill>
            </a:endParaRPr>
          </a:p>
        </p:txBody>
      </p:sp>
      <p:sp>
        <p:nvSpPr>
          <p:cNvPr id="7171" name="Rectangle 2">
            <a:extLst>
              <a:ext uri="{FF2B5EF4-FFF2-40B4-BE49-F238E27FC236}">
                <a16:creationId xmlns:a16="http://schemas.microsoft.com/office/drawing/2014/main" id="{6F3C8FFE-B6C7-4CBF-3310-11984C8F66FE}"/>
              </a:ext>
            </a:extLst>
          </p:cNvPr>
          <p:cNvSpPr>
            <a:spLocks noGrp="1" noChangeArrowheads="1"/>
          </p:cNvSpPr>
          <p:nvPr>
            <p:ph type="title"/>
          </p:nvPr>
        </p:nvSpPr>
        <p:spPr/>
        <p:txBody>
          <a:bodyPr/>
          <a:lstStyle/>
          <a:p>
            <a:r>
              <a:rPr lang="en-US" altLang="en-US" dirty="0" err="1"/>
              <a:t>Tipovi</a:t>
            </a:r>
            <a:r>
              <a:rPr lang="en-US" altLang="en-US" dirty="0"/>
              <a:t> </a:t>
            </a:r>
            <a:r>
              <a:rPr lang="en-US" altLang="en-US" dirty="0" err="1"/>
              <a:t>provere</a:t>
            </a:r>
            <a:r>
              <a:rPr lang="en-US" altLang="en-US" dirty="0"/>
              <a:t> </a:t>
            </a:r>
            <a:r>
              <a:rPr lang="en-US" altLang="en-US" dirty="0" err="1"/>
              <a:t>rezultata</a:t>
            </a:r>
            <a:endParaRPr lang="en-US" dirty="0" err="1"/>
          </a:p>
        </p:txBody>
      </p:sp>
      <p:sp>
        <p:nvSpPr>
          <p:cNvPr id="7172" name="Rectangle 3">
            <a:extLst>
              <a:ext uri="{FF2B5EF4-FFF2-40B4-BE49-F238E27FC236}">
                <a16:creationId xmlns:a16="http://schemas.microsoft.com/office/drawing/2014/main" id="{947F9AEE-D075-FDB7-4DD4-CFB8A1AE632B}"/>
              </a:ext>
            </a:extLst>
          </p:cNvPr>
          <p:cNvSpPr>
            <a:spLocks noGrp="1" noChangeArrowheads="1"/>
          </p:cNvSpPr>
          <p:nvPr>
            <p:ph type="body" idx="1"/>
          </p:nvPr>
        </p:nvSpPr>
        <p:spPr/>
        <p:txBody>
          <a:bodyPr/>
          <a:lstStyle/>
          <a:p>
            <a:pPr>
              <a:spcBef>
                <a:spcPts val="20"/>
              </a:spcBef>
            </a:pPr>
            <a:r>
              <a:rPr lang="en-US" altLang="en-US" sz="1400" dirty="0" err="1"/>
              <a:t>Tokom</a:t>
            </a:r>
            <a:r>
              <a:rPr lang="en-US" altLang="en-US" sz="1400" dirty="0"/>
              <a:t> faze </a:t>
            </a:r>
            <a:r>
              <a:rPr lang="en-US" altLang="en-US" sz="1400" dirty="0" err="1"/>
              <a:t>planiranja</a:t>
            </a:r>
            <a:r>
              <a:rPr lang="en-US" altLang="en-US" sz="1400" dirty="0"/>
              <a:t> </a:t>
            </a:r>
            <a:r>
              <a:rPr lang="en-US" altLang="en-US" sz="1400" dirty="0" err="1"/>
              <a:t>testnog</a:t>
            </a:r>
            <a:r>
              <a:rPr lang="en-US" altLang="en-US" sz="1400" dirty="0"/>
              <a:t> </a:t>
            </a:r>
            <a:r>
              <a:rPr lang="en-US" altLang="en-US" sz="1400" dirty="0" err="1"/>
              <a:t>okruženja</a:t>
            </a:r>
            <a:r>
              <a:rPr lang="en-US" altLang="en-US" sz="1400" dirty="0"/>
              <a:t> za </a:t>
            </a:r>
            <a:r>
              <a:rPr lang="en-US" altLang="en-US" sz="1400" dirty="0" err="1"/>
              <a:t>verifikaciju</a:t>
            </a:r>
            <a:r>
              <a:rPr lang="en-US" altLang="en-US" sz="1400" dirty="0"/>
              <a:t>, </a:t>
            </a:r>
            <a:r>
              <a:rPr lang="en-US" altLang="en-US" sz="1400" dirty="0" err="1"/>
              <a:t>vođe</a:t>
            </a:r>
            <a:r>
              <a:rPr lang="en-US" altLang="en-US" sz="1400" dirty="0"/>
              <a:t> </a:t>
            </a:r>
            <a:r>
              <a:rPr lang="en-US" altLang="en-US" sz="1400" dirty="0" err="1"/>
              <a:t>verifikacionog</a:t>
            </a:r>
            <a:r>
              <a:rPr lang="en-US" altLang="en-US" sz="1400" dirty="0"/>
              <a:t> </a:t>
            </a:r>
            <a:r>
              <a:rPr lang="en-US" altLang="en-US" sz="1400" dirty="0" err="1"/>
              <a:t>tima</a:t>
            </a:r>
            <a:r>
              <a:rPr lang="en-US" altLang="en-US" sz="1400" dirty="0"/>
              <a:t> </a:t>
            </a:r>
            <a:r>
              <a:rPr lang="en-US" altLang="en-US" sz="1400" dirty="0" err="1"/>
              <a:t>moraju</a:t>
            </a:r>
            <a:r>
              <a:rPr lang="en-US" altLang="en-US" sz="1400" dirty="0"/>
              <a:t> </a:t>
            </a:r>
            <a:r>
              <a:rPr lang="en-US" altLang="en-US" sz="1400" dirty="0" err="1"/>
              <a:t>doneti</a:t>
            </a:r>
            <a:r>
              <a:rPr lang="en-US" altLang="en-US" sz="1400" dirty="0"/>
              <a:t> </a:t>
            </a:r>
            <a:r>
              <a:rPr lang="en-US" altLang="en-US" sz="1400" dirty="0" err="1"/>
              <a:t>osnovne</a:t>
            </a:r>
            <a:r>
              <a:rPr lang="en-US" altLang="en-US" sz="1400" dirty="0"/>
              <a:t> </a:t>
            </a:r>
            <a:r>
              <a:rPr lang="en-US" altLang="en-US" sz="1400" dirty="0" err="1"/>
              <a:t>odluke</a:t>
            </a:r>
            <a:r>
              <a:rPr lang="en-US" altLang="en-US" sz="1400" dirty="0"/>
              <a:t> o </a:t>
            </a:r>
            <a:r>
              <a:rPr lang="en-US" altLang="en-US" sz="1400" dirty="0" err="1"/>
              <a:t>generisanju</a:t>
            </a:r>
            <a:r>
              <a:rPr lang="en-US" altLang="en-US" sz="1400" dirty="0"/>
              <a:t> stimulus-a. Ove </a:t>
            </a:r>
            <a:r>
              <a:rPr lang="en-US" altLang="en-US" sz="1400" dirty="0" err="1"/>
              <a:t>odluke</a:t>
            </a:r>
            <a:r>
              <a:rPr lang="en-US" altLang="en-US" sz="1400" dirty="0"/>
              <a:t>, </a:t>
            </a:r>
            <a:r>
              <a:rPr lang="en-US" altLang="en-US" sz="1400" dirty="0" err="1"/>
              <a:t>kao</a:t>
            </a:r>
            <a:r>
              <a:rPr lang="en-US" altLang="en-US" sz="1400" dirty="0"/>
              <a:t> </a:t>
            </a:r>
            <a:r>
              <a:rPr lang="en-US" altLang="en-US" sz="1400" dirty="0" err="1"/>
              <a:t>što</a:t>
            </a:r>
            <a:r>
              <a:rPr lang="en-US" altLang="en-US" sz="1400" dirty="0"/>
              <a:t> je </a:t>
            </a:r>
            <a:r>
              <a:rPr lang="en-US" altLang="en-US" sz="1400" dirty="0" err="1"/>
              <a:t>trenutak</a:t>
            </a:r>
            <a:r>
              <a:rPr lang="en-US" altLang="en-US" sz="1400" dirty="0"/>
              <a:t> </a:t>
            </a:r>
            <a:r>
              <a:rPr lang="en-US" altLang="en-US" sz="1400" dirty="0" err="1"/>
              <a:t>generisanja</a:t>
            </a:r>
            <a:r>
              <a:rPr lang="en-US" altLang="en-US" sz="1400" dirty="0"/>
              <a:t>, </a:t>
            </a:r>
            <a:r>
              <a:rPr lang="en-US" altLang="en-US" sz="1400" dirty="0" err="1"/>
              <a:t>utiču</a:t>
            </a:r>
            <a:r>
              <a:rPr lang="en-US" altLang="en-US" sz="1400" dirty="0"/>
              <a:t> </a:t>
            </a:r>
            <a:r>
              <a:rPr lang="en-US" altLang="en-US" sz="1400" dirty="0" err="1"/>
              <a:t>na</a:t>
            </a:r>
            <a:r>
              <a:rPr lang="en-US" altLang="en-US" sz="1400" dirty="0"/>
              <a:t> deo </a:t>
            </a:r>
            <a:r>
              <a:rPr lang="en-US" altLang="en-US" sz="1400" dirty="0" err="1"/>
              <a:t>testnog</a:t>
            </a:r>
            <a:r>
              <a:rPr lang="en-US" altLang="en-US" sz="1400" dirty="0"/>
              <a:t> </a:t>
            </a:r>
            <a:r>
              <a:rPr lang="en-US" altLang="en-US" sz="1400" dirty="0" err="1"/>
              <a:t>okruženja</a:t>
            </a:r>
            <a:r>
              <a:rPr lang="en-US" altLang="en-US" sz="1400" dirty="0"/>
              <a:t> koji se </a:t>
            </a:r>
            <a:r>
              <a:rPr lang="en-US" altLang="en-US" sz="1400" dirty="0" err="1"/>
              <a:t>odnosi</a:t>
            </a:r>
            <a:r>
              <a:rPr lang="en-US" altLang="en-US" sz="1400" dirty="0"/>
              <a:t> </a:t>
            </a:r>
            <a:r>
              <a:rPr lang="en-US" altLang="en-US" sz="1400" dirty="0" err="1"/>
              <a:t>na</a:t>
            </a:r>
            <a:r>
              <a:rPr lang="en-US" altLang="en-US" sz="1400" dirty="0"/>
              <a:t> </a:t>
            </a:r>
            <a:r>
              <a:rPr lang="en-US" altLang="en-US" sz="1400" dirty="0" err="1"/>
              <a:t>proveru</a:t>
            </a:r>
            <a:r>
              <a:rPr lang="en-US" altLang="en-US" sz="1400" dirty="0"/>
              <a:t> </a:t>
            </a:r>
            <a:r>
              <a:rPr lang="en-US" altLang="en-US" sz="1400" dirty="0" err="1"/>
              <a:t>rezultata</a:t>
            </a:r>
            <a:endParaRPr lang="en-US" altLang="en-US" sz="1400" dirty="0" err="1">
              <a:cs typeface="Arial"/>
            </a:endParaRPr>
          </a:p>
          <a:p>
            <a:pPr>
              <a:spcBef>
                <a:spcPts val="20"/>
              </a:spcBef>
            </a:pPr>
            <a:endParaRPr lang="en-US" altLang="en-US" sz="1400" dirty="0"/>
          </a:p>
          <a:p>
            <a:pPr>
              <a:spcBef>
                <a:spcPts val="20"/>
              </a:spcBef>
            </a:pPr>
            <a:r>
              <a:rPr lang="en-US" sz="1400" dirty="0"/>
              <a:t>Pored toga, </a:t>
            </a:r>
            <a:r>
              <a:rPr lang="en-US" sz="1400" dirty="0" err="1"/>
              <a:t>postoji</a:t>
            </a:r>
            <a:r>
              <a:rPr lang="en-US" sz="1400" dirty="0"/>
              <a:t> </a:t>
            </a:r>
            <a:r>
              <a:rPr lang="en-US" sz="1400" dirty="0" err="1"/>
              <a:t>još</a:t>
            </a:r>
            <a:r>
              <a:rPr lang="en-US" sz="1400" dirty="0"/>
              <a:t> </a:t>
            </a:r>
            <a:r>
              <a:rPr lang="en-US" sz="1400" dirty="0" err="1"/>
              <a:t>jedan</a:t>
            </a:r>
            <a:r>
              <a:rPr lang="en-US" sz="1400" dirty="0"/>
              <a:t> </a:t>
            </a:r>
            <a:r>
              <a:rPr lang="en-US" sz="1400" dirty="0" err="1"/>
              <a:t>aspekt</a:t>
            </a:r>
            <a:r>
              <a:rPr lang="en-US" sz="1400" dirty="0"/>
              <a:t> </a:t>
            </a:r>
            <a:r>
              <a:rPr lang="en-US" sz="1400" dirty="0" err="1"/>
              <a:t>provere</a:t>
            </a:r>
            <a:r>
              <a:rPr lang="en-US" sz="1400" dirty="0"/>
              <a:t> </a:t>
            </a:r>
            <a:r>
              <a:rPr lang="en-US" sz="1400" dirty="0" err="1"/>
              <a:t>rezultata</a:t>
            </a:r>
            <a:r>
              <a:rPr lang="en-US" sz="1400" dirty="0"/>
              <a:t> – </a:t>
            </a:r>
            <a:r>
              <a:rPr lang="en-US" sz="1400" dirty="0" err="1"/>
              <a:t>kada</a:t>
            </a:r>
            <a:r>
              <a:rPr lang="en-US" sz="1400" dirty="0"/>
              <a:t> </a:t>
            </a:r>
            <a:r>
              <a:rPr lang="en-US" sz="1400" dirty="0" err="1"/>
              <a:t>verifikaciono</a:t>
            </a:r>
            <a:r>
              <a:rPr lang="en-US" sz="1400" dirty="0"/>
              <a:t> </a:t>
            </a:r>
            <a:r>
              <a:rPr lang="en-US" sz="1400" dirty="0" err="1"/>
              <a:t>okruženje</a:t>
            </a:r>
            <a:r>
              <a:rPr lang="en-US" sz="1400" dirty="0"/>
              <a:t> </a:t>
            </a:r>
            <a:r>
              <a:rPr lang="en-US" sz="1400" dirty="0" err="1"/>
              <a:t>vrši</a:t>
            </a:r>
            <a:r>
              <a:rPr lang="en-US" sz="1400" dirty="0"/>
              <a:t> </a:t>
            </a:r>
            <a:r>
              <a:rPr lang="en-US" sz="1400" dirty="0" err="1"/>
              <a:t>proveru</a:t>
            </a:r>
            <a:r>
              <a:rPr lang="en-US" sz="1400" dirty="0"/>
              <a:t>. </a:t>
            </a:r>
            <a:r>
              <a:rPr lang="en-US" sz="1400" dirty="0" err="1"/>
              <a:t>Dve</a:t>
            </a:r>
            <a:r>
              <a:rPr lang="en-US" sz="1400" dirty="0"/>
              <a:t> </a:t>
            </a:r>
            <a:r>
              <a:rPr lang="en-US" sz="1400" dirty="0" err="1"/>
              <a:t>opcije</a:t>
            </a:r>
            <a:r>
              <a:rPr lang="en-US" sz="1400" dirty="0"/>
              <a:t> </a:t>
            </a:r>
            <a:r>
              <a:rPr lang="en-US" sz="1400" dirty="0" err="1"/>
              <a:t>su</a:t>
            </a:r>
            <a:r>
              <a:rPr lang="en-US" sz="1400" dirty="0"/>
              <a:t>:</a:t>
            </a:r>
            <a:endParaRPr lang="en-US" dirty="0"/>
          </a:p>
          <a:p>
            <a:pPr lvl="1" indent="-188595"/>
            <a:r>
              <a:rPr lang="en-US" sz="1400" dirty="0" err="1"/>
              <a:t>Tokom</a:t>
            </a:r>
            <a:r>
              <a:rPr lang="en-US" sz="1400" dirty="0"/>
              <a:t> </a:t>
            </a:r>
            <a:r>
              <a:rPr lang="en-US" sz="1400" dirty="0" err="1"/>
              <a:t>celog</a:t>
            </a:r>
            <a:r>
              <a:rPr lang="en-US" sz="1400" dirty="0"/>
              <a:t> </a:t>
            </a:r>
            <a:r>
              <a:rPr lang="en-US" sz="1400" dirty="0" err="1"/>
              <a:t>trajanja</a:t>
            </a:r>
            <a:r>
              <a:rPr lang="en-US" sz="1400" dirty="0"/>
              <a:t> test </a:t>
            </a:r>
            <a:r>
              <a:rPr lang="en-US" sz="1400" dirty="0" err="1"/>
              <a:t>slučaja</a:t>
            </a:r>
            <a:r>
              <a:rPr lang="en-US" sz="1400" dirty="0"/>
              <a:t> (</a:t>
            </a:r>
            <a:r>
              <a:rPr lang="en-US" sz="1400" dirty="0" err="1"/>
              <a:t>provera</a:t>
            </a:r>
            <a:r>
              <a:rPr lang="en-US" sz="1400" dirty="0"/>
              <a:t> u </a:t>
            </a:r>
            <a:r>
              <a:rPr lang="en-US" sz="1400" dirty="0" err="1"/>
              <a:t>realnom</a:t>
            </a:r>
            <a:r>
              <a:rPr lang="en-US" sz="1400" dirty="0"/>
              <a:t> </a:t>
            </a:r>
            <a:r>
              <a:rPr lang="en-US" sz="1400" dirty="0" err="1"/>
              <a:t>vremenu</a:t>
            </a:r>
            <a:r>
              <a:rPr lang="en-US" sz="1400" dirty="0"/>
              <a:t>)</a:t>
            </a:r>
            <a:endParaRPr lang="en-US" sz="1400">
              <a:cs typeface="Arial"/>
            </a:endParaRPr>
          </a:p>
          <a:p>
            <a:pPr lvl="1" indent="-188595"/>
            <a:r>
              <a:rPr lang="en-US" sz="1400" dirty="0"/>
              <a:t>Na </a:t>
            </a:r>
            <a:r>
              <a:rPr lang="en-US" sz="1400" dirty="0" err="1"/>
              <a:t>kraju</a:t>
            </a:r>
            <a:r>
              <a:rPr lang="en-US" sz="1400" dirty="0"/>
              <a:t> </a:t>
            </a:r>
            <a:r>
              <a:rPr lang="en-US" sz="1400" dirty="0" err="1"/>
              <a:t>testa</a:t>
            </a:r>
            <a:r>
              <a:rPr lang="en-US" sz="1400" dirty="0"/>
              <a:t> (</a:t>
            </a:r>
            <a:r>
              <a:rPr lang="en-US" sz="1400" dirty="0" err="1"/>
              <a:t>provera</a:t>
            </a:r>
            <a:r>
              <a:rPr lang="en-US" sz="1400" dirty="0"/>
              <a:t> </a:t>
            </a:r>
            <a:r>
              <a:rPr lang="en-US" sz="1400" dirty="0" err="1"/>
              <a:t>na</a:t>
            </a:r>
            <a:r>
              <a:rPr lang="en-US" sz="1400" dirty="0"/>
              <a:t> </a:t>
            </a:r>
            <a:r>
              <a:rPr lang="en-US" sz="1400" dirty="0" err="1"/>
              <a:t>kraju</a:t>
            </a:r>
            <a:r>
              <a:rPr lang="en-US" sz="1400" dirty="0"/>
              <a:t> </a:t>
            </a:r>
            <a:r>
              <a:rPr lang="en-US" sz="1400" dirty="0" err="1"/>
              <a:t>testa</a:t>
            </a:r>
            <a:r>
              <a:rPr lang="en-US" sz="1400" dirty="0"/>
              <a:t>)</a:t>
            </a:r>
            <a:endParaRPr lang="en-US" sz="1400">
              <a:cs typeface="Arial"/>
            </a:endParaRPr>
          </a:p>
          <a:p>
            <a:pPr marL="0" indent="0">
              <a:spcBef>
                <a:spcPts val="20"/>
              </a:spcBef>
              <a:buNone/>
            </a:pPr>
            <a:endParaRPr lang="en-US" sz="1400" dirty="0">
              <a:cs typeface="Arial"/>
            </a:endParaRPr>
          </a:p>
          <a:p>
            <a:pPr>
              <a:spcBef>
                <a:spcPts val="20"/>
              </a:spcBef>
            </a:pPr>
            <a:r>
              <a:rPr lang="en-US" sz="1400" dirty="0" err="1"/>
              <a:t>Podsećamo</a:t>
            </a:r>
            <a:r>
              <a:rPr lang="en-US" sz="1400" dirty="0"/>
              <a:t> da </a:t>
            </a:r>
            <a:r>
              <a:rPr lang="en-US" sz="1400" dirty="0" err="1"/>
              <a:t>postoje</a:t>
            </a:r>
            <a:r>
              <a:rPr lang="en-US" sz="1400" dirty="0"/>
              <a:t> tri </a:t>
            </a:r>
            <a:r>
              <a:rPr lang="en-US" sz="1400" dirty="0" err="1"/>
              <a:t>različite</a:t>
            </a:r>
            <a:r>
              <a:rPr lang="en-US" sz="1400" dirty="0"/>
              <a:t> </a:t>
            </a:r>
            <a:r>
              <a:rPr lang="en-US" sz="1400" dirty="0" err="1"/>
              <a:t>vrste</a:t>
            </a:r>
            <a:r>
              <a:rPr lang="en-US" sz="1400" dirty="0"/>
              <a:t> </a:t>
            </a:r>
            <a:r>
              <a:rPr lang="en-US" sz="1400" dirty="0" err="1"/>
              <a:t>samoproveravajućih</a:t>
            </a:r>
            <a:r>
              <a:rPr lang="en-US" sz="1400" dirty="0"/>
              <a:t> </a:t>
            </a:r>
            <a:r>
              <a:rPr lang="en-US" sz="1400" dirty="0" err="1"/>
              <a:t>testnih</a:t>
            </a:r>
            <a:r>
              <a:rPr lang="en-US" sz="1400" dirty="0"/>
              <a:t> </a:t>
            </a:r>
            <a:r>
              <a:rPr lang="en-US" sz="1400" dirty="0" err="1"/>
              <a:t>okruženja</a:t>
            </a:r>
            <a:r>
              <a:rPr lang="en-US" sz="1400" dirty="0"/>
              <a:t>:</a:t>
            </a:r>
            <a:endParaRPr lang="en-US" dirty="0">
              <a:cs typeface="Arial"/>
            </a:endParaRPr>
          </a:p>
          <a:p>
            <a:pPr>
              <a:spcBef>
                <a:spcPts val="20"/>
              </a:spcBef>
            </a:pPr>
            <a:r>
              <a:rPr lang="en-US" sz="1400" dirty="0"/>
              <a:t>Zlatni </a:t>
            </a:r>
            <a:r>
              <a:rPr lang="en-US" sz="1400" dirty="0" err="1"/>
              <a:t>vektori</a:t>
            </a:r>
            <a:br>
              <a:rPr lang="en-US" sz="1400" dirty="0"/>
            </a:br>
            <a:r>
              <a:rPr lang="en-US" sz="1200" b="1" dirty="0" err="1"/>
              <a:t>Testno</a:t>
            </a:r>
            <a:r>
              <a:rPr lang="en-US" sz="1200" b="1" dirty="0"/>
              <a:t> </a:t>
            </a:r>
            <a:r>
              <a:rPr lang="en-US" sz="1200" b="1" dirty="0" err="1"/>
              <a:t>okruženje</a:t>
            </a:r>
            <a:r>
              <a:rPr lang="en-US" sz="1200" b="1" dirty="0"/>
              <a:t> u </a:t>
            </a:r>
            <a:r>
              <a:rPr lang="en-US" sz="1200" b="1" dirty="0" err="1"/>
              <a:t>kojem</a:t>
            </a:r>
            <a:r>
              <a:rPr lang="en-US" sz="1200" b="1" dirty="0"/>
              <a:t> se u </a:t>
            </a:r>
            <a:r>
              <a:rPr lang="en-US" sz="1200" b="1" dirty="0" err="1"/>
              <a:t>tabeli</a:t>
            </a:r>
            <a:r>
              <a:rPr lang="en-US" sz="1200" b="1" dirty="0"/>
              <a:t> </a:t>
            </a:r>
            <a:r>
              <a:rPr lang="en-US" sz="1200" b="1" dirty="0" err="1"/>
              <a:t>rezultata</a:t>
            </a:r>
            <a:r>
              <a:rPr lang="en-US" sz="1200" b="1" dirty="0"/>
              <a:t> </a:t>
            </a:r>
            <a:r>
              <a:rPr lang="en-US" sz="1200" b="1" dirty="0" err="1"/>
              <a:t>čuva</a:t>
            </a:r>
            <a:r>
              <a:rPr lang="en-US" sz="1200" b="1" dirty="0"/>
              <a:t> </a:t>
            </a:r>
            <a:r>
              <a:rPr lang="en-US" sz="1200" b="1" dirty="0" err="1"/>
              <a:t>baza</a:t>
            </a:r>
            <a:r>
              <a:rPr lang="en-US" sz="1200" b="1" dirty="0"/>
              <a:t> </a:t>
            </a:r>
            <a:r>
              <a:rPr lang="en-US" sz="1200" b="1" dirty="0" err="1"/>
              <a:t>znanja</a:t>
            </a:r>
            <a:r>
              <a:rPr lang="en-US" sz="1200" b="1" dirty="0"/>
              <a:t> </a:t>
            </a:r>
            <a:r>
              <a:rPr lang="en-US" sz="1200" b="1" dirty="0" err="1"/>
              <a:t>validnih</a:t>
            </a:r>
            <a:r>
              <a:rPr lang="en-US" sz="1200" b="1" dirty="0"/>
              <a:t> </a:t>
            </a:r>
            <a:r>
              <a:rPr lang="en-US" sz="1200" b="1" dirty="0" err="1"/>
              <a:t>izlaznih</a:t>
            </a:r>
            <a:r>
              <a:rPr lang="en-US" sz="1200" b="1" dirty="0"/>
              <a:t> </a:t>
            </a:r>
            <a:r>
              <a:rPr lang="en-US" sz="1200" b="1" dirty="0" err="1"/>
              <a:t>vektora</a:t>
            </a:r>
            <a:r>
              <a:rPr lang="en-US" sz="1200" b="1" dirty="0"/>
              <a:t>. </a:t>
            </a:r>
            <a:r>
              <a:rPr lang="en-US" sz="1200" b="1" dirty="0" err="1"/>
              <a:t>Komponenta</a:t>
            </a:r>
            <a:r>
              <a:rPr lang="en-US" sz="1200" b="1" dirty="0"/>
              <a:t> za </a:t>
            </a:r>
            <a:r>
              <a:rPr lang="en-US" sz="1200" b="1" dirty="0" err="1"/>
              <a:t>proveru</a:t>
            </a:r>
            <a:r>
              <a:rPr lang="en-US" sz="1200" b="1" dirty="0"/>
              <a:t> </a:t>
            </a:r>
            <a:r>
              <a:rPr lang="en-US" sz="1200" b="1" dirty="0" err="1"/>
              <a:t>upoređuje</a:t>
            </a:r>
            <a:r>
              <a:rPr lang="en-US" sz="1200" b="1" dirty="0"/>
              <a:t> </a:t>
            </a:r>
            <a:r>
              <a:rPr lang="en-US" sz="1200" b="1" dirty="0" err="1"/>
              <a:t>rezultate</a:t>
            </a:r>
            <a:r>
              <a:rPr lang="en-US" sz="1200" b="1" dirty="0"/>
              <a:t> </a:t>
            </a:r>
            <a:r>
              <a:rPr lang="en-US" sz="1200" b="1" dirty="0" err="1"/>
              <a:t>verifikovanog</a:t>
            </a:r>
            <a:r>
              <a:rPr lang="en-US" sz="1200" b="1" dirty="0"/>
              <a:t> </a:t>
            </a:r>
            <a:r>
              <a:rPr lang="en-US" sz="1200" b="1" dirty="0" err="1"/>
              <a:t>dizajna</a:t>
            </a:r>
            <a:r>
              <a:rPr lang="en-US" sz="1200" b="1" dirty="0"/>
              <a:t> </a:t>
            </a:r>
            <a:r>
              <a:rPr lang="en-US" sz="1200" b="1" dirty="0" err="1"/>
              <a:t>sa</a:t>
            </a:r>
            <a:r>
              <a:rPr lang="en-US" sz="1200" b="1" dirty="0"/>
              <a:t> </a:t>
            </a:r>
            <a:r>
              <a:rPr lang="en-US" sz="1200" b="1" dirty="0" err="1"/>
              <a:t>ovom</a:t>
            </a:r>
            <a:r>
              <a:rPr lang="en-US" sz="1200" b="1" dirty="0"/>
              <a:t> </a:t>
            </a:r>
            <a:r>
              <a:rPr lang="en-US" sz="1200" b="1" dirty="0" err="1"/>
              <a:t>bazom</a:t>
            </a:r>
            <a:r>
              <a:rPr lang="en-US" sz="1200" b="1" dirty="0"/>
              <a:t> </a:t>
            </a:r>
            <a:r>
              <a:rPr lang="en-US" sz="1200" b="1" dirty="0" err="1"/>
              <a:t>pozivajući</a:t>
            </a:r>
            <a:r>
              <a:rPr lang="en-US" sz="1200" b="1" dirty="0"/>
              <a:t> </a:t>
            </a:r>
            <a:r>
              <a:rPr lang="en-US" sz="1200" b="1" dirty="0" err="1"/>
              <a:t>tabelu</a:t>
            </a:r>
            <a:r>
              <a:rPr lang="en-US" sz="1200" b="1" dirty="0"/>
              <a:t> </a:t>
            </a:r>
            <a:r>
              <a:rPr lang="en-US" sz="1200" b="1" dirty="0" err="1"/>
              <a:t>rezultata</a:t>
            </a:r>
            <a:r>
              <a:rPr lang="en-US" sz="1200" b="1" dirty="0"/>
              <a:t> </a:t>
            </a:r>
            <a:r>
              <a:rPr lang="en-US" sz="1200" b="1" dirty="0" err="1"/>
              <a:t>i</a:t>
            </a:r>
            <a:r>
              <a:rPr lang="en-US" sz="1200" b="1" dirty="0"/>
              <a:t> </a:t>
            </a:r>
            <a:r>
              <a:rPr lang="en-US" sz="1200" b="1" dirty="0" err="1"/>
              <a:t>tražeći</a:t>
            </a:r>
            <a:r>
              <a:rPr lang="en-US" sz="1200" b="1" dirty="0"/>
              <a:t> </a:t>
            </a:r>
            <a:r>
              <a:rPr lang="en-US" sz="1200" b="1" dirty="0" err="1"/>
              <a:t>očekivane</a:t>
            </a:r>
            <a:r>
              <a:rPr lang="en-US" sz="1200" b="1" dirty="0"/>
              <a:t> </a:t>
            </a:r>
            <a:r>
              <a:rPr lang="en-US" sz="1200" b="1" dirty="0" err="1"/>
              <a:t>vektore</a:t>
            </a:r>
            <a:r>
              <a:rPr lang="en-US" sz="1200" b="1" dirty="0"/>
              <a:t>. Provera se </a:t>
            </a:r>
            <a:r>
              <a:rPr lang="en-US" sz="1200" b="1" dirty="0" err="1"/>
              <a:t>vrši</a:t>
            </a:r>
            <a:r>
              <a:rPr lang="en-US" sz="1200" b="1" dirty="0"/>
              <a:t> </a:t>
            </a:r>
            <a:r>
              <a:rPr lang="en-US" sz="1200" b="1" dirty="0" err="1"/>
              <a:t>ili</a:t>
            </a:r>
            <a:r>
              <a:rPr lang="en-US" sz="1200" b="1" dirty="0"/>
              <a:t> </a:t>
            </a:r>
            <a:r>
              <a:rPr lang="en-US" sz="1200" b="1" dirty="0" err="1"/>
              <a:t>na</a:t>
            </a:r>
            <a:r>
              <a:rPr lang="en-US" sz="1200" b="1" dirty="0"/>
              <a:t> </a:t>
            </a:r>
            <a:r>
              <a:rPr lang="en-US" sz="1200" b="1" dirty="0" err="1"/>
              <a:t>svakom</a:t>
            </a:r>
            <a:r>
              <a:rPr lang="en-US" sz="1200" b="1" dirty="0"/>
              <a:t> </a:t>
            </a:r>
            <a:r>
              <a:rPr lang="en-US" sz="1200" b="1" dirty="0" err="1"/>
              <a:t>taktu</a:t>
            </a:r>
            <a:r>
              <a:rPr lang="en-US" sz="1200" b="1" dirty="0"/>
              <a:t> </a:t>
            </a:r>
            <a:r>
              <a:rPr lang="en-US" sz="1200" b="1" dirty="0" err="1"/>
              <a:t>ili</a:t>
            </a:r>
            <a:r>
              <a:rPr lang="en-US" sz="1200" b="1" dirty="0"/>
              <a:t> </a:t>
            </a:r>
            <a:r>
              <a:rPr lang="en-US" sz="1200" b="1" dirty="0" err="1"/>
              <a:t>na</a:t>
            </a:r>
            <a:r>
              <a:rPr lang="en-US" sz="1200" b="1" dirty="0"/>
              <a:t> </a:t>
            </a:r>
            <a:r>
              <a:rPr lang="en-US" sz="1200" b="1" dirty="0" err="1"/>
              <a:t>svakoj</a:t>
            </a:r>
            <a:r>
              <a:rPr lang="en-US" sz="1200" b="1" dirty="0"/>
              <a:t> </a:t>
            </a:r>
            <a:r>
              <a:rPr lang="en-US" sz="1200" b="1" dirty="0" err="1"/>
              <a:t>transakciji</a:t>
            </a:r>
            <a:r>
              <a:rPr lang="en-US" sz="1200" b="1" dirty="0"/>
              <a:t>.</a:t>
            </a:r>
            <a:endParaRPr lang="en-US" sz="1200" b="1">
              <a:cs typeface="Arial"/>
            </a:endParaRPr>
          </a:p>
          <a:p>
            <a:pPr>
              <a:spcBef>
                <a:spcPts val="20"/>
              </a:spcBef>
            </a:pPr>
            <a:r>
              <a:rPr lang="en-US" sz="1400" dirty="0" err="1">
                <a:cs typeface="Arial"/>
              </a:rPr>
              <a:t>Referentni</a:t>
            </a:r>
            <a:r>
              <a:rPr lang="en-US" sz="1400" dirty="0">
                <a:cs typeface="Arial"/>
              </a:rPr>
              <a:t> </a:t>
            </a:r>
            <a:r>
              <a:rPr lang="en-US" sz="1400" dirty="0" err="1">
                <a:cs typeface="Arial"/>
              </a:rPr>
              <a:t>modeli</a:t>
            </a:r>
            <a:r>
              <a:rPr lang="en-US" sz="1400" dirty="0">
                <a:cs typeface="Arial"/>
              </a:rPr>
              <a:t> </a:t>
            </a:r>
            <a:r>
              <a:rPr lang="en-US" sz="1400" dirty="0" err="1">
                <a:cs typeface="Arial"/>
              </a:rPr>
              <a:t>sa</a:t>
            </a:r>
            <a:r>
              <a:rPr lang="en-US" sz="1400" dirty="0">
                <a:cs typeface="Arial"/>
              </a:rPr>
              <a:t> </a:t>
            </a:r>
            <a:r>
              <a:rPr lang="en-US" sz="1400" dirty="0" err="1">
                <a:cs typeface="Arial"/>
              </a:rPr>
              <a:t>preciznošću</a:t>
            </a:r>
            <a:r>
              <a:rPr lang="en-US" sz="1400" dirty="0">
                <a:cs typeface="Arial"/>
              </a:rPr>
              <a:t> </a:t>
            </a:r>
            <a:r>
              <a:rPr lang="en-US" sz="1400" dirty="0" err="1">
                <a:cs typeface="Arial"/>
              </a:rPr>
              <a:t>na</a:t>
            </a:r>
            <a:r>
              <a:rPr lang="en-US" sz="1400" dirty="0">
                <a:cs typeface="Arial"/>
              </a:rPr>
              <a:t> </a:t>
            </a:r>
            <a:r>
              <a:rPr lang="en-US" sz="1400" dirty="0" err="1">
                <a:cs typeface="Arial"/>
              </a:rPr>
              <a:t>nivou</a:t>
            </a:r>
            <a:r>
              <a:rPr lang="en-US" sz="1400" dirty="0">
                <a:cs typeface="Arial"/>
              </a:rPr>
              <a:t> </a:t>
            </a:r>
            <a:r>
              <a:rPr lang="en-US" sz="1400" dirty="0" err="1">
                <a:cs typeface="Arial"/>
              </a:rPr>
              <a:t>takta</a:t>
            </a:r>
            <a:br>
              <a:rPr lang="en-US" sz="1400" dirty="0">
                <a:cs typeface="Arial"/>
              </a:rPr>
            </a:br>
            <a:r>
              <a:rPr lang="en-US" sz="1200" b="1" dirty="0" err="1"/>
              <a:t>Testno</a:t>
            </a:r>
            <a:r>
              <a:rPr lang="en-US" sz="1200" b="1" dirty="0"/>
              <a:t> </a:t>
            </a:r>
            <a:r>
              <a:rPr lang="en-US" sz="1200" b="1" dirty="0" err="1"/>
              <a:t>okruženje</a:t>
            </a:r>
            <a:r>
              <a:rPr lang="en-US" sz="1200" b="1" dirty="0"/>
              <a:t> u </a:t>
            </a:r>
            <a:r>
              <a:rPr lang="en-US" sz="1200" b="1" dirty="0" err="1"/>
              <a:t>kojem</a:t>
            </a:r>
            <a:r>
              <a:rPr lang="en-US" sz="1200" b="1" dirty="0"/>
              <a:t> </a:t>
            </a:r>
            <a:r>
              <a:rPr lang="en-US" sz="1200" b="1" dirty="0" err="1"/>
              <a:t>referentni</a:t>
            </a:r>
            <a:r>
              <a:rPr lang="en-US" sz="1200" b="1" dirty="0"/>
              <a:t> model </a:t>
            </a:r>
            <a:r>
              <a:rPr lang="en-US" sz="1200" b="1" dirty="0" err="1"/>
              <a:t>izračunava</a:t>
            </a:r>
            <a:r>
              <a:rPr lang="en-US" sz="1200" b="1" dirty="0"/>
              <a:t> </a:t>
            </a:r>
            <a:r>
              <a:rPr lang="en-US" sz="1200" b="1" dirty="0" err="1"/>
              <a:t>sve</a:t>
            </a:r>
            <a:r>
              <a:rPr lang="en-US" sz="1200" b="1" dirty="0"/>
              <a:t> </a:t>
            </a:r>
            <a:r>
              <a:rPr lang="en-US" sz="1200" b="1" dirty="0" err="1"/>
              <a:t>očekivane</a:t>
            </a:r>
            <a:r>
              <a:rPr lang="en-US" sz="1200" b="1" dirty="0"/>
              <a:t> </a:t>
            </a:r>
            <a:r>
              <a:rPr lang="en-US" sz="1200" b="1" dirty="0" err="1"/>
              <a:t>izlaze</a:t>
            </a:r>
            <a:r>
              <a:rPr lang="en-US" sz="1200" b="1" dirty="0"/>
              <a:t> </a:t>
            </a:r>
            <a:r>
              <a:rPr lang="en-US" sz="1200" b="1" dirty="0" err="1"/>
              <a:t>na</a:t>
            </a:r>
            <a:r>
              <a:rPr lang="en-US" sz="1200" b="1" dirty="0"/>
              <a:t> </a:t>
            </a:r>
            <a:r>
              <a:rPr lang="en-US" sz="1200" b="1" dirty="0" err="1"/>
              <a:t>osnovu</a:t>
            </a:r>
            <a:r>
              <a:rPr lang="en-US" sz="1200" b="1" dirty="0"/>
              <a:t> </a:t>
            </a:r>
            <a:r>
              <a:rPr lang="en-US" sz="1200" b="1" dirty="0" err="1"/>
              <a:t>ulaznog</a:t>
            </a:r>
            <a:r>
              <a:rPr lang="en-US" sz="1200" b="1" dirty="0"/>
              <a:t> stimulus-a. </a:t>
            </a:r>
            <a:r>
              <a:rPr lang="en-US" sz="1200" b="1" dirty="0" err="1"/>
              <a:t>Referentni</a:t>
            </a:r>
            <a:r>
              <a:rPr lang="en-US" sz="1200" b="1" dirty="0"/>
              <a:t> model </a:t>
            </a:r>
            <a:r>
              <a:rPr lang="en-US" sz="1200" b="1" dirty="0" err="1"/>
              <a:t>ponovo</a:t>
            </a:r>
            <a:r>
              <a:rPr lang="en-US" sz="1200" b="1" dirty="0"/>
              <a:t> </a:t>
            </a:r>
            <a:r>
              <a:rPr lang="en-US" sz="1200" b="1" dirty="0" err="1"/>
              <a:t>implementira</a:t>
            </a:r>
            <a:r>
              <a:rPr lang="en-US" sz="1200" b="1" dirty="0"/>
              <a:t> </a:t>
            </a:r>
            <a:r>
              <a:rPr lang="en-US" sz="1200" b="1" dirty="0" err="1"/>
              <a:t>funkciju</a:t>
            </a:r>
            <a:r>
              <a:rPr lang="en-US" sz="1200" b="1" dirty="0"/>
              <a:t> </a:t>
            </a:r>
            <a:r>
              <a:rPr lang="en-US" sz="1200" b="1" dirty="0" err="1"/>
              <a:t>verifikovanog</a:t>
            </a:r>
            <a:r>
              <a:rPr lang="en-US" sz="1200" b="1" dirty="0"/>
              <a:t> </a:t>
            </a:r>
            <a:r>
              <a:rPr lang="en-US" sz="1200" b="1" dirty="0" err="1"/>
              <a:t>dizajna</a:t>
            </a:r>
            <a:r>
              <a:rPr lang="en-US" sz="1200" b="1" dirty="0"/>
              <a:t>, </a:t>
            </a:r>
            <a:r>
              <a:rPr lang="en-US" sz="1200" b="1" dirty="0" err="1"/>
              <a:t>obično</a:t>
            </a:r>
            <a:r>
              <a:rPr lang="en-US" sz="1200" b="1" dirty="0"/>
              <a:t> u </a:t>
            </a:r>
            <a:r>
              <a:rPr lang="en-US" sz="1200" b="1" dirty="0" err="1"/>
              <a:t>visoko-nivo</a:t>
            </a:r>
            <a:r>
              <a:rPr lang="en-US" sz="1200" b="1" dirty="0"/>
              <a:t> </a:t>
            </a:r>
            <a:r>
              <a:rPr lang="en-US" sz="1200" b="1" dirty="0" err="1"/>
              <a:t>programskom</a:t>
            </a:r>
            <a:r>
              <a:rPr lang="en-US" sz="1200" b="1" dirty="0"/>
              <a:t> </a:t>
            </a:r>
            <a:r>
              <a:rPr lang="en-US" sz="1200" b="1" dirty="0" err="1"/>
              <a:t>jeziku</a:t>
            </a:r>
            <a:r>
              <a:rPr lang="en-US" sz="1200" b="1" dirty="0"/>
              <a:t> (HVL). </a:t>
            </a:r>
            <a:r>
              <a:rPr lang="en-US" sz="1200" b="1" dirty="0" err="1"/>
              <a:t>Komponenta</a:t>
            </a:r>
            <a:r>
              <a:rPr lang="en-US" sz="1200" b="1" dirty="0"/>
              <a:t> za </a:t>
            </a:r>
            <a:r>
              <a:rPr lang="en-US" sz="1200" b="1" dirty="0" err="1"/>
              <a:t>proveru</a:t>
            </a:r>
            <a:r>
              <a:rPr lang="en-US" sz="1200" b="1" dirty="0"/>
              <a:t> </a:t>
            </a:r>
            <a:r>
              <a:rPr lang="en-US" sz="1200" b="1" dirty="0" err="1"/>
              <a:t>upoređuje</a:t>
            </a:r>
            <a:r>
              <a:rPr lang="en-US" sz="1200" b="1" dirty="0"/>
              <a:t> </a:t>
            </a:r>
            <a:r>
              <a:rPr lang="en-US" sz="1200" b="1" dirty="0" err="1"/>
              <a:t>izlaze</a:t>
            </a:r>
            <a:r>
              <a:rPr lang="en-US" sz="1200" b="1" dirty="0"/>
              <a:t> </a:t>
            </a:r>
            <a:r>
              <a:rPr lang="en-US" sz="1200" b="1" dirty="0" err="1"/>
              <a:t>i</a:t>
            </a:r>
            <a:r>
              <a:rPr lang="en-US" sz="1200" b="1" dirty="0"/>
              <a:t> </a:t>
            </a:r>
            <a:r>
              <a:rPr lang="en-US" sz="1200" b="1" dirty="0" err="1"/>
              <a:t>verifikovanog</a:t>
            </a:r>
            <a:r>
              <a:rPr lang="en-US" sz="1200" b="1" dirty="0"/>
              <a:t> </a:t>
            </a:r>
            <a:r>
              <a:rPr lang="en-US" sz="1200" b="1" dirty="0" err="1"/>
              <a:t>dizajna</a:t>
            </a:r>
            <a:r>
              <a:rPr lang="en-US" sz="1200" b="1" dirty="0"/>
              <a:t> </a:t>
            </a:r>
            <a:r>
              <a:rPr lang="en-US" sz="1200" b="1" dirty="0" err="1"/>
              <a:t>i</a:t>
            </a:r>
            <a:r>
              <a:rPr lang="en-US" sz="1200" b="1" dirty="0"/>
              <a:t> </a:t>
            </a:r>
            <a:r>
              <a:rPr lang="en-US" sz="1200" b="1" dirty="0" err="1"/>
              <a:t>referentnog</a:t>
            </a:r>
            <a:r>
              <a:rPr lang="en-US" sz="1200" b="1" dirty="0"/>
              <a:t> </a:t>
            </a:r>
            <a:r>
              <a:rPr lang="en-US" sz="1200" b="1" dirty="0" err="1"/>
              <a:t>modela</a:t>
            </a:r>
            <a:r>
              <a:rPr lang="en-US" sz="1200" b="1" dirty="0"/>
              <a:t>.</a:t>
            </a:r>
            <a:endParaRPr lang="en-US" sz="1200" b="1" dirty="0">
              <a:cs typeface="Arial"/>
            </a:endParaRPr>
          </a:p>
          <a:p>
            <a:pPr>
              <a:spcBef>
                <a:spcPts val="20"/>
              </a:spcBef>
            </a:pPr>
            <a:r>
              <a:rPr lang="en-US" sz="1400" dirty="0" err="1">
                <a:cs typeface="Arial"/>
              </a:rPr>
              <a:t>Testno</a:t>
            </a:r>
            <a:r>
              <a:rPr lang="en-US" sz="1400" dirty="0">
                <a:cs typeface="Arial"/>
              </a:rPr>
              <a:t> </a:t>
            </a:r>
            <a:r>
              <a:rPr lang="en-US" sz="1400" dirty="0" err="1">
                <a:cs typeface="Arial"/>
              </a:rPr>
              <a:t>okruženje</a:t>
            </a:r>
            <a:r>
              <a:rPr lang="en-US" sz="1400" dirty="0">
                <a:cs typeface="Arial"/>
              </a:rPr>
              <a:t> </a:t>
            </a:r>
            <a:r>
              <a:rPr lang="en-US" sz="1400" dirty="0" err="1">
                <a:cs typeface="Arial"/>
              </a:rPr>
              <a:t>zasnovano</a:t>
            </a:r>
            <a:r>
              <a:rPr lang="en-US" sz="1400" dirty="0">
                <a:cs typeface="Arial"/>
              </a:rPr>
              <a:t> </a:t>
            </a:r>
            <a:r>
              <a:rPr lang="en-US" sz="1400" dirty="0" err="1">
                <a:cs typeface="Arial"/>
              </a:rPr>
              <a:t>na</a:t>
            </a:r>
            <a:r>
              <a:rPr lang="en-US" sz="1400" dirty="0">
                <a:cs typeface="Arial"/>
              </a:rPr>
              <a:t> </a:t>
            </a:r>
            <a:r>
              <a:rPr lang="en-US" sz="1400" dirty="0" err="1"/>
              <a:t>transakcijama</a:t>
            </a:r>
            <a:br>
              <a:rPr lang="en-US" sz="1400" dirty="0"/>
            </a:br>
            <a:r>
              <a:rPr lang="en-US" sz="1200" b="1" dirty="0" err="1"/>
              <a:t>Testno</a:t>
            </a:r>
            <a:r>
              <a:rPr lang="en-US" sz="1200" b="1" dirty="0"/>
              <a:t> </a:t>
            </a:r>
            <a:r>
              <a:rPr lang="en-US" sz="1200" b="1" dirty="0" err="1"/>
              <a:t>okruženje</a:t>
            </a:r>
            <a:r>
              <a:rPr lang="en-US" sz="1200" b="1" dirty="0"/>
              <a:t> u </a:t>
            </a:r>
            <a:r>
              <a:rPr lang="en-US" sz="1200" b="1" dirty="0" err="1"/>
              <a:t>kojem</a:t>
            </a:r>
            <a:r>
              <a:rPr lang="en-US" sz="1200" b="1" dirty="0"/>
              <a:t> </a:t>
            </a:r>
            <a:r>
              <a:rPr lang="en-US" sz="1200" b="1" dirty="0" err="1"/>
              <a:t>verifikovani</a:t>
            </a:r>
            <a:r>
              <a:rPr lang="en-US" sz="1200" b="1" dirty="0"/>
              <a:t> </a:t>
            </a:r>
            <a:r>
              <a:rPr lang="en-US" sz="1200" b="1" dirty="0" err="1"/>
              <a:t>dizajn</a:t>
            </a:r>
            <a:r>
              <a:rPr lang="en-US" sz="1200" b="1" dirty="0"/>
              <a:t> </a:t>
            </a:r>
            <a:r>
              <a:rPr lang="en-US" sz="1200" b="1" dirty="0" err="1"/>
              <a:t>ima</a:t>
            </a:r>
            <a:r>
              <a:rPr lang="en-US" sz="1200" b="1" dirty="0"/>
              <a:t> </a:t>
            </a:r>
            <a:r>
              <a:rPr lang="en-US" sz="1200" b="1" dirty="0" err="1"/>
              <a:t>identifikovane</a:t>
            </a:r>
            <a:r>
              <a:rPr lang="en-US" sz="1200" b="1" dirty="0"/>
              <a:t> </a:t>
            </a:r>
            <a:r>
              <a:rPr lang="en-US" sz="1200" b="1" dirty="0" err="1"/>
              <a:t>transakcije</a:t>
            </a:r>
            <a:r>
              <a:rPr lang="en-US" sz="1200" b="1" dirty="0"/>
              <a:t>. </a:t>
            </a:r>
            <a:r>
              <a:rPr lang="en-US" sz="1200" b="1" dirty="0" err="1"/>
              <a:t>Testno</a:t>
            </a:r>
            <a:r>
              <a:rPr lang="en-US" sz="1200" b="1" dirty="0"/>
              <a:t> </a:t>
            </a:r>
            <a:r>
              <a:rPr lang="en-US" sz="1200" b="1" dirty="0" err="1"/>
              <a:t>okruženje</a:t>
            </a:r>
            <a:r>
              <a:rPr lang="en-US" sz="1200" b="1" dirty="0"/>
              <a:t> </a:t>
            </a:r>
            <a:r>
              <a:rPr lang="en-US" sz="1200" b="1" dirty="0" err="1"/>
              <a:t>koristi</a:t>
            </a:r>
            <a:r>
              <a:rPr lang="en-US" sz="1200" b="1" dirty="0"/>
              <a:t> </a:t>
            </a:r>
            <a:r>
              <a:rPr lang="en-US" sz="1200" b="1" dirty="0" err="1"/>
              <a:t>tabelu</a:t>
            </a:r>
            <a:r>
              <a:rPr lang="en-US" sz="1200" b="1" dirty="0"/>
              <a:t> </a:t>
            </a:r>
            <a:r>
              <a:rPr lang="en-US" sz="1200" b="1" dirty="0" err="1"/>
              <a:t>rezultata</a:t>
            </a:r>
            <a:r>
              <a:rPr lang="en-US" sz="1200" b="1" dirty="0"/>
              <a:t> za </a:t>
            </a:r>
            <a:r>
              <a:rPr lang="en-US" sz="1200" b="1" dirty="0" err="1"/>
              <a:t>praćenje</a:t>
            </a:r>
            <a:r>
              <a:rPr lang="en-US" sz="1200" b="1" dirty="0"/>
              <a:t> </a:t>
            </a:r>
            <a:r>
              <a:rPr lang="en-US" sz="1200" b="1" dirty="0" err="1"/>
              <a:t>komandi</a:t>
            </a:r>
            <a:r>
              <a:rPr lang="en-US" sz="1200" b="1" dirty="0"/>
              <a:t> </a:t>
            </a:r>
            <a:r>
              <a:rPr lang="en-US" sz="1200" b="1" dirty="0" err="1"/>
              <a:t>i</a:t>
            </a:r>
            <a:r>
              <a:rPr lang="en-US" sz="1200" b="1" dirty="0"/>
              <a:t> </a:t>
            </a:r>
            <a:r>
              <a:rPr lang="en-US" sz="1200" b="1" dirty="0" err="1"/>
              <a:t>podataka</a:t>
            </a:r>
            <a:r>
              <a:rPr lang="en-US" sz="1200" b="1" dirty="0"/>
              <a:t> </a:t>
            </a:r>
            <a:r>
              <a:rPr lang="en-US" sz="1200" b="1" dirty="0" err="1"/>
              <a:t>na</a:t>
            </a:r>
            <a:r>
              <a:rPr lang="en-US" sz="1200" b="1" dirty="0"/>
              <a:t> </a:t>
            </a:r>
            <a:r>
              <a:rPr lang="en-US" sz="1200" b="1" dirty="0" err="1"/>
              <a:t>osnovu</a:t>
            </a:r>
            <a:r>
              <a:rPr lang="en-US" sz="1200" b="1" dirty="0"/>
              <a:t> </a:t>
            </a:r>
            <a:r>
              <a:rPr lang="en-US" sz="1200" b="1" dirty="0" err="1"/>
              <a:t>ulaza</a:t>
            </a:r>
            <a:r>
              <a:rPr lang="en-US" sz="1200" b="1" dirty="0"/>
              <a:t> </a:t>
            </a:r>
            <a:r>
              <a:rPr lang="en-US" sz="1200" b="1" dirty="0" err="1"/>
              <a:t>verifikovanog</a:t>
            </a:r>
            <a:r>
              <a:rPr lang="en-US" sz="1200" b="1" dirty="0"/>
              <a:t> </a:t>
            </a:r>
            <a:r>
              <a:rPr lang="en-US" sz="1200" b="1" dirty="0" err="1"/>
              <a:t>dizajna</a:t>
            </a:r>
            <a:r>
              <a:rPr lang="en-US" sz="1200" b="1" dirty="0"/>
              <a:t>. </a:t>
            </a:r>
            <a:r>
              <a:rPr lang="en-US" sz="1200" b="1" dirty="0" err="1"/>
              <a:t>Komponenta</a:t>
            </a:r>
            <a:r>
              <a:rPr lang="en-US" sz="1200" b="1" dirty="0"/>
              <a:t> </a:t>
            </a:r>
            <a:r>
              <a:rPr lang="en-US" sz="1200" b="1" dirty="0" err="1"/>
              <a:t>tabele</a:t>
            </a:r>
            <a:r>
              <a:rPr lang="en-US" sz="1200" b="1" dirty="0"/>
              <a:t> </a:t>
            </a:r>
            <a:r>
              <a:rPr lang="en-US" sz="1200" b="1" dirty="0" err="1"/>
              <a:t>rezultata</a:t>
            </a:r>
            <a:r>
              <a:rPr lang="en-US" sz="1200" b="1" dirty="0"/>
              <a:t> </a:t>
            </a:r>
            <a:r>
              <a:rPr lang="en-US" sz="1200" b="1" dirty="0" err="1"/>
              <a:t>vrši</a:t>
            </a:r>
            <a:r>
              <a:rPr lang="en-US" sz="1200" b="1" dirty="0"/>
              <a:t> </a:t>
            </a:r>
            <a:r>
              <a:rPr lang="en-US" sz="1200" b="1" dirty="0" err="1"/>
              <a:t>transformaciju</a:t>
            </a:r>
            <a:r>
              <a:rPr lang="en-US" sz="1200" b="1" dirty="0"/>
              <a:t> od </a:t>
            </a:r>
            <a:r>
              <a:rPr lang="en-US" sz="1200" b="1" dirty="0" err="1"/>
              <a:t>ulaza</a:t>
            </a:r>
            <a:r>
              <a:rPr lang="en-US" sz="1200" b="1" dirty="0"/>
              <a:t> do </a:t>
            </a:r>
            <a:r>
              <a:rPr lang="en-US" sz="1200" b="1" dirty="0" err="1"/>
              <a:t>izlaza</a:t>
            </a:r>
            <a:r>
              <a:rPr lang="en-US" sz="1200" b="1" dirty="0"/>
              <a:t>, a </a:t>
            </a:r>
            <a:r>
              <a:rPr lang="en-US" sz="1200" b="1" dirty="0" err="1"/>
              <a:t>komponenta</a:t>
            </a:r>
            <a:r>
              <a:rPr lang="en-US" sz="1200" b="1" dirty="0"/>
              <a:t> za </a:t>
            </a:r>
            <a:r>
              <a:rPr lang="en-US" sz="1200" b="1" dirty="0" err="1"/>
              <a:t>proveru</a:t>
            </a:r>
            <a:r>
              <a:rPr lang="en-US" sz="1200" b="1" dirty="0"/>
              <a:t> </a:t>
            </a:r>
            <a:r>
              <a:rPr lang="en-US" sz="1200" b="1" dirty="0" err="1"/>
              <a:t>zatim</a:t>
            </a:r>
            <a:r>
              <a:rPr lang="en-US" sz="1200" b="1" dirty="0"/>
              <a:t> </a:t>
            </a:r>
            <a:r>
              <a:rPr lang="en-US" sz="1200" b="1" dirty="0" err="1"/>
              <a:t>poziva</a:t>
            </a:r>
            <a:r>
              <a:rPr lang="en-US" sz="1200" b="1" dirty="0"/>
              <a:t> </a:t>
            </a:r>
            <a:r>
              <a:rPr lang="en-US" sz="1200" b="1" dirty="0" err="1"/>
              <a:t>tabelu</a:t>
            </a:r>
            <a:r>
              <a:rPr lang="en-US" sz="1200" b="1" dirty="0"/>
              <a:t> </a:t>
            </a:r>
            <a:r>
              <a:rPr lang="en-US" sz="1200" b="1" dirty="0" err="1"/>
              <a:t>rezultata</a:t>
            </a:r>
            <a:r>
              <a:rPr lang="en-US" sz="1200" b="1" dirty="0"/>
              <a:t> da </a:t>
            </a:r>
            <a:r>
              <a:rPr lang="en-US" sz="1200" b="1" dirty="0" err="1"/>
              <a:t>preuzme</a:t>
            </a:r>
            <a:r>
              <a:rPr lang="en-US" sz="1200" b="1" dirty="0"/>
              <a:t> </a:t>
            </a:r>
            <a:r>
              <a:rPr lang="en-US" sz="1200" b="1" dirty="0" err="1"/>
              <a:t>transakciju</a:t>
            </a:r>
            <a:r>
              <a:rPr lang="en-US" sz="1200" b="1" dirty="0"/>
              <a:t> za </a:t>
            </a:r>
            <a:r>
              <a:rPr lang="en-US" sz="1200" b="1" dirty="0" err="1"/>
              <a:t>proveru</a:t>
            </a:r>
            <a:r>
              <a:rPr lang="en-US" sz="1200" b="1" dirty="0"/>
              <a:t>.</a:t>
            </a:r>
            <a:endParaRPr lang="en-US" sz="1200" b="1" dirty="0">
              <a:cs typeface="Arial"/>
            </a:endParaRPr>
          </a:p>
          <a:p>
            <a:endParaRPr lang="en-US" altLang="en-US" sz="1400" dirty="0">
              <a:cs typeface="Arial"/>
            </a:endParaRPr>
          </a:p>
          <a:p>
            <a:pPr eaLnBrk="1" hangingPunct="1"/>
            <a:endParaRPr lang="en-US" altLang="en-US" sz="1400"/>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30FE6D86-9653-CE7B-46D9-EF0D3C3E3CB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B89D93-7E96-4ACD-B70B-40E26273A2EB}" type="slidenum">
              <a:rPr lang="de-DE" altLang="en-US">
                <a:solidFill>
                  <a:schemeClr val="bg1"/>
                </a:solidFill>
              </a:rPr>
              <a:pPr/>
              <a:t>6</a:t>
            </a:fld>
            <a:endParaRPr lang="de-DE" altLang="en-US">
              <a:solidFill>
                <a:schemeClr val="bg1"/>
              </a:solidFill>
            </a:endParaRPr>
          </a:p>
        </p:txBody>
      </p:sp>
      <p:sp>
        <p:nvSpPr>
          <p:cNvPr id="8195" name="Rectangle 2">
            <a:extLst>
              <a:ext uri="{FF2B5EF4-FFF2-40B4-BE49-F238E27FC236}">
                <a16:creationId xmlns:a16="http://schemas.microsoft.com/office/drawing/2014/main" id="{2D103FC7-B9E4-B6D3-EB89-0768E3CB0C9D}"/>
              </a:ext>
            </a:extLst>
          </p:cNvPr>
          <p:cNvSpPr>
            <a:spLocks noGrp="1" noChangeArrowheads="1"/>
          </p:cNvSpPr>
          <p:nvPr>
            <p:ph type="title"/>
          </p:nvPr>
        </p:nvSpPr>
        <p:spPr/>
        <p:txBody>
          <a:bodyPr/>
          <a:lstStyle/>
          <a:p>
            <a:r>
              <a:rPr lang="en-US" sz="2400" dirty="0"/>
              <a:t>Provera u </a:t>
            </a:r>
            <a:r>
              <a:rPr lang="en-US" sz="2400" dirty="0" err="1"/>
              <a:t>realnom</a:t>
            </a:r>
            <a:r>
              <a:rPr lang="en-US" sz="2400" dirty="0"/>
              <a:t> </a:t>
            </a:r>
            <a:r>
              <a:rPr lang="en-US" sz="2400" dirty="0" err="1"/>
              <a:t>vremenu</a:t>
            </a:r>
            <a:r>
              <a:rPr lang="en-US" sz="2400" dirty="0"/>
              <a:t> </a:t>
            </a:r>
            <a:r>
              <a:rPr lang="en-US" sz="2400" dirty="0" err="1"/>
              <a:t>naspram</a:t>
            </a:r>
            <a:r>
              <a:rPr lang="en-US" sz="2400" dirty="0"/>
              <a:t> </a:t>
            </a:r>
            <a:r>
              <a:rPr lang="en-US" sz="2400" dirty="0" err="1"/>
              <a:t>provere</a:t>
            </a:r>
            <a:r>
              <a:rPr lang="en-US" sz="2400" dirty="0"/>
              <a:t> </a:t>
            </a:r>
            <a:r>
              <a:rPr lang="en-US" sz="2400" dirty="0" err="1"/>
              <a:t>na</a:t>
            </a:r>
            <a:r>
              <a:rPr lang="en-US" sz="2400" dirty="0"/>
              <a:t> </a:t>
            </a:r>
            <a:r>
              <a:rPr lang="en-US" sz="2400" dirty="0" err="1"/>
              <a:t>kraju</a:t>
            </a:r>
            <a:r>
              <a:rPr lang="en-US" sz="2400" dirty="0"/>
              <a:t> </a:t>
            </a:r>
            <a:r>
              <a:rPr lang="en-US" sz="2400" dirty="0" err="1"/>
              <a:t>testa</a:t>
            </a:r>
            <a:endParaRPr lang="en-US" dirty="0" err="1"/>
          </a:p>
        </p:txBody>
      </p:sp>
      <p:sp>
        <p:nvSpPr>
          <p:cNvPr id="8196" name="Rectangle 3">
            <a:extLst>
              <a:ext uri="{FF2B5EF4-FFF2-40B4-BE49-F238E27FC236}">
                <a16:creationId xmlns:a16="http://schemas.microsoft.com/office/drawing/2014/main" id="{896B2C6F-55A2-3CAA-AB8C-AA496C06A98D}"/>
              </a:ext>
            </a:extLst>
          </p:cNvPr>
          <p:cNvSpPr>
            <a:spLocks noGrp="1" noChangeArrowheads="1"/>
          </p:cNvSpPr>
          <p:nvPr>
            <p:ph type="body" idx="1"/>
          </p:nvPr>
        </p:nvSpPr>
        <p:spPr/>
        <p:txBody>
          <a:bodyPr/>
          <a:lstStyle/>
          <a:p>
            <a:pPr>
              <a:spcBef>
                <a:spcPts val="20"/>
              </a:spcBef>
            </a:pPr>
            <a:r>
              <a:rPr lang="en-US" altLang="en-US" sz="1600" dirty="0" err="1"/>
              <a:t>Važan</a:t>
            </a:r>
            <a:r>
              <a:rPr lang="en-US" altLang="en-US" sz="1600" dirty="0"/>
              <a:t> </a:t>
            </a:r>
            <a:r>
              <a:rPr lang="en-US" altLang="en-US" sz="1600" dirty="0" err="1"/>
              <a:t>aspekt</a:t>
            </a:r>
            <a:r>
              <a:rPr lang="en-US" altLang="en-US" sz="1600" dirty="0"/>
              <a:t> </a:t>
            </a:r>
            <a:r>
              <a:rPr lang="en-US" altLang="en-US" sz="1600" dirty="0" err="1"/>
              <a:t>testnog</a:t>
            </a:r>
            <a:r>
              <a:rPr lang="en-US" altLang="en-US" sz="1600" dirty="0"/>
              <a:t> </a:t>
            </a:r>
            <a:r>
              <a:rPr lang="en-US" altLang="en-US" sz="1600" dirty="0" err="1"/>
              <a:t>okruženja</a:t>
            </a:r>
            <a:r>
              <a:rPr lang="en-US" altLang="en-US" sz="1600" dirty="0"/>
              <a:t> je </a:t>
            </a:r>
            <a:r>
              <a:rPr lang="en-US" altLang="en-US" sz="1600" dirty="0" err="1"/>
              <a:t>trenutak</a:t>
            </a:r>
            <a:r>
              <a:rPr lang="en-US" altLang="en-US" sz="1600" dirty="0"/>
              <a:t> </a:t>
            </a:r>
            <a:r>
              <a:rPr lang="en-US" altLang="en-US" sz="1600" dirty="0" err="1"/>
              <a:t>kada</a:t>
            </a:r>
            <a:r>
              <a:rPr lang="en-US" altLang="en-US" sz="1600" dirty="0"/>
              <a:t> se </a:t>
            </a:r>
            <a:r>
              <a:rPr lang="en-US" altLang="en-US" sz="1600" dirty="0" err="1"/>
              <a:t>vrši</a:t>
            </a:r>
            <a:r>
              <a:rPr lang="en-US" altLang="en-US" sz="1600" dirty="0"/>
              <a:t> </a:t>
            </a:r>
            <a:r>
              <a:rPr lang="en-US" altLang="en-US" sz="1600" dirty="0" err="1"/>
              <a:t>provera</a:t>
            </a:r>
            <a:r>
              <a:rPr lang="en-US" altLang="en-US" sz="1600" dirty="0"/>
              <a:t> – </a:t>
            </a:r>
            <a:r>
              <a:rPr lang="en-US" altLang="en-US" sz="1600" b="1" dirty="0"/>
              <a:t>u </a:t>
            </a:r>
            <a:r>
              <a:rPr lang="en-US" altLang="en-US" sz="1600" b="1" dirty="0" err="1"/>
              <a:t>realnom</a:t>
            </a:r>
            <a:r>
              <a:rPr lang="en-US" altLang="en-US" sz="1600" b="1" dirty="0"/>
              <a:t> </a:t>
            </a:r>
            <a:r>
              <a:rPr lang="en-US" altLang="en-US" sz="1600" b="1" dirty="0" err="1"/>
              <a:t>vremenu</a:t>
            </a:r>
            <a:r>
              <a:rPr lang="en-US" altLang="en-US" sz="1600" i="1" dirty="0"/>
              <a:t> </a:t>
            </a:r>
            <a:r>
              <a:rPr lang="en-US" altLang="en-US" sz="1600" dirty="0"/>
              <a:t>(</a:t>
            </a:r>
            <a:r>
              <a:rPr lang="en-US" altLang="en-US" sz="1600" i="1" dirty="0"/>
              <a:t>on-the-fly</a:t>
            </a:r>
            <a:r>
              <a:rPr lang="en-US" altLang="en-US" sz="1600" dirty="0"/>
              <a:t>) </a:t>
            </a:r>
            <a:r>
              <a:rPr lang="en-US" altLang="en-US" sz="1600" dirty="0" err="1"/>
              <a:t>ili</a:t>
            </a:r>
            <a:r>
              <a:rPr lang="en-US" altLang="en-US" sz="1600" dirty="0"/>
              <a:t> </a:t>
            </a:r>
            <a:r>
              <a:rPr lang="en-US" altLang="en-US" sz="1600" b="1" dirty="0" err="1"/>
              <a:t>na</a:t>
            </a:r>
            <a:r>
              <a:rPr lang="en-US" altLang="en-US" sz="1600" b="1" dirty="0"/>
              <a:t> </a:t>
            </a:r>
            <a:r>
              <a:rPr lang="en-US" altLang="en-US" sz="1600" b="1" dirty="0" err="1"/>
              <a:t>kraju</a:t>
            </a:r>
            <a:r>
              <a:rPr lang="en-US" altLang="en-US" sz="1600" b="1" dirty="0"/>
              <a:t> test </a:t>
            </a:r>
            <a:r>
              <a:rPr lang="en-US" altLang="en-US" sz="1600" b="1" dirty="0" err="1"/>
              <a:t>slučaja</a:t>
            </a:r>
            <a:endParaRPr lang="en-US" altLang="en-US" sz="1600" b="1" dirty="0" err="1">
              <a:cs typeface="Arial"/>
            </a:endParaRPr>
          </a:p>
          <a:p>
            <a:pPr>
              <a:spcBef>
                <a:spcPts val="20"/>
              </a:spcBef>
            </a:pPr>
            <a:endParaRPr lang="en-US" altLang="en-US" sz="1600" dirty="0"/>
          </a:p>
          <a:p>
            <a:pPr>
              <a:spcBef>
                <a:spcPts val="20"/>
              </a:spcBef>
            </a:pPr>
            <a:r>
              <a:rPr lang="en-US" sz="1600" dirty="0"/>
              <a:t>U </a:t>
            </a:r>
            <a:r>
              <a:rPr lang="en-US" sz="1600" dirty="0" err="1"/>
              <a:t>paradigmi</a:t>
            </a:r>
            <a:r>
              <a:rPr lang="en-US" sz="1600" dirty="0"/>
              <a:t> </a:t>
            </a:r>
            <a:r>
              <a:rPr lang="en-US" sz="1600" dirty="0" err="1"/>
              <a:t>provere</a:t>
            </a:r>
            <a:r>
              <a:rPr lang="en-US" sz="1600" dirty="0"/>
              <a:t> u </a:t>
            </a:r>
            <a:r>
              <a:rPr lang="en-US" sz="1600" dirty="0" err="1"/>
              <a:t>realnom</a:t>
            </a:r>
            <a:r>
              <a:rPr lang="en-US" sz="1600" dirty="0"/>
              <a:t> </a:t>
            </a:r>
            <a:r>
              <a:rPr lang="en-US" sz="1600" dirty="0" err="1"/>
              <a:t>vremenu</a:t>
            </a:r>
            <a:r>
              <a:rPr lang="en-US" sz="1600" dirty="0"/>
              <a:t>, </a:t>
            </a:r>
            <a:r>
              <a:rPr lang="en-US" sz="1600" dirty="0" err="1"/>
              <a:t>verifikaciono</a:t>
            </a:r>
            <a:r>
              <a:rPr lang="en-US" sz="1600" dirty="0"/>
              <a:t> </a:t>
            </a:r>
            <a:r>
              <a:rPr lang="en-US" sz="1600" dirty="0" err="1"/>
              <a:t>okruženje</a:t>
            </a:r>
            <a:r>
              <a:rPr lang="en-US" sz="1600" dirty="0"/>
              <a:t> </a:t>
            </a:r>
            <a:r>
              <a:rPr lang="en-US" sz="1600" dirty="0" err="1"/>
              <a:t>vrši</a:t>
            </a:r>
            <a:r>
              <a:rPr lang="en-US" sz="1600" dirty="0"/>
              <a:t> </a:t>
            </a:r>
            <a:r>
              <a:rPr lang="en-US" sz="1600" dirty="0" err="1"/>
              <a:t>proveru</a:t>
            </a:r>
            <a:r>
              <a:rPr lang="en-US" sz="1600" dirty="0"/>
              <a:t> </a:t>
            </a:r>
            <a:r>
              <a:rPr lang="en-US" sz="1600" dirty="0" err="1"/>
              <a:t>tokom</a:t>
            </a:r>
            <a:r>
              <a:rPr lang="en-US" sz="1600" dirty="0"/>
              <a:t> </a:t>
            </a:r>
            <a:r>
              <a:rPr lang="en-US" sz="1600" dirty="0" err="1"/>
              <a:t>simulacije</a:t>
            </a:r>
            <a:endParaRPr lang="en-US" sz="1600" dirty="0" err="1">
              <a:cs typeface="Arial"/>
            </a:endParaRPr>
          </a:p>
          <a:p>
            <a:pPr>
              <a:spcBef>
                <a:spcPts val="20"/>
              </a:spcBef>
            </a:pPr>
            <a:endParaRPr lang="en-US" sz="1600" dirty="0"/>
          </a:p>
          <a:p>
            <a:pPr>
              <a:spcBef>
                <a:spcPts val="20"/>
              </a:spcBef>
            </a:pPr>
            <a:r>
              <a:rPr lang="en-US" sz="1600" dirty="0"/>
              <a:t>Stimulus </a:t>
            </a:r>
            <a:r>
              <a:rPr lang="en-US" sz="1600" dirty="0" err="1"/>
              <a:t>komponente</a:t>
            </a:r>
            <a:r>
              <a:rPr lang="en-US" sz="1600" dirty="0"/>
              <a:t> </a:t>
            </a:r>
            <a:r>
              <a:rPr lang="en-US" sz="1600" dirty="0" err="1"/>
              <a:t>pokreću</a:t>
            </a:r>
            <a:r>
              <a:rPr lang="en-US" sz="1600" dirty="0"/>
              <a:t> </a:t>
            </a:r>
            <a:r>
              <a:rPr lang="en-US" sz="1600" dirty="0" err="1"/>
              <a:t>transakcije</a:t>
            </a:r>
            <a:r>
              <a:rPr lang="en-US" sz="1600" dirty="0"/>
              <a:t>, a </a:t>
            </a:r>
            <a:r>
              <a:rPr lang="en-US" sz="1600" dirty="0" err="1"/>
              <a:t>čim</a:t>
            </a:r>
            <a:r>
              <a:rPr lang="en-US" sz="1600" dirty="0"/>
              <a:t> se </a:t>
            </a:r>
            <a:r>
              <a:rPr lang="en-US" sz="1600" dirty="0" err="1"/>
              <a:t>te</a:t>
            </a:r>
            <a:r>
              <a:rPr lang="en-US" sz="1600" dirty="0"/>
              <a:t> </a:t>
            </a:r>
            <a:r>
              <a:rPr lang="en-US" sz="1600" dirty="0" err="1"/>
              <a:t>transakcije</a:t>
            </a:r>
            <a:r>
              <a:rPr lang="en-US" sz="1600" dirty="0"/>
              <a:t> </a:t>
            </a:r>
            <a:r>
              <a:rPr lang="en-US" sz="1600" dirty="0" err="1"/>
              <a:t>završe</a:t>
            </a:r>
            <a:r>
              <a:rPr lang="en-US" sz="1600" dirty="0"/>
              <a:t>, </a:t>
            </a:r>
            <a:r>
              <a:rPr lang="en-US" sz="1600" dirty="0" err="1"/>
              <a:t>komponente</a:t>
            </a:r>
            <a:r>
              <a:rPr lang="en-US" sz="1600" dirty="0"/>
              <a:t> za </a:t>
            </a:r>
            <a:r>
              <a:rPr lang="en-US" sz="1600" dirty="0" err="1"/>
              <a:t>proveru</a:t>
            </a:r>
            <a:r>
              <a:rPr lang="en-US" sz="1600" dirty="0"/>
              <a:t> </a:t>
            </a:r>
            <a:r>
              <a:rPr lang="en-US" sz="1600" dirty="0" err="1"/>
              <a:t>odmah</a:t>
            </a:r>
            <a:r>
              <a:rPr lang="en-US" sz="1600" dirty="0"/>
              <a:t> </a:t>
            </a:r>
            <a:r>
              <a:rPr lang="en-US" sz="1600" dirty="0" err="1"/>
              <a:t>verifikuju</a:t>
            </a:r>
            <a:r>
              <a:rPr lang="en-US" sz="1600" dirty="0"/>
              <a:t> </a:t>
            </a:r>
            <a:r>
              <a:rPr lang="en-US" sz="1600" dirty="0" err="1"/>
              <a:t>ispravnost</a:t>
            </a:r>
            <a:r>
              <a:rPr lang="en-US" sz="1600" dirty="0"/>
              <a:t> </a:t>
            </a:r>
            <a:r>
              <a:rPr lang="en-US" sz="1600" dirty="0" err="1"/>
              <a:t>transakcije</a:t>
            </a:r>
            <a:endParaRPr lang="en-US" sz="1600" dirty="0" err="1">
              <a:cs typeface="Arial"/>
            </a:endParaRPr>
          </a:p>
          <a:p>
            <a:pPr>
              <a:spcBef>
                <a:spcPts val="20"/>
              </a:spcBef>
            </a:pPr>
            <a:endParaRPr lang="en-US" sz="1600" dirty="0"/>
          </a:p>
          <a:p>
            <a:pPr>
              <a:spcBef>
                <a:spcPts val="20"/>
              </a:spcBef>
            </a:pPr>
            <a:r>
              <a:rPr lang="en-US" sz="1600" dirty="0" err="1"/>
              <a:t>Ukoliko</a:t>
            </a:r>
            <a:r>
              <a:rPr lang="en-US" sz="1600" dirty="0"/>
              <a:t> </a:t>
            </a:r>
            <a:r>
              <a:rPr lang="en-US" sz="1600" dirty="0" err="1"/>
              <a:t>komponenta</a:t>
            </a:r>
            <a:r>
              <a:rPr lang="en-US" sz="1600" dirty="0"/>
              <a:t> za </a:t>
            </a:r>
            <a:r>
              <a:rPr lang="en-US" sz="1600" dirty="0" err="1"/>
              <a:t>proveru</a:t>
            </a:r>
            <a:r>
              <a:rPr lang="en-US" sz="1600" dirty="0"/>
              <a:t> </a:t>
            </a:r>
            <a:r>
              <a:rPr lang="en-US" sz="1600" dirty="0" err="1"/>
              <a:t>detektuje</a:t>
            </a:r>
            <a:r>
              <a:rPr lang="en-US" sz="1600" dirty="0"/>
              <a:t> </a:t>
            </a:r>
            <a:r>
              <a:rPr lang="en-US" sz="1600" dirty="0" err="1"/>
              <a:t>bilo</a:t>
            </a:r>
            <a:r>
              <a:rPr lang="en-US" sz="1600" dirty="0"/>
              <a:t> </a:t>
            </a:r>
            <a:r>
              <a:rPr lang="en-US" sz="1600" dirty="0" err="1"/>
              <a:t>koju</a:t>
            </a:r>
            <a:r>
              <a:rPr lang="en-US" sz="1600" dirty="0"/>
              <a:t> </a:t>
            </a:r>
            <a:r>
              <a:rPr lang="en-US" sz="1600" dirty="0" err="1"/>
              <a:t>grešku</a:t>
            </a:r>
            <a:r>
              <a:rPr lang="en-US" sz="1600" dirty="0"/>
              <a:t>, </a:t>
            </a:r>
            <a:r>
              <a:rPr lang="en-US" sz="1600" dirty="0" err="1"/>
              <a:t>beleži</a:t>
            </a:r>
            <a:r>
              <a:rPr lang="en-US" sz="1600" dirty="0"/>
              <a:t> </a:t>
            </a:r>
            <a:r>
              <a:rPr lang="en-US" sz="1600" dirty="0" err="1"/>
              <a:t>vreme</a:t>
            </a:r>
            <a:r>
              <a:rPr lang="en-US" sz="1600" dirty="0"/>
              <a:t>, </a:t>
            </a:r>
            <a:r>
              <a:rPr lang="en-US" sz="1600" dirty="0" err="1"/>
              <a:t>transakciju</a:t>
            </a:r>
            <a:r>
              <a:rPr lang="en-US" sz="1600" dirty="0"/>
              <a:t> </a:t>
            </a:r>
            <a:r>
              <a:rPr lang="en-US" sz="1600" dirty="0" err="1"/>
              <a:t>i</a:t>
            </a:r>
            <a:r>
              <a:rPr lang="en-US" sz="1600" dirty="0"/>
              <a:t> </a:t>
            </a:r>
            <a:r>
              <a:rPr lang="en-US" sz="1600" dirty="0" err="1"/>
              <a:t>sve</a:t>
            </a:r>
            <a:r>
              <a:rPr lang="en-US" sz="1600" dirty="0"/>
              <a:t> </a:t>
            </a:r>
            <a:r>
              <a:rPr lang="en-US" sz="1600" dirty="0" err="1"/>
              <a:t>druge</a:t>
            </a:r>
            <a:r>
              <a:rPr lang="en-US" sz="1600" dirty="0"/>
              <a:t> </a:t>
            </a:r>
            <a:r>
              <a:rPr lang="en-US" sz="1600" dirty="0" err="1"/>
              <a:t>korisne</a:t>
            </a:r>
            <a:r>
              <a:rPr lang="en-US" sz="1600" dirty="0"/>
              <a:t> </a:t>
            </a:r>
            <a:r>
              <a:rPr lang="en-US" sz="1600" dirty="0" err="1"/>
              <a:t>informacije</a:t>
            </a:r>
            <a:r>
              <a:rPr lang="en-US" sz="1600" dirty="0"/>
              <a:t> za </a:t>
            </a:r>
            <a:r>
              <a:rPr lang="en-US" sz="1600" dirty="0" err="1"/>
              <a:t>debagovanje</a:t>
            </a:r>
            <a:endParaRPr lang="en-US" sz="1600" dirty="0" err="1">
              <a:cs typeface="Arial"/>
            </a:endParaRPr>
          </a:p>
          <a:p>
            <a:pPr>
              <a:spcBef>
                <a:spcPts val="20"/>
              </a:spcBef>
            </a:pPr>
            <a:endParaRPr lang="en-US" sz="1600" dirty="0"/>
          </a:p>
          <a:p>
            <a:pPr>
              <a:spcBef>
                <a:spcPts val="20"/>
              </a:spcBef>
            </a:pPr>
            <a:r>
              <a:rPr lang="en-US" sz="1600" dirty="0"/>
              <a:t>Provera </a:t>
            </a:r>
            <a:r>
              <a:rPr lang="en-US" sz="1600" dirty="0" err="1"/>
              <a:t>na</a:t>
            </a:r>
            <a:r>
              <a:rPr lang="en-US" sz="1600" dirty="0"/>
              <a:t> </a:t>
            </a:r>
            <a:r>
              <a:rPr lang="en-US" sz="1600" dirty="0" err="1"/>
              <a:t>kraju</a:t>
            </a:r>
            <a:r>
              <a:rPr lang="en-US" sz="1600" dirty="0"/>
              <a:t> test </a:t>
            </a:r>
            <a:r>
              <a:rPr lang="en-US" sz="1600" dirty="0" err="1"/>
              <a:t>slučaja</a:t>
            </a:r>
            <a:r>
              <a:rPr lang="en-US" sz="1600" dirty="0"/>
              <a:t> </a:t>
            </a:r>
            <a:r>
              <a:rPr lang="en-US" sz="1600" dirty="0" err="1"/>
              <a:t>vrši</a:t>
            </a:r>
            <a:r>
              <a:rPr lang="en-US" sz="1600" dirty="0"/>
              <a:t> se po </a:t>
            </a:r>
            <a:r>
              <a:rPr lang="en-US" sz="1600" dirty="0" err="1"/>
              <a:t>završetku</a:t>
            </a:r>
            <a:r>
              <a:rPr lang="en-US" sz="1600" dirty="0"/>
              <a:t> </a:t>
            </a:r>
            <a:r>
              <a:rPr lang="en-US" sz="1600" dirty="0" err="1"/>
              <a:t>simulacije</a:t>
            </a:r>
            <a:r>
              <a:rPr lang="en-US" sz="1600" dirty="0"/>
              <a:t>, </a:t>
            </a:r>
            <a:r>
              <a:rPr lang="en-US" sz="1600" dirty="0" err="1"/>
              <a:t>bilo</a:t>
            </a:r>
            <a:r>
              <a:rPr lang="en-US" sz="1600" dirty="0"/>
              <a:t> </a:t>
            </a:r>
            <a:r>
              <a:rPr lang="en-US" sz="1600" dirty="0" err="1"/>
              <a:t>unutar</a:t>
            </a:r>
            <a:r>
              <a:rPr lang="en-US" sz="1600" dirty="0"/>
              <a:t> same </a:t>
            </a:r>
            <a:r>
              <a:rPr lang="en-US" sz="1600" dirty="0" err="1"/>
              <a:t>simulacije</a:t>
            </a:r>
            <a:r>
              <a:rPr lang="en-US" sz="1600" dirty="0"/>
              <a:t> (</a:t>
            </a:r>
            <a:r>
              <a:rPr lang="en-US" sz="1600" dirty="0" err="1"/>
              <a:t>provera</a:t>
            </a:r>
            <a:r>
              <a:rPr lang="en-US" sz="1600" dirty="0"/>
              <a:t> </a:t>
            </a:r>
            <a:r>
              <a:rPr lang="en-US" sz="1600" dirty="0" err="1"/>
              <a:t>na</a:t>
            </a:r>
            <a:r>
              <a:rPr lang="en-US" sz="1600" dirty="0"/>
              <a:t> </a:t>
            </a:r>
            <a:r>
              <a:rPr lang="en-US" sz="1600" dirty="0" err="1"/>
              <a:t>kraju</a:t>
            </a:r>
            <a:r>
              <a:rPr lang="en-US" sz="1600" dirty="0"/>
              <a:t> </a:t>
            </a:r>
            <a:r>
              <a:rPr lang="en-US" sz="1600" dirty="0" err="1"/>
              <a:t>simulacije</a:t>
            </a:r>
            <a:r>
              <a:rPr lang="en-US" sz="1600" dirty="0"/>
              <a:t>) </a:t>
            </a:r>
            <a:r>
              <a:rPr lang="en-US" sz="1600" dirty="0" err="1"/>
              <a:t>ili</a:t>
            </a:r>
            <a:r>
              <a:rPr lang="en-US" sz="1600" dirty="0"/>
              <a:t> </a:t>
            </a:r>
            <a:r>
              <a:rPr lang="en-US" sz="1600" dirty="0" err="1"/>
              <a:t>kao</a:t>
            </a:r>
            <a:r>
              <a:rPr lang="en-US" sz="1600" dirty="0"/>
              <a:t> deo </a:t>
            </a:r>
            <a:r>
              <a:rPr lang="en-US" sz="1600" dirty="0" err="1"/>
              <a:t>posebnog</a:t>
            </a:r>
            <a:r>
              <a:rPr lang="en-US" sz="1600" dirty="0"/>
              <a:t> </a:t>
            </a:r>
            <a:r>
              <a:rPr lang="en-US" sz="1600" dirty="0" err="1"/>
              <a:t>zadatka</a:t>
            </a:r>
            <a:r>
              <a:rPr lang="en-US" sz="1600" dirty="0"/>
              <a:t> (post-</a:t>
            </a:r>
            <a:r>
              <a:rPr lang="en-US" sz="1600" dirty="0" err="1"/>
              <a:t>analitička</a:t>
            </a:r>
            <a:r>
              <a:rPr lang="en-US" sz="1600" dirty="0"/>
              <a:t> </a:t>
            </a:r>
            <a:r>
              <a:rPr lang="en-US" sz="1600" dirty="0" err="1"/>
              <a:t>provera</a:t>
            </a:r>
            <a:r>
              <a:rPr lang="en-US" sz="1600" dirty="0"/>
              <a:t>)</a:t>
            </a:r>
            <a:endParaRPr lang="en-US" dirty="0"/>
          </a:p>
          <a:p>
            <a:endParaRPr lang="en-US" altLang="en-US" sz="1600" dirty="0">
              <a:cs typeface="Arial"/>
            </a:endParaRP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a:extLst>
              <a:ext uri="{FF2B5EF4-FFF2-40B4-BE49-F238E27FC236}">
                <a16:creationId xmlns:a16="http://schemas.microsoft.com/office/drawing/2014/main" id="{44C939E7-2D59-0D1B-FA97-0A40E2480C0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ED8190-F9C8-438A-BEB3-42B6FC4E5A06}" type="slidenum">
              <a:rPr lang="de-DE" altLang="en-US">
                <a:solidFill>
                  <a:schemeClr val="bg1"/>
                </a:solidFill>
              </a:rPr>
              <a:pPr/>
              <a:t>7</a:t>
            </a:fld>
            <a:endParaRPr lang="de-DE" altLang="en-US">
              <a:solidFill>
                <a:schemeClr val="bg1"/>
              </a:solidFill>
            </a:endParaRPr>
          </a:p>
        </p:txBody>
      </p:sp>
      <p:sp>
        <p:nvSpPr>
          <p:cNvPr id="9219" name="Rectangle 2">
            <a:extLst>
              <a:ext uri="{FF2B5EF4-FFF2-40B4-BE49-F238E27FC236}">
                <a16:creationId xmlns:a16="http://schemas.microsoft.com/office/drawing/2014/main" id="{76CB78DF-C46A-4E89-0D21-9B98FB4482BC}"/>
              </a:ext>
            </a:extLst>
          </p:cNvPr>
          <p:cNvSpPr>
            <a:spLocks noGrp="1" noChangeArrowheads="1"/>
          </p:cNvSpPr>
          <p:nvPr>
            <p:ph type="title"/>
          </p:nvPr>
        </p:nvSpPr>
        <p:spPr/>
        <p:txBody>
          <a:bodyPr/>
          <a:lstStyle/>
          <a:p>
            <a:r>
              <a:rPr lang="en-US" altLang="en-US" dirty="0"/>
              <a:t>Provera u </a:t>
            </a:r>
            <a:r>
              <a:rPr lang="en-US" altLang="en-US" dirty="0" err="1"/>
              <a:t>realnom</a:t>
            </a:r>
            <a:r>
              <a:rPr lang="en-US" altLang="en-US" dirty="0"/>
              <a:t> </a:t>
            </a:r>
            <a:r>
              <a:rPr lang="en-US" altLang="en-US" dirty="0" err="1"/>
              <a:t>vremenu</a:t>
            </a:r>
            <a:endParaRPr lang="en-US" dirty="0" err="1"/>
          </a:p>
        </p:txBody>
      </p:sp>
      <p:sp>
        <p:nvSpPr>
          <p:cNvPr id="9220" name="Rectangle 4">
            <a:extLst>
              <a:ext uri="{FF2B5EF4-FFF2-40B4-BE49-F238E27FC236}">
                <a16:creationId xmlns:a16="http://schemas.microsoft.com/office/drawing/2014/main" id="{F9DB9E19-E1A3-2D4B-D05A-4E8DD2087295}"/>
              </a:ext>
            </a:extLst>
          </p:cNvPr>
          <p:cNvSpPr>
            <a:spLocks noGrp="1" noChangeArrowheads="1"/>
          </p:cNvSpPr>
          <p:nvPr>
            <p:ph type="body" sz="half" idx="1"/>
          </p:nvPr>
        </p:nvSpPr>
        <p:spPr/>
        <p:txBody>
          <a:bodyPr/>
          <a:lstStyle/>
          <a:p>
            <a:pPr>
              <a:spcBef>
                <a:spcPts val="20"/>
              </a:spcBef>
            </a:pPr>
            <a:r>
              <a:rPr lang="en-US" altLang="en-US" sz="1400" dirty="0"/>
              <a:t>Provera u </a:t>
            </a:r>
            <a:r>
              <a:rPr lang="en-US" altLang="en-US" sz="1400" dirty="0" err="1"/>
              <a:t>realnom</a:t>
            </a:r>
            <a:r>
              <a:rPr lang="en-US" altLang="en-US" sz="1400" dirty="0"/>
              <a:t> </a:t>
            </a:r>
            <a:r>
              <a:rPr lang="en-US" altLang="en-US" sz="1400" dirty="0" err="1"/>
              <a:t>vremenu</a:t>
            </a:r>
            <a:r>
              <a:rPr lang="en-US" altLang="en-US" sz="1400" dirty="0"/>
              <a:t> je </a:t>
            </a:r>
            <a:r>
              <a:rPr lang="en-US" altLang="en-US" sz="1400" dirty="0" err="1"/>
              <a:t>najprikladnija</a:t>
            </a:r>
            <a:r>
              <a:rPr lang="en-US" altLang="en-US" sz="1400" dirty="0"/>
              <a:t> za </a:t>
            </a:r>
            <a:r>
              <a:rPr lang="en-US" altLang="en-US" sz="1400" dirty="0" err="1"/>
              <a:t>verifikovani</a:t>
            </a:r>
            <a:r>
              <a:rPr lang="en-US" altLang="en-US" sz="1400" dirty="0"/>
              <a:t> </a:t>
            </a:r>
            <a:r>
              <a:rPr lang="en-US" altLang="en-US" sz="1400" dirty="0" err="1"/>
              <a:t>dizajn</a:t>
            </a:r>
            <a:r>
              <a:rPr lang="en-US" altLang="en-US" sz="1400" dirty="0"/>
              <a:t> (DUV) koji </a:t>
            </a:r>
            <a:r>
              <a:rPr lang="en-US" altLang="en-US" sz="1400" dirty="0" err="1"/>
              <a:t>radi</a:t>
            </a:r>
            <a:r>
              <a:rPr lang="en-US" altLang="en-US" sz="1400" dirty="0"/>
              <a:t> </a:t>
            </a:r>
            <a:r>
              <a:rPr lang="en-US" altLang="en-US" sz="1400" dirty="0" err="1"/>
              <a:t>sa</a:t>
            </a:r>
            <a:r>
              <a:rPr lang="en-US" altLang="en-US" sz="1400" dirty="0"/>
              <a:t> </a:t>
            </a:r>
            <a:r>
              <a:rPr lang="en-US" altLang="en-US" sz="1400" dirty="0" err="1"/>
              <a:t>transakcijama</a:t>
            </a:r>
            <a:r>
              <a:rPr lang="en-US" altLang="en-US" sz="1400" dirty="0"/>
              <a:t> </a:t>
            </a:r>
            <a:r>
              <a:rPr lang="en-US" altLang="en-US" sz="1400" dirty="0" err="1"/>
              <a:t>i</a:t>
            </a:r>
            <a:r>
              <a:rPr lang="en-US" altLang="en-US" sz="1400" dirty="0"/>
              <a:t> </a:t>
            </a:r>
            <a:r>
              <a:rPr lang="en-US" altLang="en-US" sz="1400" dirty="0" err="1"/>
              <a:t>vrši</a:t>
            </a:r>
            <a:r>
              <a:rPr lang="en-US" altLang="en-US" sz="1400" dirty="0"/>
              <a:t> </a:t>
            </a:r>
            <a:r>
              <a:rPr lang="en-US" altLang="en-US" sz="1400" dirty="0" err="1"/>
              <a:t>neku</a:t>
            </a:r>
            <a:r>
              <a:rPr lang="en-US" altLang="en-US" sz="1400" dirty="0"/>
              <a:t> </a:t>
            </a:r>
            <a:r>
              <a:rPr lang="en-US" altLang="en-US" sz="1400" dirty="0" err="1"/>
              <a:t>vrstu</a:t>
            </a:r>
            <a:r>
              <a:rPr lang="en-US" altLang="en-US" sz="1400" dirty="0"/>
              <a:t> </a:t>
            </a:r>
            <a:r>
              <a:rPr lang="en-US" altLang="en-US" sz="1400" dirty="0" err="1"/>
              <a:t>transformacije</a:t>
            </a:r>
            <a:r>
              <a:rPr lang="en-US" altLang="en-US" sz="1400" dirty="0"/>
              <a:t> </a:t>
            </a:r>
            <a:r>
              <a:rPr lang="en-US" altLang="en-US" sz="1400" dirty="0" err="1"/>
              <a:t>podataka</a:t>
            </a:r>
            <a:r>
              <a:rPr lang="en-US" altLang="en-US" sz="1400" dirty="0"/>
              <a:t> </a:t>
            </a:r>
            <a:r>
              <a:rPr lang="en-US" altLang="en-US" sz="1400" dirty="0" err="1"/>
              <a:t>nad</a:t>
            </a:r>
            <a:r>
              <a:rPr lang="en-US" altLang="en-US" sz="1400" dirty="0"/>
              <a:t> </a:t>
            </a:r>
            <a:r>
              <a:rPr lang="en-US" altLang="en-US" sz="1400" dirty="0" err="1"/>
              <a:t>tim</a:t>
            </a:r>
            <a:r>
              <a:rPr lang="en-US" altLang="en-US" sz="1400" dirty="0"/>
              <a:t> </a:t>
            </a:r>
            <a:r>
              <a:rPr lang="en-US" altLang="en-US" sz="1400" dirty="0" err="1"/>
              <a:t>transakcijama</a:t>
            </a:r>
            <a:endParaRPr lang="en-US" altLang="en-US" sz="1400" dirty="0" err="1">
              <a:cs typeface="Arial"/>
            </a:endParaRPr>
          </a:p>
          <a:p>
            <a:pPr>
              <a:spcBef>
                <a:spcPts val="20"/>
              </a:spcBef>
            </a:pPr>
            <a:endParaRPr lang="en-US" alt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ilustruje</a:t>
            </a:r>
            <a:r>
              <a:rPr lang="en-US" sz="1400" dirty="0"/>
              <a:t> </a:t>
            </a:r>
            <a:r>
              <a:rPr lang="en-US" sz="1400" dirty="0" err="1"/>
              <a:t>ovaj</a:t>
            </a:r>
            <a:r>
              <a:rPr lang="en-US" sz="1400" dirty="0"/>
              <a:t> tip </a:t>
            </a:r>
            <a:r>
              <a:rPr lang="en-US" sz="1400" dirty="0" err="1"/>
              <a:t>paradigme</a:t>
            </a:r>
            <a:endParaRPr lang="en-US" sz="1400" dirty="0" err="1">
              <a:cs typeface="Arial"/>
            </a:endParaRPr>
          </a:p>
          <a:p>
            <a:pPr>
              <a:spcBef>
                <a:spcPts val="20"/>
              </a:spcBef>
            </a:pPr>
            <a:endParaRPr lang="en-US" sz="1400" dirty="0"/>
          </a:p>
          <a:p>
            <a:pPr>
              <a:spcBef>
                <a:spcPts val="20"/>
              </a:spcBef>
            </a:pPr>
            <a:r>
              <a:rPr lang="en-US" sz="1400" dirty="0" err="1"/>
              <a:t>Postoji</a:t>
            </a:r>
            <a:r>
              <a:rPr lang="en-US" sz="1400" dirty="0"/>
              <a:t> </a:t>
            </a:r>
            <a:r>
              <a:rPr lang="en-US" sz="1400" dirty="0" err="1"/>
              <a:t>više</a:t>
            </a:r>
            <a:r>
              <a:rPr lang="en-US" sz="1400" dirty="0"/>
              <a:t> </a:t>
            </a:r>
            <a:r>
              <a:rPr lang="en-US" sz="1400" dirty="0" err="1"/>
              <a:t>prednosti</a:t>
            </a:r>
            <a:r>
              <a:rPr lang="en-US" sz="1400" dirty="0"/>
              <a:t> </a:t>
            </a:r>
            <a:r>
              <a:rPr lang="en-US" sz="1400" dirty="0" err="1"/>
              <a:t>provere</a:t>
            </a:r>
            <a:r>
              <a:rPr lang="en-US" sz="1400" dirty="0"/>
              <a:t> u </a:t>
            </a:r>
            <a:r>
              <a:rPr lang="en-US" sz="1400" dirty="0" err="1"/>
              <a:t>realnom</a:t>
            </a:r>
            <a:r>
              <a:rPr lang="en-US" sz="1400" dirty="0"/>
              <a:t> </a:t>
            </a:r>
            <a:r>
              <a:rPr lang="en-US" sz="1400" dirty="0" err="1"/>
              <a:t>vremenu</a:t>
            </a:r>
            <a:r>
              <a:rPr lang="en-US" sz="1400" dirty="0"/>
              <a:t> </a:t>
            </a:r>
            <a:r>
              <a:rPr lang="en-US" sz="1400" dirty="0" err="1"/>
              <a:t>koje</a:t>
            </a:r>
            <a:r>
              <a:rPr lang="en-US" sz="1400" dirty="0"/>
              <a:t> </a:t>
            </a:r>
            <a:r>
              <a:rPr lang="en-US" sz="1400" dirty="0" err="1"/>
              <a:t>doprinose</a:t>
            </a:r>
            <a:r>
              <a:rPr lang="en-US" sz="1400" dirty="0"/>
              <a:t> </a:t>
            </a:r>
            <a:r>
              <a:rPr lang="en-US" sz="1400" dirty="0" err="1"/>
              <a:t>njenoj</a:t>
            </a:r>
            <a:r>
              <a:rPr lang="en-US" sz="1400" dirty="0"/>
              <a:t> </a:t>
            </a:r>
            <a:r>
              <a:rPr lang="en-US" sz="1400" dirty="0" err="1"/>
              <a:t>širokoj</a:t>
            </a:r>
            <a:r>
              <a:rPr lang="en-US" sz="1400" dirty="0"/>
              <a:t> </a:t>
            </a:r>
            <a:r>
              <a:rPr lang="en-US" sz="1400" dirty="0" err="1"/>
              <a:t>primeni</a:t>
            </a:r>
            <a:r>
              <a:rPr lang="en-US" sz="1400" dirty="0"/>
              <a:t>:</a:t>
            </a:r>
            <a:endParaRPr lang="en-US" dirty="0"/>
          </a:p>
          <a:p>
            <a:pPr lvl="1" indent="-188595">
              <a:spcBef>
                <a:spcPts val="20"/>
              </a:spcBef>
            </a:pPr>
            <a:r>
              <a:rPr lang="en-US" sz="1400" dirty="0" err="1"/>
              <a:t>Debagovanje</a:t>
            </a:r>
            <a:r>
              <a:rPr lang="en-US" sz="1400" dirty="0"/>
              <a:t> je </a:t>
            </a:r>
            <a:r>
              <a:rPr lang="en-US" sz="1400" dirty="0" err="1"/>
              <a:t>lakše</a:t>
            </a:r>
            <a:r>
              <a:rPr lang="en-US" sz="1400" dirty="0"/>
              <a:t> </a:t>
            </a:r>
            <a:r>
              <a:rPr lang="en-US" sz="1400" dirty="0" err="1"/>
              <a:t>jer</a:t>
            </a:r>
            <a:r>
              <a:rPr lang="en-US" sz="1400" dirty="0"/>
              <a:t> </a:t>
            </a:r>
            <a:r>
              <a:rPr lang="en-US" sz="1400" dirty="0" err="1"/>
              <a:t>simulacija</a:t>
            </a:r>
            <a:r>
              <a:rPr lang="en-US" sz="1400" dirty="0"/>
              <a:t> </a:t>
            </a:r>
            <a:r>
              <a:rPr lang="en-US" sz="1400" dirty="0" err="1"/>
              <a:t>prestaje</a:t>
            </a:r>
            <a:r>
              <a:rPr lang="en-US" sz="1400" dirty="0"/>
              <a:t> </a:t>
            </a:r>
            <a:r>
              <a:rPr lang="en-US" sz="1400" dirty="0" err="1"/>
              <a:t>čim</a:t>
            </a:r>
            <a:r>
              <a:rPr lang="en-US" sz="1400" dirty="0"/>
              <a:t> </a:t>
            </a:r>
            <a:r>
              <a:rPr lang="en-US" sz="1400" dirty="0" err="1"/>
              <a:t>komponenta</a:t>
            </a:r>
            <a:r>
              <a:rPr lang="en-US" sz="1400" dirty="0"/>
              <a:t> za </a:t>
            </a:r>
            <a:r>
              <a:rPr lang="en-US" sz="1400" dirty="0" err="1"/>
              <a:t>proveru</a:t>
            </a:r>
            <a:r>
              <a:rPr lang="en-US" sz="1400" dirty="0"/>
              <a:t> </a:t>
            </a:r>
            <a:r>
              <a:rPr lang="en-US" sz="1400" dirty="0" err="1"/>
              <a:t>detektuje</a:t>
            </a:r>
            <a:r>
              <a:rPr lang="en-US" sz="1400" dirty="0"/>
              <a:t> </a:t>
            </a:r>
            <a:r>
              <a:rPr lang="en-US" sz="1400" dirty="0" err="1"/>
              <a:t>grešku</a:t>
            </a:r>
            <a:r>
              <a:rPr lang="en-US" sz="1400" dirty="0"/>
              <a:t> </a:t>
            </a:r>
            <a:r>
              <a:rPr lang="en-US" sz="1400" dirty="0" err="1"/>
              <a:t>tokom</a:t>
            </a:r>
            <a:r>
              <a:rPr lang="en-US" sz="1400" dirty="0"/>
              <a:t> </a:t>
            </a:r>
            <a:r>
              <a:rPr lang="en-US" sz="1400" dirty="0" err="1"/>
              <a:t>simulacije</a:t>
            </a:r>
            <a:r>
              <a:rPr lang="en-US" sz="1400" dirty="0"/>
              <a:t>, a ne </a:t>
            </a:r>
            <a:r>
              <a:rPr lang="en-US" sz="1400" dirty="0" err="1"/>
              <a:t>tek</a:t>
            </a:r>
            <a:r>
              <a:rPr lang="en-US" sz="1400" dirty="0"/>
              <a:t> </a:t>
            </a:r>
            <a:r>
              <a:rPr lang="en-US" sz="1400" dirty="0" err="1"/>
              <a:t>na</a:t>
            </a:r>
            <a:r>
              <a:rPr lang="en-US" sz="1400" dirty="0"/>
              <a:t> </a:t>
            </a:r>
            <a:r>
              <a:rPr lang="en-US" sz="1400" dirty="0" err="1"/>
              <a:t>kraju</a:t>
            </a:r>
            <a:r>
              <a:rPr lang="en-US" sz="1400" dirty="0"/>
              <a:t>. Ovo </a:t>
            </a:r>
            <a:r>
              <a:rPr lang="en-US" sz="1400" dirty="0" err="1"/>
              <a:t>značajno</a:t>
            </a:r>
            <a:r>
              <a:rPr lang="en-US" sz="1400" dirty="0"/>
              <a:t> </a:t>
            </a:r>
            <a:r>
              <a:rPr lang="en-US" sz="1400" dirty="0" err="1"/>
              <a:t>pomaže</a:t>
            </a:r>
            <a:r>
              <a:rPr lang="en-US" sz="1400" dirty="0"/>
              <a:t> u </a:t>
            </a:r>
            <a:r>
              <a:rPr lang="en-US" sz="1400" dirty="0" err="1"/>
              <a:t>procesu</a:t>
            </a:r>
            <a:r>
              <a:rPr lang="en-US" sz="1400" dirty="0"/>
              <a:t> </a:t>
            </a:r>
            <a:r>
              <a:rPr lang="en-US" sz="1400" dirty="0" err="1"/>
              <a:t>debagovanja</a:t>
            </a:r>
            <a:r>
              <a:rPr lang="en-US" sz="1400" dirty="0"/>
              <a:t>, o </a:t>
            </a:r>
            <a:r>
              <a:rPr lang="en-US" sz="1400" dirty="0" err="1"/>
              <a:t>čemu</a:t>
            </a:r>
            <a:r>
              <a:rPr lang="en-US" sz="1400" dirty="0"/>
              <a:t> </a:t>
            </a:r>
            <a:r>
              <a:rPr lang="en-US" sz="1400" dirty="0" err="1"/>
              <a:t>će</a:t>
            </a:r>
            <a:r>
              <a:rPr lang="en-US" sz="1400" dirty="0"/>
              <a:t> </a:t>
            </a:r>
            <a:r>
              <a:rPr lang="en-US" sz="1400" dirty="0" err="1"/>
              <a:t>biti</a:t>
            </a:r>
            <a:r>
              <a:rPr lang="en-US" sz="1400" dirty="0"/>
              <a:t> </a:t>
            </a:r>
            <a:r>
              <a:rPr lang="en-US" sz="1400" dirty="0" err="1"/>
              <a:t>reči</a:t>
            </a:r>
            <a:r>
              <a:rPr lang="en-US" sz="1400" dirty="0"/>
              <a:t> </a:t>
            </a:r>
            <a:r>
              <a:rPr lang="en-US" sz="1400" dirty="0" err="1"/>
              <a:t>detaljnije</a:t>
            </a:r>
            <a:r>
              <a:rPr lang="en-US" sz="1400" dirty="0"/>
              <a:t> </a:t>
            </a:r>
            <a:r>
              <a:rPr lang="en-US" sz="1400" dirty="0" err="1"/>
              <a:t>kasnije</a:t>
            </a:r>
            <a:r>
              <a:rPr lang="en-US" sz="1400" dirty="0"/>
              <a:t>.</a:t>
            </a:r>
            <a:endParaRPr lang="en-US" sz="1400">
              <a:cs typeface="Arial"/>
            </a:endParaRPr>
          </a:p>
          <a:p>
            <a:pPr lvl="1" indent="-188595">
              <a:spcBef>
                <a:spcPts val="20"/>
              </a:spcBef>
            </a:pPr>
            <a:r>
              <a:rPr lang="en-US" sz="1400" dirty="0" err="1"/>
              <a:t>Ukupna</a:t>
            </a:r>
            <a:r>
              <a:rPr lang="en-US" sz="1400" dirty="0"/>
              <a:t> </a:t>
            </a:r>
            <a:r>
              <a:rPr lang="en-US" sz="1400" dirty="0" err="1"/>
              <a:t>simulacija</a:t>
            </a:r>
            <a:r>
              <a:rPr lang="en-US" sz="1400" dirty="0"/>
              <a:t> </a:t>
            </a:r>
            <a:r>
              <a:rPr lang="en-US" sz="1400" dirty="0" err="1"/>
              <a:t>zahteva</a:t>
            </a:r>
            <a:r>
              <a:rPr lang="en-US" sz="1400" dirty="0"/>
              <a:t> </a:t>
            </a:r>
            <a:r>
              <a:rPr lang="en-US" sz="1400" dirty="0" err="1"/>
              <a:t>manje</a:t>
            </a:r>
            <a:r>
              <a:rPr lang="en-US" sz="1400" dirty="0"/>
              <a:t> </a:t>
            </a:r>
            <a:r>
              <a:rPr lang="en-US" sz="1400" dirty="0" err="1"/>
              <a:t>memorije</a:t>
            </a:r>
            <a:r>
              <a:rPr lang="en-US" sz="1400" dirty="0"/>
              <a:t> </a:t>
            </a:r>
            <a:r>
              <a:rPr lang="en-US" sz="1400" dirty="0" err="1"/>
              <a:t>jer</a:t>
            </a:r>
            <a:r>
              <a:rPr lang="en-US" sz="1400" dirty="0"/>
              <a:t> </a:t>
            </a:r>
            <a:r>
              <a:rPr lang="en-US" sz="1400" dirty="0" err="1"/>
              <a:t>komponenta</a:t>
            </a:r>
            <a:r>
              <a:rPr lang="en-US" sz="1400" dirty="0"/>
              <a:t> za </a:t>
            </a:r>
            <a:r>
              <a:rPr lang="en-US" sz="1400" dirty="0" err="1"/>
              <a:t>proveru</a:t>
            </a:r>
            <a:r>
              <a:rPr lang="en-US" sz="1400" dirty="0"/>
              <a:t> ne mora da </a:t>
            </a:r>
            <a:r>
              <a:rPr lang="en-US" sz="1400" dirty="0" err="1"/>
              <a:t>čuva</a:t>
            </a:r>
            <a:r>
              <a:rPr lang="en-US" sz="1400" dirty="0"/>
              <a:t> </a:t>
            </a:r>
            <a:r>
              <a:rPr lang="en-US" sz="1400" dirty="0" err="1"/>
              <a:t>očekivane</a:t>
            </a:r>
            <a:r>
              <a:rPr lang="en-US" sz="1400" dirty="0"/>
              <a:t> </a:t>
            </a:r>
            <a:r>
              <a:rPr lang="en-US" sz="1400" dirty="0" err="1"/>
              <a:t>podatke</a:t>
            </a:r>
            <a:r>
              <a:rPr lang="en-US" sz="1400" dirty="0"/>
              <a:t> do </a:t>
            </a:r>
            <a:r>
              <a:rPr lang="en-US" sz="1400" dirty="0" err="1"/>
              <a:t>kraja</a:t>
            </a:r>
            <a:r>
              <a:rPr lang="en-US" sz="1400" dirty="0"/>
              <a:t> </a:t>
            </a:r>
            <a:r>
              <a:rPr lang="en-US" sz="1400" dirty="0" err="1"/>
              <a:t>simulacije</a:t>
            </a:r>
            <a:r>
              <a:rPr lang="en-US" sz="1400" dirty="0"/>
              <a:t>: </a:t>
            </a:r>
            <a:r>
              <a:rPr lang="en-US" sz="1400" dirty="0" err="1"/>
              <a:t>čim</a:t>
            </a:r>
            <a:r>
              <a:rPr lang="en-US" sz="1400" dirty="0"/>
              <a:t> </a:t>
            </a:r>
            <a:r>
              <a:rPr lang="en-US" sz="1400" dirty="0" err="1"/>
              <a:t>završi</a:t>
            </a:r>
            <a:r>
              <a:rPr lang="en-US" sz="1400" dirty="0"/>
              <a:t> </a:t>
            </a:r>
            <a:r>
              <a:rPr lang="en-US" sz="1400" dirty="0" err="1"/>
              <a:t>sa</a:t>
            </a:r>
            <a:r>
              <a:rPr lang="en-US" sz="1400" dirty="0"/>
              <a:t> </a:t>
            </a:r>
            <a:r>
              <a:rPr lang="en-US" sz="1400" dirty="0" err="1"/>
              <a:t>transakcijom</a:t>
            </a:r>
            <a:r>
              <a:rPr lang="en-US" sz="1400" dirty="0"/>
              <a:t>, </a:t>
            </a:r>
            <a:r>
              <a:rPr lang="en-US" sz="1400" dirty="0" err="1"/>
              <a:t>oslobađa</a:t>
            </a:r>
            <a:r>
              <a:rPr lang="en-US" sz="1400" dirty="0"/>
              <a:t> </a:t>
            </a:r>
            <a:r>
              <a:rPr lang="en-US" sz="1400" dirty="0" err="1"/>
              <a:t>tu</a:t>
            </a:r>
            <a:r>
              <a:rPr lang="en-US" sz="1400" dirty="0"/>
              <a:t> </a:t>
            </a:r>
            <a:r>
              <a:rPr lang="en-US" sz="1400" dirty="0" err="1"/>
              <a:t>memoriju</a:t>
            </a:r>
            <a:r>
              <a:rPr lang="en-US" sz="1400" dirty="0"/>
              <a:t>.</a:t>
            </a:r>
            <a:endParaRPr lang="en-US" sz="1400">
              <a:cs typeface="Arial"/>
            </a:endParaRPr>
          </a:p>
          <a:p>
            <a:pPr lvl="1" indent="-188595">
              <a:spcBef>
                <a:spcPts val="20"/>
              </a:spcBef>
            </a:pPr>
            <a:r>
              <a:rPr lang="en-US" sz="1400" dirty="0" err="1"/>
              <a:t>Zbog</a:t>
            </a:r>
            <a:r>
              <a:rPr lang="en-US" sz="1400" dirty="0"/>
              <a:t> </a:t>
            </a:r>
            <a:r>
              <a:rPr lang="en-US" sz="1400" dirty="0" err="1"/>
              <a:t>manjeg</a:t>
            </a:r>
            <a:r>
              <a:rPr lang="en-US" sz="1400" dirty="0"/>
              <a:t> </a:t>
            </a:r>
            <a:r>
              <a:rPr lang="en-US" sz="1400" dirty="0" err="1"/>
              <a:t>zahteva</a:t>
            </a:r>
            <a:r>
              <a:rPr lang="en-US" sz="1400" dirty="0"/>
              <a:t> za </a:t>
            </a:r>
            <a:r>
              <a:rPr lang="en-US" sz="1400" dirty="0" err="1"/>
              <a:t>memorijom</a:t>
            </a:r>
            <a:r>
              <a:rPr lang="en-US" sz="1400" dirty="0"/>
              <a:t>, </a:t>
            </a:r>
            <a:r>
              <a:rPr lang="en-US" sz="1400" dirty="0" err="1"/>
              <a:t>simulacija</a:t>
            </a:r>
            <a:r>
              <a:rPr lang="en-US" sz="1400" dirty="0"/>
              <a:t> </a:t>
            </a:r>
            <a:r>
              <a:rPr lang="en-US" sz="1400" dirty="0" err="1"/>
              <a:t>obično</a:t>
            </a:r>
            <a:r>
              <a:rPr lang="en-US" sz="1400" dirty="0"/>
              <a:t> </a:t>
            </a:r>
            <a:r>
              <a:rPr lang="en-US" sz="1400" dirty="0" err="1"/>
              <a:t>radi</a:t>
            </a:r>
            <a:r>
              <a:rPr lang="en-US" sz="1400" dirty="0"/>
              <a:t> </a:t>
            </a:r>
            <a:r>
              <a:rPr lang="en-US" sz="1400" dirty="0" err="1"/>
              <a:t>brže</a:t>
            </a:r>
            <a:r>
              <a:rPr lang="en-US" sz="1400" dirty="0"/>
              <a:t> </a:t>
            </a:r>
            <a:r>
              <a:rPr lang="en-US" sz="1400" dirty="0" err="1"/>
              <a:t>nego</a:t>
            </a:r>
            <a:r>
              <a:rPr lang="en-US" sz="1400" dirty="0"/>
              <a:t> </a:t>
            </a:r>
            <a:r>
              <a:rPr lang="en-US" sz="1400" dirty="0" err="1"/>
              <a:t>kod</a:t>
            </a:r>
            <a:r>
              <a:rPr lang="en-US" sz="1400" dirty="0"/>
              <a:t> </a:t>
            </a:r>
            <a:r>
              <a:rPr lang="en-US" sz="1400" dirty="0" err="1"/>
              <a:t>paradigme</a:t>
            </a:r>
            <a:r>
              <a:rPr lang="en-US" sz="1400" dirty="0"/>
              <a:t> </a:t>
            </a:r>
            <a:r>
              <a:rPr lang="en-US" sz="1400" dirty="0" err="1"/>
              <a:t>provere</a:t>
            </a:r>
            <a:r>
              <a:rPr lang="en-US" sz="1400" dirty="0"/>
              <a:t> </a:t>
            </a:r>
            <a:r>
              <a:rPr lang="en-US" sz="1400" dirty="0" err="1"/>
              <a:t>isključivo</a:t>
            </a:r>
            <a:r>
              <a:rPr lang="en-US" sz="1400" dirty="0"/>
              <a:t> </a:t>
            </a:r>
            <a:r>
              <a:rPr lang="en-US" sz="1400" dirty="0" err="1"/>
              <a:t>na</a:t>
            </a:r>
            <a:r>
              <a:rPr lang="en-US" sz="1400" dirty="0"/>
              <a:t> </a:t>
            </a:r>
            <a:r>
              <a:rPr lang="en-US" sz="1400" dirty="0" err="1"/>
              <a:t>kraju</a:t>
            </a:r>
            <a:r>
              <a:rPr lang="en-US" sz="1400" dirty="0"/>
              <a:t> </a:t>
            </a:r>
            <a:r>
              <a:rPr lang="en-US" sz="1400" dirty="0" err="1"/>
              <a:t>testa</a:t>
            </a:r>
            <a:r>
              <a:rPr lang="en-US" sz="1400" dirty="0"/>
              <a:t>.</a:t>
            </a:r>
            <a:endParaRPr lang="en-US" sz="1400">
              <a:cs typeface="Arial"/>
            </a:endParaRPr>
          </a:p>
          <a:p>
            <a:endParaRPr lang="en-US" altLang="en-US" sz="1400" dirty="0">
              <a:cs typeface="Arial"/>
            </a:endParaRPr>
          </a:p>
        </p:txBody>
      </p:sp>
      <p:pic>
        <p:nvPicPr>
          <p:cNvPr id="9221" name="Picture 6">
            <a:extLst>
              <a:ext uri="{FF2B5EF4-FFF2-40B4-BE49-F238E27FC236}">
                <a16:creationId xmlns:a16="http://schemas.microsoft.com/office/drawing/2014/main" id="{347FF169-16BC-88FE-817D-8C423A02B10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06925" y="1800225"/>
            <a:ext cx="4486275" cy="2092325"/>
          </a:xfrm>
          <a:noFill/>
          <a:extLst>
            <a:ext uri="{91240B29-F687-4F45-9708-019B960494DF}">
              <a14:hiddenLine xmlns:a14="http://schemas.microsoft.com/office/drawing/2010/main" w="12700">
                <a:solidFill>
                  <a:schemeClr val="tx1"/>
                </a:solidFill>
                <a:miter lim="800000"/>
                <a:headEnd/>
                <a:tailEnd/>
              </a14:hiddenLine>
            </a:ext>
          </a:extLst>
        </p:spPr>
      </p:pic>
      <p:sp>
        <p:nvSpPr>
          <p:cNvPr id="9222" name="Rectangle 7">
            <a:extLst>
              <a:ext uri="{FF2B5EF4-FFF2-40B4-BE49-F238E27FC236}">
                <a16:creationId xmlns:a16="http://schemas.microsoft.com/office/drawing/2014/main" id="{32404AFF-E403-E121-5C8C-D4C12B78447A}"/>
              </a:ext>
            </a:extLst>
          </p:cNvPr>
          <p:cNvSpPr>
            <a:spLocks noChangeArrowheads="1"/>
          </p:cNvSpPr>
          <p:nvPr/>
        </p:nvSpPr>
        <p:spPr bwMode="auto">
          <a:xfrm>
            <a:off x="4699000" y="3944938"/>
            <a:ext cx="42418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a:latin typeface="Arial"/>
                <a:cs typeface="Arial"/>
              </a:rPr>
              <a:t>Provera u </a:t>
            </a:r>
            <a:r>
              <a:rPr lang="en-US" sz="1000" dirty="0" err="1">
                <a:latin typeface="Arial"/>
                <a:cs typeface="Arial"/>
              </a:rPr>
              <a:t>realnom</a:t>
            </a:r>
            <a:r>
              <a:rPr lang="en-US" sz="1000" dirty="0">
                <a:latin typeface="Arial"/>
                <a:cs typeface="Arial"/>
              </a:rPr>
              <a:t> </a:t>
            </a:r>
            <a:r>
              <a:rPr lang="en-US" sz="1000" dirty="0" err="1">
                <a:latin typeface="Arial"/>
                <a:cs typeface="Arial"/>
              </a:rPr>
              <a:t>vremenu</a:t>
            </a:r>
            <a:r>
              <a:rPr lang="en-US" sz="1000" dirty="0">
                <a:latin typeface="Arial"/>
                <a:cs typeface="Arial"/>
              </a:rPr>
              <a:t> (on-the-fly checking)</a:t>
            </a:r>
            <a:endParaRPr lang="en-US" dirty="0"/>
          </a:p>
          <a:p>
            <a:r>
              <a:rPr lang="en-US" sz="1000" dirty="0">
                <a:latin typeface="Arial"/>
                <a:cs typeface="Arial"/>
              </a:rPr>
              <a:t>Stimulus </a:t>
            </a:r>
            <a:r>
              <a:rPr lang="en-US" sz="1000" dirty="0" err="1">
                <a:latin typeface="Arial"/>
                <a:cs typeface="Arial"/>
              </a:rPr>
              <a:t>komponenta</a:t>
            </a:r>
            <a:r>
              <a:rPr lang="en-US" sz="1000" dirty="0">
                <a:latin typeface="Arial"/>
                <a:cs typeface="Arial"/>
              </a:rPr>
              <a:t> </a:t>
            </a:r>
            <a:r>
              <a:rPr lang="en-US" sz="1000" dirty="0" err="1">
                <a:latin typeface="Arial"/>
                <a:cs typeface="Arial"/>
              </a:rPr>
              <a:t>pokreće</a:t>
            </a:r>
            <a:r>
              <a:rPr lang="en-US" sz="1000" dirty="0">
                <a:latin typeface="Arial"/>
                <a:cs typeface="Arial"/>
              </a:rPr>
              <a:t> </a:t>
            </a:r>
            <a:r>
              <a:rPr lang="en-US" sz="1000" dirty="0" err="1">
                <a:latin typeface="Arial"/>
                <a:cs typeface="Arial"/>
              </a:rPr>
              <a:t>transakciju</a:t>
            </a:r>
            <a:r>
              <a:rPr lang="en-US" sz="1000" dirty="0">
                <a:latin typeface="Arial"/>
                <a:cs typeface="Arial"/>
              </a:rPr>
              <a:t> </a:t>
            </a:r>
            <a:r>
              <a:rPr lang="en-US" sz="1000" dirty="0" err="1">
                <a:latin typeface="Arial"/>
                <a:cs typeface="Arial"/>
              </a:rPr>
              <a:t>koja</a:t>
            </a:r>
            <a:r>
              <a:rPr lang="en-US" sz="1000" dirty="0">
                <a:latin typeface="Arial"/>
                <a:cs typeface="Arial"/>
              </a:rPr>
              <a:t> </a:t>
            </a:r>
            <a:r>
              <a:rPr lang="en-US" sz="1000" dirty="0" err="1">
                <a:latin typeface="Arial"/>
                <a:cs typeface="Arial"/>
              </a:rPr>
              <a:t>traje</a:t>
            </a:r>
            <a:r>
              <a:rPr lang="en-US" sz="1000" dirty="0">
                <a:latin typeface="Arial"/>
                <a:cs typeface="Arial"/>
              </a:rPr>
              <a:t> tri </a:t>
            </a:r>
            <a:r>
              <a:rPr lang="en-US" sz="1000" dirty="0" err="1">
                <a:latin typeface="Arial"/>
                <a:cs typeface="Arial"/>
              </a:rPr>
              <a:t>ciklusa</a:t>
            </a:r>
            <a:r>
              <a:rPr lang="en-US" sz="1000" dirty="0">
                <a:latin typeface="Arial"/>
                <a:cs typeface="Arial"/>
              </a:rPr>
              <a:t>, od </a:t>
            </a:r>
            <a:r>
              <a:rPr lang="en-US" sz="1000" dirty="0" err="1">
                <a:latin typeface="Arial"/>
                <a:cs typeface="Arial"/>
              </a:rPr>
              <a:t>ciklusa</a:t>
            </a:r>
            <a:r>
              <a:rPr lang="en-US" sz="1000" dirty="0">
                <a:latin typeface="Arial"/>
                <a:cs typeface="Arial"/>
              </a:rPr>
              <a:t> t + 1 do t + 6. </a:t>
            </a:r>
            <a:r>
              <a:rPr lang="en-US" sz="1000" dirty="0" err="1">
                <a:latin typeface="Arial"/>
                <a:cs typeface="Arial"/>
              </a:rPr>
              <a:t>Svaka</a:t>
            </a:r>
            <a:r>
              <a:rPr lang="en-US" sz="1000" dirty="0">
                <a:latin typeface="Arial"/>
                <a:cs typeface="Arial"/>
              </a:rPr>
              <a:t> </a:t>
            </a:r>
            <a:r>
              <a:rPr lang="en-US" sz="1000" dirty="0" err="1">
                <a:latin typeface="Arial"/>
                <a:cs typeface="Arial"/>
              </a:rPr>
              <a:t>transakcija</a:t>
            </a:r>
            <a:r>
              <a:rPr lang="en-US" sz="1000" dirty="0">
                <a:latin typeface="Arial"/>
                <a:cs typeface="Arial"/>
              </a:rPr>
              <a:t> se </a:t>
            </a:r>
            <a:r>
              <a:rPr lang="en-US" sz="1000" dirty="0" err="1">
                <a:latin typeface="Arial"/>
                <a:cs typeface="Arial"/>
              </a:rPr>
              <a:t>završava</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izlazima</a:t>
            </a:r>
            <a:r>
              <a:rPr lang="en-US" sz="1000" dirty="0">
                <a:latin typeface="Arial"/>
                <a:cs typeface="Arial"/>
              </a:rPr>
              <a:t> </a:t>
            </a:r>
            <a:r>
              <a:rPr lang="en-US" sz="1000" dirty="0" err="1">
                <a:latin typeface="Arial"/>
                <a:cs typeface="Arial"/>
              </a:rPr>
              <a:t>verifikovanog</a:t>
            </a:r>
            <a:r>
              <a:rPr lang="en-US" sz="1000" dirty="0">
                <a:latin typeface="Arial"/>
                <a:cs typeface="Arial"/>
              </a:rPr>
              <a:t> </a:t>
            </a:r>
            <a:r>
              <a:rPr lang="en-US" sz="1000" dirty="0" err="1">
                <a:latin typeface="Arial"/>
                <a:cs typeface="Arial"/>
              </a:rPr>
              <a:t>dizajna</a:t>
            </a:r>
            <a:r>
              <a:rPr lang="en-US" sz="1000" dirty="0">
                <a:latin typeface="Arial"/>
                <a:cs typeface="Arial"/>
              </a:rPr>
              <a:t> (DUV) </a:t>
            </a:r>
            <a:r>
              <a:rPr lang="en-US" sz="1000" dirty="0" err="1">
                <a:latin typeface="Arial"/>
                <a:cs typeface="Arial"/>
              </a:rPr>
              <a:t>jedan</a:t>
            </a:r>
            <a:r>
              <a:rPr lang="en-US" sz="1000" dirty="0">
                <a:latin typeface="Arial"/>
                <a:cs typeface="Arial"/>
              </a:rPr>
              <a:t> </a:t>
            </a:r>
            <a:r>
              <a:rPr lang="en-US" sz="1000" dirty="0" err="1">
                <a:latin typeface="Arial"/>
                <a:cs typeface="Arial"/>
              </a:rPr>
              <a:t>ciklus</a:t>
            </a:r>
            <a:r>
              <a:rPr lang="en-US" sz="1000" dirty="0">
                <a:latin typeface="Arial"/>
                <a:cs typeface="Arial"/>
              </a:rPr>
              <a:t> </a:t>
            </a:r>
            <a:r>
              <a:rPr lang="en-US" sz="1000" dirty="0" err="1">
                <a:latin typeface="Arial"/>
                <a:cs typeface="Arial"/>
              </a:rPr>
              <a:t>nakon</a:t>
            </a:r>
            <a:r>
              <a:rPr lang="en-US" sz="1000" dirty="0">
                <a:latin typeface="Arial"/>
                <a:cs typeface="Arial"/>
              </a:rPr>
              <a:t> </a:t>
            </a:r>
            <a:r>
              <a:rPr lang="en-US" sz="1000" dirty="0" err="1">
                <a:latin typeface="Arial"/>
                <a:cs typeface="Arial"/>
              </a:rPr>
              <a:t>završetka</a:t>
            </a:r>
            <a:r>
              <a:rPr lang="en-US" sz="1000" dirty="0">
                <a:latin typeface="Arial"/>
                <a:cs typeface="Arial"/>
              </a:rPr>
              <a:t> </a:t>
            </a:r>
            <a:r>
              <a:rPr lang="en-US" sz="1000" dirty="0" err="1">
                <a:latin typeface="Arial"/>
                <a:cs typeface="Arial"/>
              </a:rPr>
              <a:t>transakcije</a:t>
            </a:r>
            <a:r>
              <a:rPr lang="en-US" sz="1000" dirty="0">
                <a:latin typeface="Arial"/>
                <a:cs typeface="Arial"/>
              </a:rPr>
              <a:t>. </a:t>
            </a:r>
            <a:r>
              <a:rPr lang="en-US" sz="1000" dirty="0" err="1">
                <a:latin typeface="Arial"/>
                <a:cs typeface="Arial"/>
              </a:rPr>
              <a:t>Komponenta</a:t>
            </a:r>
            <a:r>
              <a:rPr lang="en-US" sz="1000" dirty="0">
                <a:latin typeface="Arial"/>
                <a:cs typeface="Arial"/>
              </a:rPr>
              <a:t> za </a:t>
            </a:r>
            <a:r>
              <a:rPr lang="en-US" sz="1000" dirty="0" err="1">
                <a:latin typeface="Arial"/>
                <a:cs typeface="Arial"/>
              </a:rPr>
              <a:t>proveru</a:t>
            </a:r>
            <a:r>
              <a:rPr lang="en-US" sz="1000" dirty="0">
                <a:latin typeface="Arial"/>
                <a:cs typeface="Arial"/>
              </a:rPr>
              <a:t> </a:t>
            </a:r>
            <a:r>
              <a:rPr lang="en-US" sz="1000" dirty="0" err="1">
                <a:latin typeface="Arial"/>
                <a:cs typeface="Arial"/>
              </a:rPr>
              <a:t>detektuje</a:t>
            </a:r>
            <a:r>
              <a:rPr lang="en-US" sz="1000" dirty="0">
                <a:latin typeface="Arial"/>
                <a:cs typeface="Arial"/>
              </a:rPr>
              <a:t> </a:t>
            </a:r>
            <a:r>
              <a:rPr lang="en-US" sz="1000" dirty="0" err="1">
                <a:latin typeface="Arial"/>
                <a:cs typeface="Arial"/>
              </a:rPr>
              <a:t>kraj</a:t>
            </a:r>
            <a:r>
              <a:rPr lang="en-US" sz="1000" dirty="0">
                <a:latin typeface="Arial"/>
                <a:cs typeface="Arial"/>
              </a:rPr>
              <a:t> </a:t>
            </a:r>
            <a:r>
              <a:rPr lang="en-US" sz="1000" dirty="0" err="1">
                <a:latin typeface="Arial"/>
                <a:cs typeface="Arial"/>
              </a:rPr>
              <a:t>izlazne</a:t>
            </a:r>
            <a:r>
              <a:rPr lang="en-US" sz="1000" dirty="0">
                <a:latin typeface="Arial"/>
                <a:cs typeface="Arial"/>
              </a:rPr>
              <a:t> </a:t>
            </a:r>
            <a:r>
              <a:rPr lang="en-US" sz="1000" dirty="0" err="1">
                <a:latin typeface="Arial"/>
                <a:cs typeface="Arial"/>
              </a:rPr>
              <a:t>transakcije</a:t>
            </a:r>
            <a:r>
              <a:rPr lang="en-US" sz="1000" dirty="0">
                <a:latin typeface="Arial"/>
                <a:cs typeface="Arial"/>
              </a:rPr>
              <a:t> </a:t>
            </a:r>
            <a:r>
              <a:rPr lang="en-US" sz="1000" dirty="0" err="1">
                <a:latin typeface="Arial"/>
                <a:cs typeface="Arial"/>
              </a:rPr>
              <a:t>i</a:t>
            </a:r>
            <a:r>
              <a:rPr lang="en-US" sz="1000" dirty="0">
                <a:latin typeface="Arial"/>
                <a:cs typeface="Arial"/>
              </a:rPr>
              <a:t> u tom </a:t>
            </a:r>
            <a:r>
              <a:rPr lang="en-US" sz="1000" dirty="0" err="1">
                <a:latin typeface="Arial"/>
                <a:cs typeface="Arial"/>
              </a:rPr>
              <a:t>trenutku</a:t>
            </a:r>
            <a:r>
              <a:rPr lang="en-US" sz="1000" dirty="0">
                <a:latin typeface="Arial"/>
                <a:cs typeface="Arial"/>
              </a:rPr>
              <a:t> </a:t>
            </a:r>
            <a:r>
              <a:rPr lang="en-US" sz="1000" dirty="0" err="1">
                <a:latin typeface="Arial"/>
                <a:cs typeface="Arial"/>
              </a:rPr>
              <a:t>upoređuje</a:t>
            </a:r>
            <a:r>
              <a:rPr lang="en-US" sz="1000" dirty="0">
                <a:latin typeface="Arial"/>
                <a:cs typeface="Arial"/>
              </a:rPr>
              <a:t> </a:t>
            </a:r>
            <a:r>
              <a:rPr lang="en-US" sz="1000" dirty="0" err="1">
                <a:latin typeface="Arial"/>
                <a:cs typeface="Arial"/>
              </a:rPr>
              <a:t>stvarne</a:t>
            </a:r>
            <a:r>
              <a:rPr lang="en-US" sz="1000" dirty="0">
                <a:latin typeface="Arial"/>
                <a:cs typeface="Arial"/>
              </a:rPr>
              <a:t> </a:t>
            </a:r>
            <a:r>
              <a:rPr lang="en-US" sz="1000" dirty="0" err="1">
                <a:latin typeface="Arial"/>
                <a:cs typeface="Arial"/>
              </a:rPr>
              <a:t>izlaze</a:t>
            </a:r>
            <a:r>
              <a:rPr lang="en-US" sz="1000" dirty="0">
                <a:latin typeface="Arial"/>
                <a:cs typeface="Arial"/>
              </a:rPr>
              <a:t> </a:t>
            </a:r>
            <a:r>
              <a:rPr lang="en-US" sz="1000" dirty="0" err="1">
                <a:latin typeface="Arial"/>
                <a:cs typeface="Arial"/>
              </a:rPr>
              <a:t>sa</a:t>
            </a:r>
            <a:r>
              <a:rPr lang="en-US" sz="1000" dirty="0">
                <a:latin typeface="Arial"/>
                <a:cs typeface="Arial"/>
              </a:rPr>
              <a:t> </a:t>
            </a:r>
            <a:r>
              <a:rPr lang="en-US" sz="1000" dirty="0" err="1">
                <a:latin typeface="Arial"/>
                <a:cs typeface="Arial"/>
              </a:rPr>
              <a:t>očekivanim</a:t>
            </a:r>
            <a:r>
              <a:rPr lang="en-US" sz="1000" dirty="0">
                <a:latin typeface="Arial"/>
                <a:cs typeface="Arial"/>
              </a:rPr>
              <a:t> </a:t>
            </a:r>
            <a:r>
              <a:rPr lang="en-US" sz="1000" dirty="0" err="1">
                <a:latin typeface="Arial"/>
                <a:cs typeface="Arial"/>
              </a:rPr>
              <a:t>izlazima</a:t>
            </a:r>
            <a:r>
              <a:rPr lang="en-US" sz="1000" dirty="0">
                <a:latin typeface="Arial"/>
                <a:cs typeface="Arial"/>
              </a:rPr>
              <a:t>. Očekivani </a:t>
            </a:r>
            <a:r>
              <a:rPr lang="en-US" sz="1000" dirty="0" err="1">
                <a:latin typeface="Arial"/>
                <a:cs typeface="Arial"/>
              </a:rPr>
              <a:t>izlazi</a:t>
            </a:r>
            <a:r>
              <a:rPr lang="en-US" sz="1000" dirty="0">
                <a:latin typeface="Arial"/>
                <a:cs typeface="Arial"/>
              </a:rPr>
              <a:t> </a:t>
            </a:r>
            <a:r>
              <a:rPr lang="en-US" sz="1000" dirty="0" err="1">
                <a:latin typeface="Arial"/>
                <a:cs typeface="Arial"/>
              </a:rPr>
              <a:t>mogu</a:t>
            </a:r>
            <a:r>
              <a:rPr lang="en-US" sz="1000" dirty="0">
                <a:latin typeface="Arial"/>
                <a:cs typeface="Arial"/>
              </a:rPr>
              <a:t> </a:t>
            </a:r>
            <a:r>
              <a:rPr lang="en-US" sz="1000" dirty="0" err="1">
                <a:latin typeface="Arial"/>
                <a:cs typeface="Arial"/>
              </a:rPr>
              <a:t>biti</a:t>
            </a:r>
            <a:r>
              <a:rPr lang="en-US" sz="1000" dirty="0">
                <a:latin typeface="Arial"/>
                <a:cs typeface="Arial"/>
              </a:rPr>
              <a:t> </a:t>
            </a:r>
            <a:r>
              <a:rPr lang="en-US" sz="1000" dirty="0" err="1">
                <a:latin typeface="Arial"/>
                <a:cs typeface="Arial"/>
              </a:rPr>
              <a:t>prethodno</a:t>
            </a:r>
            <a:r>
              <a:rPr lang="en-US" sz="1000" dirty="0">
                <a:latin typeface="Arial"/>
                <a:cs typeface="Arial"/>
              </a:rPr>
              <a:t> </a:t>
            </a:r>
            <a:r>
              <a:rPr lang="en-US" sz="1000" dirty="0" err="1">
                <a:latin typeface="Arial"/>
                <a:cs typeface="Arial"/>
              </a:rPr>
              <a:t>izračunati</a:t>
            </a:r>
            <a:r>
              <a:rPr lang="en-US" sz="1000" dirty="0">
                <a:latin typeface="Arial"/>
                <a:cs typeface="Arial"/>
              </a:rPr>
              <a:t> </a:t>
            </a:r>
            <a:r>
              <a:rPr lang="en-US" sz="1000" dirty="0" err="1">
                <a:latin typeface="Arial"/>
                <a:cs typeface="Arial"/>
              </a:rPr>
              <a:t>korišćenjem</a:t>
            </a:r>
            <a:r>
              <a:rPr lang="en-US" sz="1000" dirty="0">
                <a:latin typeface="Arial"/>
                <a:cs typeface="Arial"/>
              </a:rPr>
              <a:t> </a:t>
            </a:r>
            <a:r>
              <a:rPr lang="en-US" sz="1000" dirty="0" err="1">
                <a:latin typeface="Arial"/>
                <a:cs typeface="Arial"/>
              </a:rPr>
              <a:t>zlatnih</a:t>
            </a:r>
            <a:r>
              <a:rPr lang="en-US" sz="1000" dirty="0">
                <a:latin typeface="Arial"/>
                <a:cs typeface="Arial"/>
              </a:rPr>
              <a:t> </a:t>
            </a:r>
            <a:r>
              <a:rPr lang="en-US" sz="1000" dirty="0" err="1">
                <a:latin typeface="Arial"/>
                <a:cs typeface="Arial"/>
              </a:rPr>
              <a:t>vektora</a:t>
            </a:r>
            <a:r>
              <a:rPr lang="en-US" sz="1000" dirty="0">
                <a:latin typeface="Arial"/>
                <a:cs typeface="Arial"/>
              </a:rPr>
              <a:t>, </a:t>
            </a:r>
            <a:r>
              <a:rPr lang="en-US" sz="1000" dirty="0" err="1">
                <a:latin typeface="Arial"/>
                <a:cs typeface="Arial"/>
              </a:rPr>
              <a:t>izračunati</a:t>
            </a:r>
            <a:r>
              <a:rPr lang="en-US" sz="1000" dirty="0">
                <a:latin typeface="Arial"/>
                <a:cs typeface="Arial"/>
              </a:rPr>
              <a:t> </a:t>
            </a:r>
            <a:r>
              <a:rPr lang="en-US" sz="1000" dirty="0" err="1">
                <a:latin typeface="Arial"/>
                <a:cs typeface="Arial"/>
              </a:rPr>
              <a:t>iz</a:t>
            </a:r>
            <a:r>
              <a:rPr lang="en-US" sz="1000" dirty="0">
                <a:latin typeface="Arial"/>
                <a:cs typeface="Arial"/>
              </a:rPr>
              <a:t> </a:t>
            </a:r>
            <a:r>
              <a:rPr lang="en-US" sz="1000" dirty="0" err="1">
                <a:latin typeface="Arial"/>
                <a:cs typeface="Arial"/>
              </a:rPr>
              <a:t>tabele</a:t>
            </a:r>
            <a:r>
              <a:rPr lang="en-US" sz="1000" dirty="0">
                <a:latin typeface="Arial"/>
                <a:cs typeface="Arial"/>
              </a:rPr>
              <a:t> </a:t>
            </a:r>
            <a:r>
              <a:rPr lang="en-US" sz="1000" dirty="0" err="1">
                <a:latin typeface="Arial"/>
                <a:cs typeface="Arial"/>
              </a:rPr>
              <a:t>rezultata</a:t>
            </a:r>
            <a:r>
              <a:rPr lang="en-US" sz="1000" dirty="0">
                <a:latin typeface="Arial"/>
                <a:cs typeface="Arial"/>
              </a:rPr>
              <a:t> </a:t>
            </a:r>
            <a:r>
              <a:rPr lang="en-US" sz="1000" dirty="0" err="1">
                <a:latin typeface="Arial"/>
                <a:cs typeface="Arial"/>
              </a:rPr>
              <a:t>kao</a:t>
            </a:r>
            <a:r>
              <a:rPr lang="en-US" sz="1000" dirty="0">
                <a:latin typeface="Arial"/>
                <a:cs typeface="Arial"/>
              </a:rPr>
              <a:t> u </a:t>
            </a:r>
            <a:r>
              <a:rPr lang="en-US" sz="1000" dirty="0" err="1">
                <a:latin typeface="Arial"/>
                <a:cs typeface="Arial"/>
              </a:rPr>
              <a:t>testnom</a:t>
            </a:r>
            <a:r>
              <a:rPr lang="en-US" sz="1000" dirty="0">
                <a:latin typeface="Arial"/>
                <a:cs typeface="Arial"/>
              </a:rPr>
              <a:t> </a:t>
            </a:r>
            <a:r>
              <a:rPr lang="en-US" sz="1000" dirty="0" err="1">
                <a:latin typeface="Arial"/>
                <a:cs typeface="Arial"/>
              </a:rPr>
              <a:t>okruženju</a:t>
            </a:r>
            <a:r>
              <a:rPr lang="en-US" sz="1000" dirty="0">
                <a:latin typeface="Arial"/>
                <a:cs typeface="Arial"/>
              </a:rPr>
              <a:t> </a:t>
            </a:r>
            <a:r>
              <a:rPr lang="en-US" sz="1000" dirty="0" err="1">
                <a:latin typeface="Arial"/>
                <a:cs typeface="Arial"/>
              </a:rPr>
              <a:t>zasnovanom</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transakcijama</a:t>
            </a:r>
            <a:r>
              <a:rPr lang="en-US" sz="1000" dirty="0">
                <a:latin typeface="Arial"/>
                <a:cs typeface="Arial"/>
              </a:rPr>
              <a:t>, </a:t>
            </a:r>
            <a:r>
              <a:rPr lang="en-US" sz="1000" dirty="0" err="1">
                <a:latin typeface="Arial"/>
                <a:cs typeface="Arial"/>
              </a:rPr>
              <a:t>ili</a:t>
            </a:r>
            <a:r>
              <a:rPr lang="en-US" sz="1000" dirty="0">
                <a:latin typeface="Arial"/>
                <a:cs typeface="Arial"/>
              </a:rPr>
              <a:t> </a:t>
            </a:r>
            <a:r>
              <a:rPr lang="en-US" sz="1000" dirty="0" err="1">
                <a:latin typeface="Arial"/>
                <a:cs typeface="Arial"/>
              </a:rPr>
              <a:t>generisani</a:t>
            </a:r>
            <a:r>
              <a:rPr lang="en-US" sz="1000" dirty="0">
                <a:latin typeface="Arial"/>
                <a:cs typeface="Arial"/>
              </a:rPr>
              <a:t> u </a:t>
            </a:r>
            <a:r>
              <a:rPr lang="en-US" sz="1000" dirty="0" err="1">
                <a:latin typeface="Arial"/>
                <a:cs typeface="Arial"/>
              </a:rPr>
              <a:t>referentnom</a:t>
            </a:r>
            <a:r>
              <a:rPr lang="en-US" sz="1000" dirty="0">
                <a:latin typeface="Arial"/>
                <a:cs typeface="Arial"/>
              </a:rPr>
              <a:t> </a:t>
            </a:r>
            <a:r>
              <a:rPr lang="en-US" sz="1000" dirty="0" err="1">
                <a:latin typeface="Arial"/>
                <a:cs typeface="Arial"/>
              </a:rPr>
              <a:t>modelu</a:t>
            </a:r>
            <a:r>
              <a:rPr lang="en-US" sz="1000" dirty="0">
                <a:latin typeface="Arial"/>
                <a:cs typeface="Arial"/>
              </a:rPr>
              <a:t> </a:t>
            </a:r>
            <a:r>
              <a:rPr lang="en-US" sz="1000" dirty="0" err="1">
                <a:latin typeface="Arial"/>
                <a:cs typeface="Arial"/>
              </a:rPr>
              <a:t>sa</a:t>
            </a:r>
            <a:r>
              <a:rPr lang="en-US" sz="1000" dirty="0">
                <a:latin typeface="Arial"/>
                <a:cs typeface="Arial"/>
              </a:rPr>
              <a:t> </a:t>
            </a:r>
            <a:r>
              <a:rPr lang="en-US" sz="1000" dirty="0" err="1">
                <a:latin typeface="Arial"/>
                <a:cs typeface="Arial"/>
              </a:rPr>
              <a:t>preciznošću</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nivou</a:t>
            </a:r>
            <a:r>
              <a:rPr lang="en-US" sz="1000" dirty="0">
                <a:latin typeface="Arial"/>
                <a:cs typeface="Arial"/>
              </a:rPr>
              <a:t> </a:t>
            </a:r>
            <a:r>
              <a:rPr lang="en-US" sz="1000" dirty="0" err="1">
                <a:latin typeface="Arial"/>
                <a:cs typeface="Arial"/>
              </a:rPr>
              <a:t>takta</a:t>
            </a:r>
            <a:r>
              <a:rPr lang="en-US" sz="1000" dirty="0">
                <a:latin typeface="Arial"/>
                <a:cs typeface="Arial"/>
              </a:rPr>
              <a:t>.</a:t>
            </a:r>
            <a:endParaRPr lang="en-US" dirty="0">
              <a:latin typeface="Arial"/>
              <a:cs typeface="Arial"/>
            </a:endParaRPr>
          </a:p>
          <a:p>
            <a:endParaRPr lang="en-US" altLang="en-US" sz="1000" dirty="0">
              <a:cs typeface="Arial"/>
            </a:endParaRPr>
          </a:p>
        </p:txBody>
      </p:sp>
    </p:spTree>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4">
            <a:extLst>
              <a:ext uri="{FF2B5EF4-FFF2-40B4-BE49-F238E27FC236}">
                <a16:creationId xmlns:a16="http://schemas.microsoft.com/office/drawing/2014/main" id="{8DBCEC1A-CF7B-B517-8694-083961BAE78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2E12FBE-F8D3-4E1E-8789-30C0EEE46534}" type="slidenum">
              <a:rPr lang="de-DE" altLang="en-US">
                <a:solidFill>
                  <a:schemeClr val="bg1"/>
                </a:solidFill>
              </a:rPr>
              <a:pPr/>
              <a:t>8</a:t>
            </a:fld>
            <a:endParaRPr lang="de-DE" altLang="en-US">
              <a:solidFill>
                <a:schemeClr val="bg1"/>
              </a:solidFill>
            </a:endParaRPr>
          </a:p>
        </p:txBody>
      </p:sp>
      <p:sp>
        <p:nvSpPr>
          <p:cNvPr id="10243" name="Rectangle 2">
            <a:extLst>
              <a:ext uri="{FF2B5EF4-FFF2-40B4-BE49-F238E27FC236}">
                <a16:creationId xmlns:a16="http://schemas.microsoft.com/office/drawing/2014/main" id="{61E4F2D8-B8F9-480A-7002-39682DCF162B}"/>
              </a:ext>
            </a:extLst>
          </p:cNvPr>
          <p:cNvSpPr>
            <a:spLocks noGrp="1" noChangeArrowheads="1"/>
          </p:cNvSpPr>
          <p:nvPr>
            <p:ph type="title"/>
          </p:nvPr>
        </p:nvSpPr>
        <p:spPr/>
        <p:txBody>
          <a:bodyPr/>
          <a:lstStyle/>
          <a:p>
            <a:pPr eaLnBrk="1" hangingPunct="1"/>
            <a:r>
              <a:rPr lang="en-US" altLang="en-US" dirty="0"/>
              <a:t>Provera </a:t>
            </a:r>
            <a:r>
              <a:rPr lang="en-US" altLang="en-US" dirty="0" err="1"/>
              <a:t>na</a:t>
            </a:r>
            <a:r>
              <a:rPr lang="en-US" altLang="en-US" dirty="0"/>
              <a:t> </a:t>
            </a:r>
            <a:r>
              <a:rPr lang="en-US" altLang="en-US" dirty="0" err="1"/>
              <a:t>kraju</a:t>
            </a:r>
            <a:r>
              <a:rPr lang="en-US" altLang="en-US" dirty="0"/>
              <a:t> test </a:t>
            </a:r>
            <a:r>
              <a:rPr lang="en-US" altLang="en-US" dirty="0" err="1"/>
              <a:t>slučaja</a:t>
            </a:r>
            <a:r>
              <a:rPr lang="en-US" altLang="en-US" dirty="0"/>
              <a:t> I</a:t>
            </a:r>
          </a:p>
        </p:txBody>
      </p:sp>
      <p:sp>
        <p:nvSpPr>
          <p:cNvPr id="10244" name="Rectangle 4">
            <a:extLst>
              <a:ext uri="{FF2B5EF4-FFF2-40B4-BE49-F238E27FC236}">
                <a16:creationId xmlns:a16="http://schemas.microsoft.com/office/drawing/2014/main" id="{9E9616C6-437D-3C20-E692-2A3935433CF6}"/>
              </a:ext>
            </a:extLst>
          </p:cNvPr>
          <p:cNvSpPr>
            <a:spLocks noGrp="1" noChangeArrowheads="1"/>
          </p:cNvSpPr>
          <p:nvPr>
            <p:ph type="body" sz="half" idx="1"/>
          </p:nvPr>
        </p:nvSpPr>
        <p:spPr/>
        <p:txBody>
          <a:bodyPr/>
          <a:lstStyle/>
          <a:p>
            <a:pPr>
              <a:spcBef>
                <a:spcPts val="20"/>
              </a:spcBef>
            </a:pPr>
            <a:r>
              <a:rPr lang="en-US" altLang="en-US" sz="1400" dirty="0"/>
              <a:t>Provera </a:t>
            </a:r>
            <a:r>
              <a:rPr lang="en-US" altLang="en-US" sz="1400" dirty="0" err="1"/>
              <a:t>na</a:t>
            </a:r>
            <a:r>
              <a:rPr lang="en-US" altLang="en-US" sz="1400" dirty="0"/>
              <a:t> </a:t>
            </a:r>
            <a:r>
              <a:rPr lang="en-US" altLang="en-US" sz="1400" dirty="0" err="1"/>
              <a:t>kraju</a:t>
            </a:r>
            <a:r>
              <a:rPr lang="en-US" altLang="en-US" sz="1400" dirty="0"/>
              <a:t> test </a:t>
            </a:r>
            <a:r>
              <a:rPr lang="en-US" altLang="en-US" sz="1400" dirty="0" err="1"/>
              <a:t>slučaja</a:t>
            </a:r>
            <a:r>
              <a:rPr lang="en-US" altLang="en-US" sz="1400" dirty="0"/>
              <a:t> </a:t>
            </a:r>
            <a:r>
              <a:rPr lang="en-US" altLang="en-US" sz="1400" dirty="0" err="1"/>
              <a:t>primenjuje</a:t>
            </a:r>
            <a:r>
              <a:rPr lang="en-US" altLang="en-US" sz="1400" dirty="0"/>
              <a:t> se </a:t>
            </a:r>
            <a:r>
              <a:rPr lang="en-US" altLang="en-US" sz="1400" dirty="0" err="1"/>
              <a:t>kada</a:t>
            </a:r>
            <a:r>
              <a:rPr lang="en-US" altLang="en-US" sz="1400" dirty="0"/>
              <a:t> </a:t>
            </a:r>
            <a:r>
              <a:rPr lang="en-US" altLang="en-US" sz="1400" dirty="0" err="1"/>
              <a:t>komponente</a:t>
            </a:r>
            <a:r>
              <a:rPr lang="en-US" altLang="en-US" sz="1400" dirty="0"/>
              <a:t> za </a:t>
            </a:r>
            <a:r>
              <a:rPr lang="en-US" altLang="en-US" sz="1400" dirty="0" err="1"/>
              <a:t>proveru</a:t>
            </a:r>
            <a:r>
              <a:rPr lang="en-US" altLang="en-US" sz="1400" dirty="0"/>
              <a:t> </a:t>
            </a:r>
            <a:r>
              <a:rPr lang="en-US" altLang="en-US" sz="1400" dirty="0" err="1"/>
              <a:t>treba</a:t>
            </a:r>
            <a:r>
              <a:rPr lang="en-US" altLang="en-US" sz="1400" dirty="0"/>
              <a:t> da </a:t>
            </a:r>
            <a:r>
              <a:rPr lang="en-US" altLang="en-US" sz="1400" dirty="0" err="1"/>
              <a:t>provere</a:t>
            </a:r>
            <a:r>
              <a:rPr lang="en-US" altLang="en-US" sz="1400" dirty="0"/>
              <a:t> </a:t>
            </a:r>
            <a:r>
              <a:rPr lang="en-US" altLang="en-US" sz="1400" dirty="0" err="1"/>
              <a:t>stanje</a:t>
            </a:r>
            <a:r>
              <a:rPr lang="en-US" altLang="en-US" sz="1400" dirty="0"/>
              <a:t> </a:t>
            </a:r>
            <a:r>
              <a:rPr lang="en-US" altLang="en-US" sz="1400" dirty="0" err="1"/>
              <a:t>testnog</a:t>
            </a:r>
            <a:r>
              <a:rPr lang="en-US" altLang="en-US" sz="1400" dirty="0"/>
              <a:t> </a:t>
            </a:r>
            <a:r>
              <a:rPr lang="en-US" altLang="en-US" sz="1400" dirty="0" err="1"/>
              <a:t>okruženja</a:t>
            </a:r>
            <a:r>
              <a:rPr lang="en-US" altLang="en-US" sz="1400" dirty="0"/>
              <a:t> </a:t>
            </a:r>
            <a:r>
              <a:rPr lang="en-US" altLang="en-US" sz="1400" dirty="0" err="1"/>
              <a:t>nakon</a:t>
            </a:r>
            <a:r>
              <a:rPr lang="en-US" altLang="en-US" sz="1400" dirty="0"/>
              <a:t> </a:t>
            </a:r>
            <a:r>
              <a:rPr lang="en-US" altLang="en-US" sz="1400" dirty="0" err="1"/>
              <a:t>završetka</a:t>
            </a:r>
            <a:r>
              <a:rPr lang="en-US" altLang="en-US" sz="1400" dirty="0"/>
              <a:t> </a:t>
            </a:r>
            <a:r>
              <a:rPr lang="en-US" altLang="en-US" sz="1400" dirty="0" err="1"/>
              <a:t>testa</a:t>
            </a:r>
            <a:endParaRPr lang="en-US" altLang="en-US" sz="1400" dirty="0" err="1">
              <a:cs typeface="Arial"/>
            </a:endParaRPr>
          </a:p>
          <a:p>
            <a:pPr>
              <a:spcBef>
                <a:spcPts val="20"/>
              </a:spcBef>
            </a:pPr>
            <a:r>
              <a:rPr lang="en-US" sz="1400" dirty="0"/>
              <a:t>Provera </a:t>
            </a:r>
            <a:r>
              <a:rPr lang="en-US" sz="1400" dirty="0" err="1"/>
              <a:t>na</a:t>
            </a:r>
            <a:r>
              <a:rPr lang="en-US" sz="1400" dirty="0"/>
              <a:t> </a:t>
            </a:r>
            <a:r>
              <a:rPr lang="en-US" sz="1400" dirty="0" err="1"/>
              <a:t>kraju</a:t>
            </a:r>
            <a:r>
              <a:rPr lang="en-US" sz="1400" dirty="0"/>
              <a:t> </a:t>
            </a:r>
            <a:r>
              <a:rPr lang="en-US" sz="1400" dirty="0" err="1"/>
              <a:t>testa</a:t>
            </a:r>
            <a:r>
              <a:rPr lang="en-US" sz="1400" dirty="0"/>
              <a:t> se </a:t>
            </a:r>
            <a:r>
              <a:rPr lang="en-US" sz="1400" dirty="0" err="1"/>
              <a:t>obično</a:t>
            </a:r>
            <a:r>
              <a:rPr lang="en-US" sz="1400" dirty="0"/>
              <a:t> </a:t>
            </a:r>
            <a:r>
              <a:rPr lang="en-US" sz="1400" dirty="0" err="1"/>
              <a:t>koristi</a:t>
            </a:r>
            <a:r>
              <a:rPr lang="en-US" sz="1400" dirty="0"/>
              <a:t> </a:t>
            </a:r>
            <a:r>
              <a:rPr lang="en-US" sz="1400" dirty="0" err="1"/>
              <a:t>kada</a:t>
            </a:r>
            <a:r>
              <a:rPr lang="en-US" sz="1400" dirty="0"/>
              <a:t> </a:t>
            </a:r>
            <a:r>
              <a:rPr lang="en-US" sz="1400" dirty="0" err="1"/>
              <a:t>važe</a:t>
            </a:r>
            <a:r>
              <a:rPr lang="en-US" sz="1400" dirty="0"/>
              <a:t> </a:t>
            </a:r>
            <a:r>
              <a:rPr lang="en-US" sz="1400" dirty="0" err="1"/>
              <a:t>neki</a:t>
            </a:r>
            <a:r>
              <a:rPr lang="en-US" sz="1400" dirty="0"/>
              <a:t> od </a:t>
            </a:r>
            <a:r>
              <a:rPr lang="en-US" sz="1400" dirty="0" err="1"/>
              <a:t>sledećih</a:t>
            </a:r>
            <a:r>
              <a:rPr lang="en-US" sz="1400" dirty="0"/>
              <a:t> </a:t>
            </a:r>
            <a:r>
              <a:rPr lang="en-US" sz="1400" dirty="0" err="1"/>
              <a:t>uslova</a:t>
            </a:r>
            <a:r>
              <a:rPr lang="en-US" sz="1400" dirty="0"/>
              <a:t>:</a:t>
            </a:r>
            <a:endParaRPr lang="en-US" dirty="0"/>
          </a:p>
          <a:p>
            <a:pPr lvl="1" indent="-188595"/>
            <a:r>
              <a:rPr lang="en-US" sz="1400" dirty="0"/>
              <a:t>Rezultati </a:t>
            </a:r>
            <a:r>
              <a:rPr lang="en-US" sz="1400" dirty="0" err="1"/>
              <a:t>ostaju</a:t>
            </a:r>
            <a:r>
              <a:rPr lang="en-US" sz="1400" dirty="0"/>
              <a:t> </a:t>
            </a:r>
            <a:r>
              <a:rPr lang="en-US" sz="1400" dirty="0" err="1"/>
              <a:t>sačuvani</a:t>
            </a:r>
            <a:r>
              <a:rPr lang="en-US" sz="1400" dirty="0"/>
              <a:t> u </a:t>
            </a:r>
            <a:r>
              <a:rPr lang="en-US" sz="1400" dirty="0" err="1"/>
              <a:t>memoriji</a:t>
            </a:r>
            <a:r>
              <a:rPr lang="en-US" sz="1400" dirty="0"/>
              <a:t> </a:t>
            </a:r>
            <a:r>
              <a:rPr lang="en-US" sz="1400" dirty="0" err="1"/>
              <a:t>verifikovanog</a:t>
            </a:r>
            <a:r>
              <a:rPr lang="en-US" sz="1400" dirty="0"/>
              <a:t> </a:t>
            </a:r>
            <a:r>
              <a:rPr lang="en-US" sz="1400" dirty="0" err="1"/>
              <a:t>dizajna</a:t>
            </a:r>
            <a:r>
              <a:rPr lang="en-US" sz="1400" dirty="0"/>
              <a:t> (DUV) do </a:t>
            </a:r>
            <a:r>
              <a:rPr lang="en-US" sz="1400" dirty="0" err="1"/>
              <a:t>kraja</a:t>
            </a:r>
            <a:r>
              <a:rPr lang="en-US" sz="1400" dirty="0"/>
              <a:t> </a:t>
            </a:r>
            <a:r>
              <a:rPr lang="en-US" sz="1400" dirty="0" err="1"/>
              <a:t>testa</a:t>
            </a:r>
            <a:endParaRPr lang="en-US" sz="1400" dirty="0" err="1">
              <a:cs typeface="Arial"/>
            </a:endParaRPr>
          </a:p>
          <a:p>
            <a:pPr lvl="1" indent="-188595"/>
            <a:r>
              <a:rPr lang="en-US" sz="1400" dirty="0" err="1"/>
              <a:t>Pristup</a:t>
            </a:r>
            <a:r>
              <a:rPr lang="en-US" sz="1400" dirty="0"/>
              <a:t> </a:t>
            </a:r>
            <a:r>
              <a:rPr lang="en-US" sz="1400" dirty="0" err="1"/>
              <a:t>signalima</a:t>
            </a:r>
            <a:r>
              <a:rPr lang="en-US" sz="1400" dirty="0"/>
              <a:t> je </a:t>
            </a:r>
            <a:r>
              <a:rPr lang="en-US" sz="1400" dirty="0" err="1"/>
              <a:t>ograničen</a:t>
            </a:r>
            <a:r>
              <a:rPr lang="en-US" sz="1400" dirty="0"/>
              <a:t> (</a:t>
            </a:r>
            <a:r>
              <a:rPr lang="en-US" sz="1400" dirty="0" err="1"/>
              <a:t>npr</a:t>
            </a:r>
            <a:r>
              <a:rPr lang="en-US" sz="1400" dirty="0"/>
              <a:t>. </a:t>
            </a:r>
            <a:r>
              <a:rPr lang="en-US" sz="1400" dirty="0" err="1"/>
              <a:t>kod</a:t>
            </a:r>
            <a:r>
              <a:rPr lang="en-US" sz="1400" dirty="0"/>
              <a:t> </a:t>
            </a:r>
            <a:r>
              <a:rPr lang="en-US" sz="1400" dirty="0" err="1"/>
              <a:t>hadrverske</a:t>
            </a:r>
            <a:r>
              <a:rPr lang="en-US" sz="1400" dirty="0"/>
              <a:t> </a:t>
            </a:r>
            <a:r>
              <a:rPr lang="en-US" sz="1400" dirty="0" err="1"/>
              <a:t>akceleracije</a:t>
            </a:r>
            <a:r>
              <a:rPr lang="en-US" sz="1400" dirty="0"/>
              <a:t> </a:t>
            </a:r>
            <a:r>
              <a:rPr lang="en-US" sz="1400" dirty="0" err="1"/>
              <a:t>ili</a:t>
            </a:r>
            <a:r>
              <a:rPr lang="en-US" sz="1400" dirty="0"/>
              <a:t> </a:t>
            </a:r>
            <a:r>
              <a:rPr lang="en-US" sz="1400" dirty="0" err="1"/>
              <a:t>emulacije</a:t>
            </a:r>
            <a:r>
              <a:rPr lang="en-US" sz="1400" dirty="0"/>
              <a:t>)</a:t>
            </a:r>
            <a:endParaRPr lang="en-US" sz="1400" dirty="0">
              <a:cs typeface="Arial"/>
            </a:endParaRPr>
          </a:p>
          <a:p>
            <a:pPr lvl="1" indent="-188595"/>
            <a:r>
              <a:rPr lang="en-US" sz="1400" dirty="0" err="1"/>
              <a:t>Potrebna</a:t>
            </a:r>
            <a:r>
              <a:rPr lang="en-US" sz="1400" dirty="0"/>
              <a:t> je </a:t>
            </a:r>
            <a:r>
              <a:rPr lang="en-US" sz="1400" dirty="0" err="1"/>
              <a:t>provera</a:t>
            </a:r>
            <a:r>
              <a:rPr lang="en-US" sz="1400" dirty="0"/>
              <a:t> </a:t>
            </a:r>
            <a:r>
              <a:rPr lang="en-US" sz="1400" dirty="0" err="1"/>
              <a:t>završnog</a:t>
            </a:r>
            <a:r>
              <a:rPr lang="en-US" sz="1400" dirty="0"/>
              <a:t> </a:t>
            </a:r>
            <a:r>
              <a:rPr lang="en-US" sz="1400" dirty="0" err="1"/>
              <a:t>stanja</a:t>
            </a:r>
            <a:r>
              <a:rPr lang="en-US" sz="1400" dirty="0"/>
              <a:t> </a:t>
            </a:r>
            <a:r>
              <a:rPr lang="en-US" sz="1400" dirty="0" err="1"/>
              <a:t>testnog</a:t>
            </a:r>
            <a:r>
              <a:rPr lang="en-US" sz="1400" dirty="0"/>
              <a:t> </a:t>
            </a:r>
            <a:r>
              <a:rPr lang="en-US" sz="1400" dirty="0" err="1"/>
              <a:t>okruženja</a:t>
            </a:r>
            <a:r>
              <a:rPr lang="en-US" sz="1400" dirty="0"/>
              <a:t> </a:t>
            </a:r>
            <a:r>
              <a:rPr lang="en-US" sz="1400" dirty="0" err="1"/>
              <a:t>i</a:t>
            </a:r>
            <a:r>
              <a:rPr lang="en-US" sz="1400" dirty="0"/>
              <a:t>/</a:t>
            </a:r>
            <a:r>
              <a:rPr lang="en-US" sz="1400" dirty="0" err="1"/>
              <a:t>ili</a:t>
            </a:r>
            <a:r>
              <a:rPr lang="en-US" sz="1400" dirty="0"/>
              <a:t> DUV-a (</a:t>
            </a:r>
            <a:r>
              <a:rPr lang="en-US" sz="1400" dirty="0" err="1"/>
              <a:t>npr</a:t>
            </a:r>
            <a:r>
              <a:rPr lang="en-US" sz="1400" dirty="0"/>
              <a:t>. da li </a:t>
            </a:r>
            <a:r>
              <a:rPr lang="en-US" sz="1400" dirty="0" err="1"/>
              <a:t>su</a:t>
            </a:r>
            <a:r>
              <a:rPr lang="en-US" sz="1400" dirty="0"/>
              <a:t> </a:t>
            </a:r>
            <a:r>
              <a:rPr lang="en-US" sz="1400" dirty="0" err="1"/>
              <a:t>redovi</a:t>
            </a:r>
            <a:r>
              <a:rPr lang="en-US" sz="1400" dirty="0"/>
              <a:t> </a:t>
            </a:r>
            <a:r>
              <a:rPr lang="en-US" sz="1400" dirty="0" err="1"/>
              <a:t>prazni</a:t>
            </a:r>
            <a:r>
              <a:rPr lang="en-US" sz="1400" dirty="0"/>
              <a:t>, </a:t>
            </a:r>
            <a:r>
              <a:rPr lang="en-US" sz="1400" dirty="0" err="1"/>
              <a:t>poređenje</a:t>
            </a:r>
            <a:r>
              <a:rPr lang="en-US" sz="1400" dirty="0"/>
              <a:t> </a:t>
            </a:r>
            <a:r>
              <a:rPr lang="en-US" sz="1400" dirty="0" err="1"/>
              <a:t>sa</a:t>
            </a:r>
            <a:r>
              <a:rPr lang="en-US" sz="1400" dirty="0"/>
              <a:t> </a:t>
            </a:r>
            <a:r>
              <a:rPr lang="en-US" sz="1400" dirty="0" err="1"/>
              <a:t>referentnim</a:t>
            </a:r>
            <a:r>
              <a:rPr lang="en-US" sz="1400" dirty="0"/>
              <a:t> </a:t>
            </a:r>
            <a:r>
              <a:rPr lang="en-US" sz="1400" dirty="0" err="1"/>
              <a:t>modelom</a:t>
            </a:r>
            <a:r>
              <a:rPr lang="en-US" sz="1400" dirty="0"/>
              <a:t> </a:t>
            </a:r>
            <a:r>
              <a:rPr lang="en-US" sz="1400" dirty="0" err="1"/>
              <a:t>itd</a:t>
            </a:r>
            <a:r>
              <a:rPr lang="en-US" sz="1400" dirty="0"/>
              <a:t>.)</a:t>
            </a:r>
            <a:endParaRPr lang="en-US" sz="1400" dirty="0">
              <a:cs typeface="Arial"/>
            </a:endParaRPr>
          </a:p>
          <a:p>
            <a:pPr lvl="1" indent="-188595"/>
            <a:r>
              <a:rPr lang="en-US" sz="1400" dirty="0" err="1"/>
              <a:t>Funkcije</a:t>
            </a:r>
            <a:r>
              <a:rPr lang="en-US" sz="1400" dirty="0"/>
              <a:t> </a:t>
            </a:r>
            <a:r>
              <a:rPr lang="en-US" sz="1400" dirty="0" err="1"/>
              <a:t>imaju</a:t>
            </a:r>
            <a:r>
              <a:rPr lang="en-US" sz="1400" dirty="0"/>
              <a:t> </a:t>
            </a:r>
            <a:r>
              <a:rPr lang="en-US" sz="1400" dirty="0" err="1"/>
              <a:t>sistemske</a:t>
            </a:r>
            <a:r>
              <a:rPr lang="en-US" sz="1400" dirty="0"/>
              <a:t> </a:t>
            </a:r>
            <a:r>
              <a:rPr lang="en-US" sz="1400" dirty="0" err="1"/>
              <a:t>aspekte</a:t>
            </a:r>
            <a:r>
              <a:rPr lang="en-US" sz="1400" dirty="0"/>
              <a:t> (</a:t>
            </a:r>
            <a:r>
              <a:rPr lang="en-US" sz="1400" dirty="0" err="1"/>
              <a:t>npr</a:t>
            </a:r>
            <a:r>
              <a:rPr lang="en-US" sz="1400" dirty="0"/>
              <a:t>. </a:t>
            </a:r>
            <a:r>
              <a:rPr lang="en-US" sz="1400" dirty="0" err="1"/>
              <a:t>arbitraža</a:t>
            </a:r>
            <a:r>
              <a:rPr lang="en-US" sz="1400" dirty="0"/>
              <a:t>, </a:t>
            </a:r>
            <a:r>
              <a:rPr lang="en-US" sz="1400" dirty="0" err="1"/>
              <a:t>kašnjenje</a:t>
            </a:r>
            <a:r>
              <a:rPr lang="en-US" sz="1400" dirty="0"/>
              <a:t>, </a:t>
            </a:r>
            <a:r>
              <a:rPr lang="en-US" sz="1400" dirty="0" err="1"/>
              <a:t>performanse</a:t>
            </a:r>
            <a:r>
              <a:rPr lang="en-US" sz="1400" dirty="0"/>
              <a:t>)</a:t>
            </a:r>
            <a:endParaRPr lang="en-US" sz="1400" dirty="0">
              <a:cs typeface="Arial"/>
            </a:endParaRPr>
          </a:p>
          <a:p>
            <a:pPr lvl="1" indent="-188595"/>
            <a:endParaRPr lang="en-US" sz="1400" dirty="0"/>
          </a:p>
          <a:p>
            <a:pPr>
              <a:spcBef>
                <a:spcPts val="20"/>
              </a:spcBef>
            </a:pPr>
            <a:r>
              <a:rPr lang="en-US" sz="1400" dirty="0"/>
              <a:t>Kada se </a:t>
            </a:r>
            <a:r>
              <a:rPr lang="en-US" sz="1400" dirty="0" err="1"/>
              <a:t>koristi</a:t>
            </a:r>
            <a:r>
              <a:rPr lang="en-US" sz="1400" dirty="0"/>
              <a:t> </a:t>
            </a:r>
            <a:r>
              <a:rPr lang="en-US" sz="1400" dirty="0" err="1"/>
              <a:t>paradigma</a:t>
            </a:r>
            <a:r>
              <a:rPr lang="en-US" sz="1400" dirty="0"/>
              <a:t> </a:t>
            </a:r>
            <a:r>
              <a:rPr lang="en-US" sz="1400" dirty="0" err="1"/>
              <a:t>provere</a:t>
            </a:r>
            <a:r>
              <a:rPr lang="en-US" sz="1400" dirty="0"/>
              <a:t> </a:t>
            </a:r>
            <a:r>
              <a:rPr lang="en-US" sz="1400" dirty="0" err="1"/>
              <a:t>na</a:t>
            </a:r>
            <a:r>
              <a:rPr lang="en-US" sz="1400" dirty="0"/>
              <a:t> </a:t>
            </a:r>
            <a:r>
              <a:rPr lang="en-US" sz="1400" dirty="0" err="1"/>
              <a:t>kraju</a:t>
            </a:r>
            <a:r>
              <a:rPr lang="en-US" sz="1400" dirty="0"/>
              <a:t> </a:t>
            </a:r>
            <a:r>
              <a:rPr lang="en-US" sz="1400" dirty="0" err="1"/>
              <a:t>simulacije</a:t>
            </a:r>
            <a:r>
              <a:rPr lang="en-US" sz="1400" dirty="0"/>
              <a:t>, </a:t>
            </a:r>
            <a:r>
              <a:rPr lang="en-US" sz="1400" dirty="0" err="1"/>
              <a:t>verifikaciono</a:t>
            </a:r>
            <a:r>
              <a:rPr lang="en-US" sz="1400" dirty="0"/>
              <a:t> </a:t>
            </a:r>
            <a:r>
              <a:rPr lang="en-US" sz="1400" dirty="0" err="1"/>
              <a:t>okruženje</a:t>
            </a:r>
            <a:r>
              <a:rPr lang="en-US" sz="1400" dirty="0"/>
              <a:t> </a:t>
            </a:r>
            <a:r>
              <a:rPr lang="en-US" sz="1400" dirty="0" err="1"/>
              <a:t>poziva</a:t>
            </a:r>
            <a:r>
              <a:rPr lang="en-US" sz="1400" dirty="0"/>
              <a:t> </a:t>
            </a:r>
            <a:r>
              <a:rPr lang="en-US" sz="1400" dirty="0" err="1"/>
              <a:t>rutinu</a:t>
            </a:r>
            <a:r>
              <a:rPr lang="en-US" sz="1400" dirty="0"/>
              <a:t> za </a:t>
            </a:r>
            <a:r>
              <a:rPr lang="en-US" sz="1400" dirty="0" err="1"/>
              <a:t>proveru</a:t>
            </a:r>
            <a:r>
              <a:rPr lang="en-US" sz="1400" dirty="0"/>
              <a:t> </a:t>
            </a:r>
            <a:r>
              <a:rPr lang="en-US" sz="1400" dirty="0" err="1"/>
              <a:t>na</a:t>
            </a:r>
            <a:r>
              <a:rPr lang="en-US" sz="1400" dirty="0"/>
              <a:t> </a:t>
            </a:r>
            <a:r>
              <a:rPr lang="en-US" sz="1400" dirty="0" err="1"/>
              <a:t>kraju</a:t>
            </a:r>
            <a:r>
              <a:rPr lang="en-US" sz="1400" dirty="0"/>
              <a:t> test </a:t>
            </a:r>
            <a:r>
              <a:rPr lang="en-US" sz="1400" dirty="0" err="1"/>
              <a:t>slučaja</a:t>
            </a:r>
            <a:r>
              <a:rPr lang="en-US" sz="1400" dirty="0"/>
              <a:t> </a:t>
            </a:r>
            <a:r>
              <a:rPr lang="en-US" sz="1400" dirty="0" err="1"/>
              <a:t>nakon</a:t>
            </a:r>
            <a:r>
              <a:rPr lang="en-US" sz="1400" dirty="0"/>
              <a:t> </a:t>
            </a:r>
            <a:r>
              <a:rPr lang="en-US" sz="1400" dirty="0" err="1"/>
              <a:t>što</a:t>
            </a:r>
            <a:r>
              <a:rPr lang="en-US" sz="1400" dirty="0"/>
              <a:t> </a:t>
            </a:r>
            <a:r>
              <a:rPr lang="en-US" sz="1400" dirty="0" err="1"/>
              <a:t>sve</a:t>
            </a:r>
            <a:r>
              <a:rPr lang="en-US" sz="1400" dirty="0"/>
              <a:t> </a:t>
            </a:r>
            <a:r>
              <a:rPr lang="en-US" sz="1400" dirty="0" err="1"/>
              <a:t>komponente</a:t>
            </a:r>
            <a:r>
              <a:rPr lang="en-US" sz="1400" dirty="0"/>
              <a:t> za </a:t>
            </a:r>
            <a:r>
              <a:rPr lang="en-US" sz="1400" dirty="0" err="1"/>
              <a:t>proveru</a:t>
            </a:r>
            <a:r>
              <a:rPr lang="en-US" sz="1400" dirty="0"/>
              <a:t> </a:t>
            </a:r>
            <a:r>
              <a:rPr lang="en-US" sz="1400" dirty="0" err="1"/>
              <a:t>završe</a:t>
            </a:r>
            <a:r>
              <a:rPr lang="en-US" sz="1400" dirty="0"/>
              <a:t> </a:t>
            </a:r>
            <a:r>
              <a:rPr lang="en-US" sz="1400" dirty="0" err="1"/>
              <a:t>svoj</a:t>
            </a:r>
            <a:r>
              <a:rPr lang="en-US" sz="1400" dirty="0"/>
              <a:t> rad. Ova </a:t>
            </a:r>
            <a:r>
              <a:rPr lang="en-US" sz="1400" dirty="0" err="1"/>
              <a:t>rutina</a:t>
            </a:r>
            <a:r>
              <a:rPr lang="en-US" sz="1400" dirty="0"/>
              <a:t> </a:t>
            </a:r>
            <a:r>
              <a:rPr lang="en-US" sz="1400" dirty="0" err="1"/>
              <a:t>zatim</a:t>
            </a:r>
            <a:r>
              <a:rPr lang="en-US" sz="1400" dirty="0"/>
              <a:t> </a:t>
            </a:r>
            <a:r>
              <a:rPr lang="en-US" sz="1400" dirty="0" err="1"/>
              <a:t>izvršava</a:t>
            </a:r>
            <a:r>
              <a:rPr lang="en-US" sz="1400" dirty="0"/>
              <a:t> </a:t>
            </a:r>
            <a:r>
              <a:rPr lang="en-US" sz="1400" dirty="0" err="1"/>
              <a:t>sve</a:t>
            </a:r>
            <a:r>
              <a:rPr lang="en-US" sz="1400" dirty="0"/>
              <a:t> </a:t>
            </a:r>
            <a:r>
              <a:rPr lang="en-US" sz="1400" dirty="0" err="1"/>
              <a:t>korisnički</a:t>
            </a:r>
            <a:r>
              <a:rPr lang="en-US" sz="1400" dirty="0"/>
              <a:t> </a:t>
            </a:r>
            <a:r>
              <a:rPr lang="en-US" sz="1400" dirty="0" err="1"/>
              <a:t>definisane</a:t>
            </a:r>
            <a:r>
              <a:rPr lang="en-US" sz="1400" dirty="0"/>
              <a:t> </a:t>
            </a:r>
            <a:r>
              <a:rPr lang="en-US" sz="1400" dirty="0" err="1"/>
              <a:t>provere</a:t>
            </a:r>
            <a:r>
              <a:rPr lang="en-US" sz="1400" dirty="0"/>
              <a:t> </a:t>
            </a:r>
            <a:r>
              <a:rPr lang="en-US" sz="1400" dirty="0" err="1"/>
              <a:t>na</a:t>
            </a:r>
            <a:r>
              <a:rPr lang="en-US" sz="1400" dirty="0"/>
              <a:t> </a:t>
            </a:r>
            <a:r>
              <a:rPr lang="en-US" sz="1400" dirty="0" err="1"/>
              <a:t>testnom</a:t>
            </a:r>
            <a:r>
              <a:rPr lang="en-US" sz="1400" dirty="0"/>
              <a:t> </a:t>
            </a:r>
            <a:r>
              <a:rPr lang="en-US" sz="1400" dirty="0" err="1"/>
              <a:t>okruženju</a:t>
            </a:r>
            <a:r>
              <a:rPr lang="en-US" sz="1400" dirty="0"/>
              <a:t> </a:t>
            </a:r>
            <a:r>
              <a:rPr lang="en-US" sz="1400" dirty="0" err="1"/>
              <a:t>i</a:t>
            </a:r>
            <a:r>
              <a:rPr lang="en-US" sz="1400" dirty="0"/>
              <a:t> </a:t>
            </a:r>
            <a:r>
              <a:rPr lang="en-US" sz="1400" dirty="0" err="1"/>
              <a:t>verifikovanom</a:t>
            </a:r>
            <a:r>
              <a:rPr lang="en-US" sz="1400" dirty="0"/>
              <a:t> </a:t>
            </a:r>
            <a:r>
              <a:rPr lang="en-US" sz="1400" dirty="0" err="1"/>
              <a:t>dizajnu</a:t>
            </a:r>
            <a:endParaRPr lang="en-US" sz="1400" dirty="0" err="1">
              <a:cs typeface="Arial"/>
            </a:endParaRPr>
          </a:p>
          <a:p>
            <a:endParaRPr lang="en-US" altLang="en-US" sz="1400" dirty="0">
              <a:cs typeface="Arial"/>
            </a:endParaRPr>
          </a:p>
          <a:p>
            <a:pPr eaLnBrk="1" hangingPunct="1"/>
            <a:endParaRPr lang="en-US" altLang="en-US" sz="1400"/>
          </a:p>
        </p:txBody>
      </p:sp>
      <p:pic>
        <p:nvPicPr>
          <p:cNvPr id="10245" name="Picture 6">
            <a:extLst>
              <a:ext uri="{FF2B5EF4-FFF2-40B4-BE49-F238E27FC236}">
                <a16:creationId xmlns:a16="http://schemas.microsoft.com/office/drawing/2014/main" id="{DFF474C8-1740-2A8D-526B-BD204295829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94225" y="1601788"/>
            <a:ext cx="4486275" cy="2516187"/>
          </a:xfrm>
          <a:noFill/>
          <a:extLst>
            <a:ext uri="{91240B29-F687-4F45-9708-019B960494DF}">
              <a14:hiddenLine xmlns:a14="http://schemas.microsoft.com/office/drawing/2010/main" w="12700">
                <a:solidFill>
                  <a:schemeClr val="tx1"/>
                </a:solidFill>
                <a:miter lim="800000"/>
                <a:headEnd/>
                <a:tailEnd/>
              </a14:hiddenLine>
            </a:ext>
          </a:extLst>
        </p:spPr>
      </p:pic>
      <p:sp>
        <p:nvSpPr>
          <p:cNvPr id="10246" name="Rectangle 7">
            <a:extLst>
              <a:ext uri="{FF2B5EF4-FFF2-40B4-BE49-F238E27FC236}">
                <a16:creationId xmlns:a16="http://schemas.microsoft.com/office/drawing/2014/main" id="{A40F4C43-7A6B-7F5E-1287-F5533A5F9BB3}"/>
              </a:ext>
            </a:extLst>
          </p:cNvPr>
          <p:cNvSpPr>
            <a:spLocks noChangeArrowheads="1"/>
          </p:cNvSpPr>
          <p:nvPr/>
        </p:nvSpPr>
        <p:spPr bwMode="auto">
          <a:xfrm>
            <a:off x="4749800" y="4140200"/>
            <a:ext cx="4064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a:latin typeface="Arial"/>
                <a:cs typeface="Arial"/>
              </a:rPr>
              <a:t>Provera </a:t>
            </a:r>
            <a:r>
              <a:rPr lang="en-US" sz="1000" dirty="0" err="1">
                <a:latin typeface="Arial"/>
                <a:cs typeface="Arial"/>
              </a:rPr>
              <a:t>na</a:t>
            </a:r>
            <a:r>
              <a:rPr lang="en-US" sz="1000" dirty="0">
                <a:latin typeface="Arial"/>
                <a:cs typeface="Arial"/>
              </a:rPr>
              <a:t> </a:t>
            </a:r>
            <a:r>
              <a:rPr lang="en-US" sz="1000" dirty="0" err="1">
                <a:latin typeface="Arial"/>
                <a:cs typeface="Arial"/>
              </a:rPr>
              <a:t>kraju</a:t>
            </a:r>
            <a:r>
              <a:rPr lang="en-US" sz="1000" dirty="0">
                <a:latin typeface="Arial"/>
                <a:cs typeface="Arial"/>
              </a:rPr>
              <a:t> </a:t>
            </a:r>
            <a:r>
              <a:rPr lang="en-US" sz="1000" dirty="0" err="1">
                <a:latin typeface="Arial"/>
                <a:cs typeface="Arial"/>
              </a:rPr>
              <a:t>testa</a:t>
            </a:r>
            <a:r>
              <a:rPr lang="en-US" sz="1000" dirty="0">
                <a:latin typeface="Arial"/>
                <a:cs typeface="Arial"/>
              </a:rPr>
              <a:t>: </a:t>
            </a:r>
            <a:r>
              <a:rPr lang="en-US" sz="1000" dirty="0" err="1">
                <a:latin typeface="Arial"/>
                <a:cs typeface="Arial"/>
              </a:rPr>
              <a:t>kraj</a:t>
            </a:r>
            <a:r>
              <a:rPr lang="en-US" sz="1000" dirty="0">
                <a:latin typeface="Arial"/>
                <a:cs typeface="Arial"/>
              </a:rPr>
              <a:t> </a:t>
            </a:r>
            <a:r>
              <a:rPr lang="en-US" sz="1000" dirty="0" err="1">
                <a:latin typeface="Arial"/>
                <a:cs typeface="Arial"/>
              </a:rPr>
              <a:t>simulacije</a:t>
            </a:r>
            <a:endParaRPr lang="en-US" dirty="0" err="1"/>
          </a:p>
          <a:p>
            <a:r>
              <a:rPr lang="en-US" sz="1000" dirty="0">
                <a:latin typeface="Arial"/>
                <a:cs typeface="Arial"/>
              </a:rPr>
              <a:t>Stimulus </a:t>
            </a:r>
            <a:r>
              <a:rPr lang="en-US" sz="1000" dirty="0" err="1">
                <a:latin typeface="Arial"/>
                <a:cs typeface="Arial"/>
              </a:rPr>
              <a:t>komponenta</a:t>
            </a:r>
            <a:r>
              <a:rPr lang="en-US" sz="1000" dirty="0">
                <a:latin typeface="Arial"/>
                <a:cs typeface="Arial"/>
              </a:rPr>
              <a:t> </a:t>
            </a:r>
            <a:r>
              <a:rPr lang="en-US" sz="1000" dirty="0" err="1">
                <a:latin typeface="Arial"/>
                <a:cs typeface="Arial"/>
              </a:rPr>
              <a:t>šalje</a:t>
            </a:r>
            <a:r>
              <a:rPr lang="en-US" sz="1000" dirty="0">
                <a:latin typeface="Arial"/>
                <a:cs typeface="Arial"/>
              </a:rPr>
              <a:t> </a:t>
            </a:r>
            <a:r>
              <a:rPr lang="en-US" sz="1000" dirty="0" err="1">
                <a:latin typeface="Arial"/>
                <a:cs typeface="Arial"/>
              </a:rPr>
              <a:t>instrukcije</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podatke</a:t>
            </a:r>
            <a:r>
              <a:rPr lang="en-US" sz="1000" dirty="0">
                <a:latin typeface="Arial"/>
                <a:cs typeface="Arial"/>
              </a:rPr>
              <a:t> </a:t>
            </a:r>
            <a:r>
              <a:rPr lang="en-US" sz="1000" dirty="0" err="1">
                <a:latin typeface="Arial"/>
                <a:cs typeface="Arial"/>
              </a:rPr>
              <a:t>verifikovanom</a:t>
            </a:r>
            <a:r>
              <a:rPr lang="en-US" sz="1000" dirty="0">
                <a:latin typeface="Arial"/>
                <a:cs typeface="Arial"/>
              </a:rPr>
              <a:t> </a:t>
            </a:r>
            <a:r>
              <a:rPr lang="en-US" sz="1000" dirty="0" err="1">
                <a:latin typeface="Arial"/>
                <a:cs typeface="Arial"/>
              </a:rPr>
              <a:t>dizajnu</a:t>
            </a:r>
            <a:r>
              <a:rPr lang="en-US" sz="1000" dirty="0">
                <a:latin typeface="Arial"/>
                <a:cs typeface="Arial"/>
              </a:rPr>
              <a:t> (DUV) </a:t>
            </a:r>
            <a:r>
              <a:rPr lang="en-US" sz="1000" dirty="0" err="1">
                <a:latin typeface="Arial"/>
                <a:cs typeface="Arial"/>
              </a:rPr>
              <a:t>tokom</a:t>
            </a:r>
            <a:r>
              <a:rPr lang="en-US" sz="1000" dirty="0">
                <a:latin typeface="Arial"/>
                <a:cs typeface="Arial"/>
              </a:rPr>
              <a:t> </a:t>
            </a:r>
            <a:r>
              <a:rPr lang="en-US" sz="1000" dirty="0" err="1">
                <a:latin typeface="Arial"/>
                <a:cs typeface="Arial"/>
              </a:rPr>
              <a:t>cele</a:t>
            </a:r>
            <a:r>
              <a:rPr lang="en-US" sz="1000" dirty="0">
                <a:latin typeface="Arial"/>
                <a:cs typeface="Arial"/>
              </a:rPr>
              <a:t> </a:t>
            </a:r>
            <a:r>
              <a:rPr lang="en-US" sz="1000" dirty="0" err="1">
                <a:latin typeface="Arial"/>
                <a:cs typeface="Arial"/>
              </a:rPr>
              <a:t>simulacije</a:t>
            </a:r>
            <a:r>
              <a:rPr lang="en-US" sz="1000" dirty="0">
                <a:latin typeface="Arial"/>
                <a:cs typeface="Arial"/>
              </a:rPr>
              <a:t>. Monitor </a:t>
            </a:r>
            <a:r>
              <a:rPr lang="en-US" sz="1000" dirty="0" err="1">
                <a:latin typeface="Arial"/>
                <a:cs typeface="Arial"/>
              </a:rPr>
              <a:t>posmatra</a:t>
            </a:r>
            <a:r>
              <a:rPr lang="en-US" sz="1000" dirty="0">
                <a:latin typeface="Arial"/>
                <a:cs typeface="Arial"/>
              </a:rPr>
              <a:t> </a:t>
            </a:r>
            <a:r>
              <a:rPr lang="en-US" sz="1000" dirty="0" err="1">
                <a:latin typeface="Arial"/>
                <a:cs typeface="Arial"/>
              </a:rPr>
              <a:t>izlaze</a:t>
            </a:r>
            <a:r>
              <a:rPr lang="en-US" sz="1000" dirty="0">
                <a:latin typeface="Arial"/>
                <a:cs typeface="Arial"/>
              </a:rPr>
              <a:t> DUV-a </a:t>
            </a:r>
            <a:r>
              <a:rPr lang="en-US" sz="1000" dirty="0" err="1">
                <a:latin typeface="Arial"/>
                <a:cs typeface="Arial"/>
              </a:rPr>
              <a:t>tokom</a:t>
            </a:r>
            <a:r>
              <a:rPr lang="en-US" sz="1000" dirty="0">
                <a:latin typeface="Arial"/>
                <a:cs typeface="Arial"/>
              </a:rPr>
              <a:t> </a:t>
            </a:r>
            <a:r>
              <a:rPr lang="en-US" sz="1000" dirty="0" err="1">
                <a:latin typeface="Arial"/>
                <a:cs typeface="Arial"/>
              </a:rPr>
              <a:t>simulacije</a:t>
            </a:r>
            <a:r>
              <a:rPr lang="en-US" sz="1000" dirty="0">
                <a:latin typeface="Arial"/>
                <a:cs typeface="Arial"/>
              </a:rPr>
              <a:t>. Kad god monitor </a:t>
            </a:r>
            <a:r>
              <a:rPr lang="en-US" sz="1000" dirty="0" err="1">
                <a:latin typeface="Arial"/>
                <a:cs typeface="Arial"/>
              </a:rPr>
              <a:t>detektuje</a:t>
            </a:r>
            <a:r>
              <a:rPr lang="en-US" sz="1000" dirty="0">
                <a:latin typeface="Arial"/>
                <a:cs typeface="Arial"/>
              </a:rPr>
              <a:t> </a:t>
            </a:r>
            <a:r>
              <a:rPr lang="en-US" sz="1000" dirty="0" err="1">
                <a:latin typeface="Arial"/>
                <a:cs typeface="Arial"/>
              </a:rPr>
              <a:t>transakciju</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izlazima</a:t>
            </a:r>
            <a:r>
              <a:rPr lang="en-US" sz="1000" dirty="0">
                <a:latin typeface="Arial"/>
                <a:cs typeface="Arial"/>
              </a:rPr>
              <a:t> DUV-a, on je </a:t>
            </a:r>
            <a:r>
              <a:rPr lang="en-US" sz="1000" dirty="0" err="1">
                <a:latin typeface="Arial"/>
                <a:cs typeface="Arial"/>
              </a:rPr>
              <a:t>beleži</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čuva</a:t>
            </a:r>
            <a:r>
              <a:rPr lang="en-US" sz="1000" dirty="0">
                <a:latin typeface="Arial"/>
                <a:cs typeface="Arial"/>
              </a:rPr>
              <a:t> u </a:t>
            </a:r>
            <a:r>
              <a:rPr lang="en-US" sz="1000" dirty="0" err="1">
                <a:latin typeface="Arial"/>
                <a:cs typeface="Arial"/>
              </a:rPr>
              <a:t>memoriju</a:t>
            </a:r>
            <a:r>
              <a:rPr lang="en-US" sz="1000" dirty="0">
                <a:latin typeface="Arial"/>
                <a:cs typeface="Arial"/>
              </a:rPr>
              <a:t>. (Monitor mora da </a:t>
            </a:r>
            <a:r>
              <a:rPr lang="en-US" sz="1000" dirty="0" err="1">
                <a:latin typeface="Arial"/>
                <a:cs typeface="Arial"/>
              </a:rPr>
              <a:t>zabeleži</a:t>
            </a:r>
            <a:r>
              <a:rPr lang="en-US" sz="1000" dirty="0">
                <a:latin typeface="Arial"/>
                <a:cs typeface="Arial"/>
              </a:rPr>
              <a:t> </a:t>
            </a:r>
            <a:r>
              <a:rPr lang="en-US" sz="1000" dirty="0" err="1">
                <a:latin typeface="Arial"/>
                <a:cs typeface="Arial"/>
              </a:rPr>
              <a:t>relevantne</a:t>
            </a:r>
            <a:r>
              <a:rPr lang="en-US" sz="1000" dirty="0">
                <a:latin typeface="Arial"/>
                <a:cs typeface="Arial"/>
              </a:rPr>
              <a:t> </a:t>
            </a:r>
            <a:r>
              <a:rPr lang="en-US" sz="1000" dirty="0" err="1">
                <a:latin typeface="Arial"/>
                <a:cs typeface="Arial"/>
              </a:rPr>
              <a:t>podatke</a:t>
            </a:r>
            <a:r>
              <a:rPr lang="en-US" sz="1000" dirty="0">
                <a:latin typeface="Arial"/>
                <a:cs typeface="Arial"/>
              </a:rPr>
              <a:t> za </a:t>
            </a:r>
            <a:r>
              <a:rPr lang="en-US" sz="1000" dirty="0" err="1">
                <a:latin typeface="Arial"/>
                <a:cs typeface="Arial"/>
              </a:rPr>
              <a:t>tu</a:t>
            </a:r>
            <a:r>
              <a:rPr lang="en-US" sz="1000" dirty="0">
                <a:latin typeface="Arial"/>
                <a:cs typeface="Arial"/>
              </a:rPr>
              <a:t> </a:t>
            </a:r>
            <a:r>
              <a:rPr lang="en-US" sz="1000" dirty="0" err="1">
                <a:latin typeface="Arial"/>
                <a:cs typeface="Arial"/>
              </a:rPr>
              <a:t>transakciju</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broj</a:t>
            </a:r>
            <a:r>
              <a:rPr lang="en-US" sz="1000" dirty="0">
                <a:latin typeface="Arial"/>
                <a:cs typeface="Arial"/>
              </a:rPr>
              <a:t> </a:t>
            </a:r>
            <a:r>
              <a:rPr lang="en-US" sz="1000" dirty="0" err="1">
                <a:latin typeface="Arial"/>
                <a:cs typeface="Arial"/>
              </a:rPr>
              <a:t>ciklusa</a:t>
            </a:r>
            <a:r>
              <a:rPr lang="en-US" sz="1000" dirty="0">
                <a:latin typeface="Arial"/>
                <a:cs typeface="Arial"/>
              </a:rPr>
              <a:t>.) Po </a:t>
            </a:r>
            <a:r>
              <a:rPr lang="en-US" sz="1000" dirty="0" err="1">
                <a:latin typeface="Arial"/>
                <a:cs typeface="Arial"/>
              </a:rPr>
              <a:t>završetku</a:t>
            </a:r>
            <a:r>
              <a:rPr lang="en-US" sz="1000" dirty="0">
                <a:latin typeface="Arial"/>
                <a:cs typeface="Arial"/>
              </a:rPr>
              <a:t> </a:t>
            </a:r>
            <a:r>
              <a:rPr lang="en-US" sz="1000" dirty="0" err="1">
                <a:latin typeface="Arial"/>
                <a:cs typeface="Arial"/>
              </a:rPr>
              <a:t>simulacije</a:t>
            </a:r>
            <a:r>
              <a:rPr lang="en-US" sz="1000" dirty="0">
                <a:latin typeface="Arial"/>
                <a:cs typeface="Arial"/>
              </a:rPr>
              <a:t>, </a:t>
            </a:r>
            <a:r>
              <a:rPr lang="en-US" sz="1000" dirty="0" err="1">
                <a:latin typeface="Arial"/>
                <a:cs typeface="Arial"/>
              </a:rPr>
              <a:t>okruženje</a:t>
            </a:r>
            <a:r>
              <a:rPr lang="en-US" sz="1000" dirty="0">
                <a:latin typeface="Arial"/>
                <a:cs typeface="Arial"/>
              </a:rPr>
              <a:t> </a:t>
            </a:r>
            <a:r>
              <a:rPr lang="en-US" sz="1000" dirty="0" err="1">
                <a:latin typeface="Arial"/>
                <a:cs typeface="Arial"/>
              </a:rPr>
              <a:t>poziva</a:t>
            </a:r>
            <a:r>
              <a:rPr lang="en-US" sz="1000" dirty="0">
                <a:latin typeface="Arial"/>
                <a:cs typeface="Arial"/>
              </a:rPr>
              <a:t> </a:t>
            </a:r>
            <a:r>
              <a:rPr lang="en-US" sz="1000" dirty="0" err="1">
                <a:latin typeface="Arial"/>
                <a:cs typeface="Arial"/>
              </a:rPr>
              <a:t>komponentu</a:t>
            </a:r>
            <a:r>
              <a:rPr lang="en-US" sz="1000" dirty="0">
                <a:latin typeface="Arial"/>
                <a:cs typeface="Arial"/>
              </a:rPr>
              <a:t> za </a:t>
            </a:r>
            <a:r>
              <a:rPr lang="en-US" sz="1000" dirty="0" err="1">
                <a:latin typeface="Arial"/>
                <a:cs typeface="Arial"/>
              </a:rPr>
              <a:t>proveru</a:t>
            </a:r>
            <a:r>
              <a:rPr lang="en-US" sz="1000" dirty="0">
                <a:latin typeface="Arial"/>
                <a:cs typeface="Arial"/>
              </a:rPr>
              <a:t>. </a:t>
            </a:r>
            <a:r>
              <a:rPr lang="en-US" sz="1000" dirty="0" err="1">
                <a:latin typeface="Arial"/>
                <a:cs typeface="Arial"/>
              </a:rPr>
              <a:t>Komponenta</a:t>
            </a:r>
            <a:r>
              <a:rPr lang="en-US" sz="1000" dirty="0">
                <a:latin typeface="Arial"/>
                <a:cs typeface="Arial"/>
              </a:rPr>
              <a:t> za </a:t>
            </a:r>
            <a:r>
              <a:rPr lang="en-US" sz="1000" dirty="0" err="1">
                <a:latin typeface="Arial"/>
                <a:cs typeface="Arial"/>
              </a:rPr>
              <a:t>proveru</a:t>
            </a:r>
            <a:r>
              <a:rPr lang="en-US" sz="1000" dirty="0">
                <a:latin typeface="Arial"/>
                <a:cs typeface="Arial"/>
              </a:rPr>
              <a:t> </a:t>
            </a:r>
            <a:r>
              <a:rPr lang="en-US" sz="1000" dirty="0" err="1">
                <a:latin typeface="Arial"/>
                <a:cs typeface="Arial"/>
              </a:rPr>
              <a:t>tada</a:t>
            </a:r>
            <a:r>
              <a:rPr lang="en-US" sz="1000" dirty="0">
                <a:latin typeface="Arial"/>
                <a:cs typeface="Arial"/>
              </a:rPr>
              <a:t> </a:t>
            </a:r>
            <a:r>
              <a:rPr lang="en-US" sz="1000" dirty="0" err="1">
                <a:latin typeface="Arial"/>
                <a:cs typeface="Arial"/>
              </a:rPr>
              <a:t>validira</a:t>
            </a:r>
            <a:r>
              <a:rPr lang="en-US" sz="1000" dirty="0">
                <a:latin typeface="Arial"/>
                <a:cs typeface="Arial"/>
              </a:rPr>
              <a:t> </a:t>
            </a:r>
            <a:r>
              <a:rPr lang="en-US" sz="1000" dirty="0" err="1">
                <a:latin typeface="Arial"/>
                <a:cs typeface="Arial"/>
              </a:rPr>
              <a:t>transakcije</a:t>
            </a:r>
            <a:r>
              <a:rPr lang="en-US" sz="1000" dirty="0">
                <a:latin typeface="Arial"/>
                <a:cs typeface="Arial"/>
              </a:rPr>
              <a:t> </a:t>
            </a:r>
            <a:r>
              <a:rPr lang="en-US" sz="1000" dirty="0" err="1">
                <a:latin typeface="Arial"/>
                <a:cs typeface="Arial"/>
              </a:rPr>
              <a:t>koje</a:t>
            </a:r>
            <a:r>
              <a:rPr lang="en-US" sz="1000" dirty="0">
                <a:latin typeface="Arial"/>
                <a:cs typeface="Arial"/>
              </a:rPr>
              <a:t> je monitor </a:t>
            </a:r>
            <a:r>
              <a:rPr lang="en-US" sz="1000" dirty="0" err="1">
                <a:latin typeface="Arial"/>
                <a:cs typeface="Arial"/>
              </a:rPr>
              <a:t>zabeležio</a:t>
            </a:r>
            <a:r>
              <a:rPr lang="en-US" sz="1000" dirty="0">
                <a:latin typeface="Arial"/>
                <a:cs typeface="Arial"/>
              </a:rPr>
              <a:t> </a:t>
            </a:r>
            <a:r>
              <a:rPr lang="en-US" sz="1000" dirty="0" err="1">
                <a:latin typeface="Arial"/>
                <a:cs typeface="Arial"/>
              </a:rPr>
              <a:t>tokom</a:t>
            </a:r>
            <a:r>
              <a:rPr lang="en-US" sz="1000" dirty="0">
                <a:latin typeface="Arial"/>
                <a:cs typeface="Arial"/>
              </a:rPr>
              <a:t> </a:t>
            </a:r>
            <a:r>
              <a:rPr lang="en-US" sz="1000" dirty="0" err="1">
                <a:latin typeface="Arial"/>
                <a:cs typeface="Arial"/>
              </a:rPr>
              <a:t>celog</a:t>
            </a:r>
            <a:r>
              <a:rPr lang="en-US" sz="1000" dirty="0">
                <a:latin typeface="Arial"/>
                <a:cs typeface="Arial"/>
              </a:rPr>
              <a:t> test </a:t>
            </a:r>
            <a:r>
              <a:rPr lang="en-US" sz="1000" dirty="0" err="1">
                <a:latin typeface="Arial"/>
                <a:cs typeface="Arial"/>
              </a:rPr>
              <a:t>slučaja</a:t>
            </a:r>
            <a:r>
              <a:rPr lang="en-US" sz="1000" dirty="0">
                <a:latin typeface="Arial"/>
                <a:cs typeface="Arial"/>
              </a:rPr>
              <a:t>.</a:t>
            </a:r>
            <a:endParaRPr lang="en-US" dirty="0">
              <a:latin typeface="Arial"/>
              <a:cs typeface="Arial"/>
            </a:endParaRPr>
          </a:p>
          <a:p>
            <a:endParaRPr lang="en-US" altLang="en-US" sz="1000" dirty="0">
              <a:cs typeface="Arial"/>
            </a:endParaRPr>
          </a:p>
        </p:txBody>
      </p:sp>
    </p:spTree>
  </p:cSld>
  <p:clrMapOvr>
    <a:masterClrMapping/>
  </p:clrMapOvr>
  <p:transitio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a:extLst>
              <a:ext uri="{FF2B5EF4-FFF2-40B4-BE49-F238E27FC236}">
                <a16:creationId xmlns:a16="http://schemas.microsoft.com/office/drawing/2014/main" id="{4ED7AD84-8C3B-4C69-D60A-23EE148756B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215C50-F801-4D25-9617-3EBCF543044F}" type="slidenum">
              <a:rPr lang="de-DE" altLang="en-US">
                <a:solidFill>
                  <a:schemeClr val="bg1"/>
                </a:solidFill>
              </a:rPr>
              <a:pPr/>
              <a:t>9</a:t>
            </a:fld>
            <a:endParaRPr lang="de-DE" altLang="en-US">
              <a:solidFill>
                <a:schemeClr val="bg1"/>
              </a:solidFill>
            </a:endParaRPr>
          </a:p>
        </p:txBody>
      </p:sp>
      <p:sp>
        <p:nvSpPr>
          <p:cNvPr id="11267" name="Rectangle 2">
            <a:extLst>
              <a:ext uri="{FF2B5EF4-FFF2-40B4-BE49-F238E27FC236}">
                <a16:creationId xmlns:a16="http://schemas.microsoft.com/office/drawing/2014/main" id="{1080FE5D-DD82-09E4-CFC8-19F677546D43}"/>
              </a:ext>
            </a:extLst>
          </p:cNvPr>
          <p:cNvSpPr>
            <a:spLocks noGrp="1" noChangeArrowheads="1"/>
          </p:cNvSpPr>
          <p:nvPr>
            <p:ph type="title"/>
          </p:nvPr>
        </p:nvSpPr>
        <p:spPr/>
        <p:txBody>
          <a:bodyPr/>
          <a:lstStyle/>
          <a:p>
            <a:r>
              <a:rPr lang="en-US" dirty="0"/>
              <a:t>Provera </a:t>
            </a:r>
            <a:r>
              <a:rPr lang="en-US" dirty="0" err="1"/>
              <a:t>na</a:t>
            </a:r>
            <a:r>
              <a:rPr lang="en-US" dirty="0"/>
              <a:t> </a:t>
            </a:r>
            <a:r>
              <a:rPr lang="en-US" dirty="0" err="1"/>
              <a:t>kraju</a:t>
            </a:r>
            <a:r>
              <a:rPr lang="en-US" dirty="0"/>
              <a:t> test </a:t>
            </a:r>
            <a:r>
              <a:rPr lang="en-US" dirty="0" err="1"/>
              <a:t>slučaja</a:t>
            </a:r>
            <a:r>
              <a:rPr lang="en-US" dirty="0"/>
              <a:t> I</a:t>
            </a:r>
            <a:r>
              <a:rPr lang="en-US" altLang="en-US" dirty="0"/>
              <a:t>I</a:t>
            </a:r>
            <a:endParaRPr lang="en-US" dirty="0"/>
          </a:p>
        </p:txBody>
      </p:sp>
      <p:sp>
        <p:nvSpPr>
          <p:cNvPr id="11268" name="Rectangle 4">
            <a:extLst>
              <a:ext uri="{FF2B5EF4-FFF2-40B4-BE49-F238E27FC236}">
                <a16:creationId xmlns:a16="http://schemas.microsoft.com/office/drawing/2014/main" id="{7762A646-6828-FFB0-6657-25E7FB0F434D}"/>
              </a:ext>
            </a:extLst>
          </p:cNvPr>
          <p:cNvSpPr>
            <a:spLocks noGrp="1" noChangeArrowheads="1"/>
          </p:cNvSpPr>
          <p:nvPr>
            <p:ph type="body" sz="half" idx="1"/>
          </p:nvPr>
        </p:nvSpPr>
        <p:spPr/>
        <p:txBody>
          <a:bodyPr/>
          <a:lstStyle/>
          <a:p>
            <a:pPr>
              <a:spcBef>
                <a:spcPts val="20"/>
              </a:spcBef>
            </a:pPr>
            <a:r>
              <a:rPr lang="en-US" altLang="en-US" sz="1400" dirty="0"/>
              <a:t>Drugi </a:t>
            </a:r>
            <a:r>
              <a:rPr lang="en-US" altLang="en-US" sz="1400" dirty="0" err="1"/>
              <a:t>način</a:t>
            </a:r>
            <a:r>
              <a:rPr lang="en-US" altLang="en-US" sz="1400" dirty="0"/>
              <a:t> </a:t>
            </a:r>
            <a:r>
              <a:rPr lang="en-US" altLang="en-US" sz="1400" dirty="0" err="1"/>
              <a:t>izvođenja</a:t>
            </a:r>
            <a:r>
              <a:rPr lang="en-US" altLang="en-US" sz="1400" dirty="0"/>
              <a:t> </a:t>
            </a:r>
            <a:r>
              <a:rPr lang="en-US" altLang="en-US" sz="1400" dirty="0" err="1"/>
              <a:t>provere</a:t>
            </a:r>
            <a:r>
              <a:rPr lang="en-US" altLang="en-US" sz="1400" dirty="0"/>
              <a:t> </a:t>
            </a:r>
            <a:r>
              <a:rPr lang="en-US" altLang="en-US" sz="1400" dirty="0" err="1"/>
              <a:t>na</a:t>
            </a:r>
            <a:r>
              <a:rPr lang="en-US" altLang="en-US" sz="1400" dirty="0"/>
              <a:t> </a:t>
            </a:r>
            <a:r>
              <a:rPr lang="en-US" altLang="en-US" sz="1400" dirty="0" err="1"/>
              <a:t>kraju</a:t>
            </a:r>
            <a:r>
              <a:rPr lang="en-US" altLang="en-US" sz="1400" dirty="0"/>
              <a:t> test </a:t>
            </a:r>
            <a:r>
              <a:rPr lang="en-US" altLang="en-US" sz="1400" dirty="0" err="1"/>
              <a:t>slučaja</a:t>
            </a:r>
            <a:r>
              <a:rPr lang="en-US" altLang="en-US" sz="1400" dirty="0"/>
              <a:t> je da se </a:t>
            </a:r>
            <a:r>
              <a:rPr lang="en-US" altLang="en-US" sz="1400" dirty="0" err="1"/>
              <a:t>provere</a:t>
            </a:r>
            <a:r>
              <a:rPr lang="en-US" altLang="en-US" sz="1400" dirty="0"/>
              <a:t> </a:t>
            </a:r>
            <a:r>
              <a:rPr lang="en-US" altLang="en-US" sz="1400" dirty="0" err="1"/>
              <a:t>izvrše</a:t>
            </a:r>
            <a:r>
              <a:rPr lang="en-US" altLang="en-US" sz="1400" dirty="0"/>
              <a:t> van </a:t>
            </a:r>
            <a:r>
              <a:rPr lang="en-US" altLang="en-US" sz="1400" dirty="0" err="1"/>
              <a:t>simulacionog</a:t>
            </a:r>
            <a:r>
              <a:rPr lang="en-US" altLang="en-US" sz="1400" dirty="0"/>
              <a:t> </a:t>
            </a:r>
            <a:r>
              <a:rPr lang="en-US" altLang="en-US" sz="1400" dirty="0" err="1"/>
              <a:t>okruženja</a:t>
            </a:r>
            <a:endParaRPr lang="en-US" altLang="en-US" sz="1400" dirty="0" err="1">
              <a:cs typeface="Arial"/>
            </a:endParaRPr>
          </a:p>
          <a:p>
            <a:pPr>
              <a:spcBef>
                <a:spcPts val="20"/>
              </a:spcBef>
            </a:pPr>
            <a:endParaRPr lang="en-US" altLang="en-US" sz="1400" dirty="0"/>
          </a:p>
          <a:p>
            <a:pPr>
              <a:spcBef>
                <a:spcPts val="20"/>
              </a:spcBef>
            </a:pPr>
            <a:r>
              <a:rPr lang="en-US" sz="1400" dirty="0" err="1"/>
              <a:t>Ovaj</a:t>
            </a:r>
            <a:r>
              <a:rPr lang="en-US" sz="1400" dirty="0"/>
              <a:t> </a:t>
            </a:r>
            <a:r>
              <a:rPr lang="en-US" sz="1400" dirty="0" err="1"/>
              <a:t>pristup</a:t>
            </a:r>
            <a:r>
              <a:rPr lang="en-US" sz="1400" dirty="0"/>
              <a:t> je </a:t>
            </a:r>
            <a:r>
              <a:rPr lang="en-US" sz="1400" dirty="0" err="1"/>
              <a:t>sličan</a:t>
            </a:r>
            <a:r>
              <a:rPr lang="en-US" sz="1400" dirty="0"/>
              <a:t> </a:t>
            </a:r>
            <a:r>
              <a:rPr lang="en-US" sz="1400" dirty="0" err="1"/>
              <a:t>proveri</a:t>
            </a:r>
            <a:r>
              <a:rPr lang="en-US" sz="1400" dirty="0"/>
              <a:t> </a:t>
            </a:r>
            <a:r>
              <a:rPr lang="en-US" sz="1400" dirty="0" err="1"/>
              <a:t>na</a:t>
            </a:r>
            <a:r>
              <a:rPr lang="en-US" sz="1400" dirty="0"/>
              <a:t> </a:t>
            </a:r>
            <a:r>
              <a:rPr lang="en-US" sz="1400" dirty="0" err="1"/>
              <a:t>kraju</a:t>
            </a:r>
            <a:r>
              <a:rPr lang="en-US" sz="1400" dirty="0"/>
              <a:t> </a:t>
            </a:r>
            <a:r>
              <a:rPr lang="en-US" sz="1400" dirty="0" err="1"/>
              <a:t>testa</a:t>
            </a:r>
            <a:r>
              <a:rPr lang="en-US" sz="1400" dirty="0"/>
              <a:t> </a:t>
            </a:r>
            <a:r>
              <a:rPr lang="en-US" sz="1400" dirty="0" err="1"/>
              <a:t>unutar</a:t>
            </a:r>
            <a:r>
              <a:rPr lang="en-US" sz="1400" dirty="0"/>
              <a:t> </a:t>
            </a:r>
            <a:r>
              <a:rPr lang="en-US" sz="1400" dirty="0" err="1"/>
              <a:t>simulacionog</a:t>
            </a:r>
            <a:r>
              <a:rPr lang="en-US" sz="1400" dirty="0"/>
              <a:t> </a:t>
            </a:r>
            <a:r>
              <a:rPr lang="en-US" sz="1400" dirty="0" err="1"/>
              <a:t>okruženja</a:t>
            </a:r>
            <a:r>
              <a:rPr lang="en-US" sz="1400" dirty="0"/>
              <a:t>, </a:t>
            </a:r>
            <a:r>
              <a:rPr lang="en-US" sz="1400" dirty="0" err="1"/>
              <a:t>osim</a:t>
            </a:r>
            <a:r>
              <a:rPr lang="en-US" sz="1400" dirty="0"/>
              <a:t> </a:t>
            </a:r>
            <a:r>
              <a:rPr lang="en-US" sz="1400" dirty="0" err="1"/>
              <a:t>što</a:t>
            </a:r>
            <a:r>
              <a:rPr lang="en-US" sz="1400" dirty="0"/>
              <a:t> se </a:t>
            </a:r>
            <a:r>
              <a:rPr lang="en-US" sz="1400" dirty="0" err="1"/>
              <a:t>simulacioni</a:t>
            </a:r>
            <a:r>
              <a:rPr lang="en-US" sz="1400" dirty="0"/>
              <a:t> program </a:t>
            </a:r>
            <a:r>
              <a:rPr lang="en-US" sz="1400" dirty="0" err="1"/>
              <a:t>i</a:t>
            </a:r>
            <a:r>
              <a:rPr lang="en-US" sz="1400" dirty="0"/>
              <a:t> program </a:t>
            </a:r>
            <a:r>
              <a:rPr lang="en-US" sz="1400" dirty="0" err="1"/>
              <a:t>verifikacionog</a:t>
            </a:r>
            <a:r>
              <a:rPr lang="en-US" sz="1400" dirty="0"/>
              <a:t> </a:t>
            </a:r>
            <a:r>
              <a:rPr lang="en-US" sz="1400" dirty="0" err="1"/>
              <a:t>okruženja</a:t>
            </a:r>
            <a:r>
              <a:rPr lang="en-US" sz="1400" dirty="0"/>
              <a:t> </a:t>
            </a:r>
            <a:r>
              <a:rPr lang="en-US" sz="1400" dirty="0" err="1"/>
              <a:t>završavaju</a:t>
            </a:r>
            <a:r>
              <a:rPr lang="en-US" sz="1400" dirty="0"/>
              <a:t> pre </a:t>
            </a:r>
            <a:r>
              <a:rPr lang="en-US" sz="1400" dirty="0" err="1"/>
              <a:t>nego</a:t>
            </a:r>
            <a:r>
              <a:rPr lang="en-US" sz="1400" dirty="0"/>
              <a:t> </a:t>
            </a:r>
            <a:r>
              <a:rPr lang="en-US" sz="1400" dirty="0" err="1"/>
              <a:t>što</a:t>
            </a:r>
            <a:r>
              <a:rPr lang="en-US" sz="1400" dirty="0"/>
              <a:t> </a:t>
            </a:r>
            <a:r>
              <a:rPr lang="en-US" sz="1400" dirty="0" err="1"/>
              <a:t>poseban</a:t>
            </a:r>
            <a:r>
              <a:rPr lang="en-US" sz="1400" dirty="0"/>
              <a:t> program </a:t>
            </a:r>
            <a:r>
              <a:rPr lang="en-US" sz="1400" dirty="0" err="1"/>
              <a:t>izvrši</a:t>
            </a:r>
            <a:r>
              <a:rPr lang="en-US" sz="1400" dirty="0"/>
              <a:t> </a:t>
            </a:r>
            <a:r>
              <a:rPr lang="en-US" sz="1400" dirty="0" err="1"/>
              <a:t>proveru</a:t>
            </a:r>
            <a:endParaRPr lang="en-US" sz="1400" dirty="0" err="1">
              <a:cs typeface="Arial"/>
            </a:endParaRPr>
          </a:p>
          <a:p>
            <a:pPr>
              <a:spcBef>
                <a:spcPts val="20"/>
              </a:spcBef>
            </a:pPr>
            <a:endParaRPr lang="en-US" sz="1400" dirty="0"/>
          </a:p>
          <a:p>
            <a:pPr>
              <a:spcBef>
                <a:spcPts val="20"/>
              </a:spcBef>
            </a:pPr>
            <a:r>
              <a:rPr lang="en-US" sz="1400" dirty="0"/>
              <a:t>Monitor </a:t>
            </a:r>
            <a:r>
              <a:rPr lang="en-US" sz="1400" dirty="0" err="1"/>
              <a:t>prikuplja</a:t>
            </a:r>
            <a:r>
              <a:rPr lang="en-US" sz="1400" dirty="0"/>
              <a:t> </a:t>
            </a:r>
            <a:r>
              <a:rPr lang="en-US" sz="1400" dirty="0" err="1"/>
              <a:t>transakcije</a:t>
            </a:r>
            <a:r>
              <a:rPr lang="en-US" sz="1400" dirty="0"/>
              <a:t> </a:t>
            </a:r>
            <a:r>
              <a:rPr lang="en-US" sz="1400" dirty="0" err="1"/>
              <a:t>na</a:t>
            </a:r>
            <a:r>
              <a:rPr lang="en-US" sz="1400" dirty="0"/>
              <a:t> </a:t>
            </a:r>
            <a:r>
              <a:rPr lang="en-US" sz="1400" dirty="0" err="1"/>
              <a:t>izlazu</a:t>
            </a:r>
            <a:r>
              <a:rPr lang="en-US" sz="1400" dirty="0"/>
              <a:t> </a:t>
            </a:r>
            <a:r>
              <a:rPr lang="en-US" sz="1400" dirty="0" err="1"/>
              <a:t>verifikovanog</a:t>
            </a:r>
            <a:r>
              <a:rPr lang="en-US" sz="1400" dirty="0"/>
              <a:t> </a:t>
            </a:r>
            <a:r>
              <a:rPr lang="en-US" sz="1400" dirty="0" err="1"/>
              <a:t>dizajna</a:t>
            </a:r>
            <a:r>
              <a:rPr lang="en-US" sz="1400" dirty="0"/>
              <a:t> (DUV), </a:t>
            </a:r>
            <a:r>
              <a:rPr lang="en-US" sz="1400" dirty="0" err="1"/>
              <a:t>ali</a:t>
            </a:r>
            <a:r>
              <a:rPr lang="en-US" sz="1400" dirty="0"/>
              <a:t> </a:t>
            </a:r>
            <a:r>
              <a:rPr lang="en-US" sz="1400" dirty="0" err="1"/>
              <a:t>umesto</a:t>
            </a:r>
            <a:r>
              <a:rPr lang="en-US" sz="1400" dirty="0"/>
              <a:t> da </a:t>
            </a:r>
            <a:r>
              <a:rPr lang="en-US" sz="1400" dirty="0" err="1"/>
              <a:t>ih</a:t>
            </a:r>
            <a:r>
              <a:rPr lang="en-US" sz="1400" dirty="0"/>
              <a:t> </a:t>
            </a:r>
            <a:r>
              <a:rPr lang="en-US" sz="1400" dirty="0" err="1"/>
              <a:t>upisuje</a:t>
            </a:r>
            <a:r>
              <a:rPr lang="en-US" sz="1400" dirty="0"/>
              <a:t> u </a:t>
            </a:r>
            <a:r>
              <a:rPr lang="en-US" sz="1400" dirty="0" err="1"/>
              <a:t>memoriju</a:t>
            </a:r>
            <a:r>
              <a:rPr lang="en-US" sz="1400" dirty="0"/>
              <a:t>, </a:t>
            </a:r>
            <a:r>
              <a:rPr lang="en-US" sz="1400" dirty="0" err="1"/>
              <a:t>zapisuje</a:t>
            </a:r>
            <a:r>
              <a:rPr lang="en-US" sz="1400" dirty="0"/>
              <a:t> </a:t>
            </a:r>
            <a:r>
              <a:rPr lang="en-US" sz="1400" dirty="0" err="1"/>
              <a:t>ih</a:t>
            </a:r>
            <a:r>
              <a:rPr lang="en-US" sz="1400" dirty="0"/>
              <a:t> u </a:t>
            </a:r>
            <a:r>
              <a:rPr lang="en-US" sz="1400" dirty="0" err="1"/>
              <a:t>fajl</a:t>
            </a:r>
            <a:endParaRPr lang="en-US" sz="1400" dirty="0" err="1">
              <a:cs typeface="Arial"/>
            </a:endParaRPr>
          </a:p>
          <a:p>
            <a:pPr>
              <a:spcBef>
                <a:spcPts val="20"/>
              </a:spcBef>
            </a:pPr>
            <a:endParaRPr lang="en-US" sz="1400" dirty="0"/>
          </a:p>
          <a:p>
            <a:pPr>
              <a:spcBef>
                <a:spcPts val="20"/>
              </a:spcBef>
            </a:pPr>
            <a:r>
              <a:rPr lang="en-US" sz="1400" dirty="0" err="1"/>
              <a:t>Nakon</a:t>
            </a:r>
            <a:r>
              <a:rPr lang="en-US" sz="1400" dirty="0"/>
              <a:t> </a:t>
            </a:r>
            <a:r>
              <a:rPr lang="en-US" sz="1400" dirty="0" err="1"/>
              <a:t>završetka</a:t>
            </a:r>
            <a:r>
              <a:rPr lang="en-US" sz="1400" dirty="0"/>
              <a:t> </a:t>
            </a:r>
            <a:r>
              <a:rPr lang="en-US" sz="1400" dirty="0" err="1"/>
              <a:t>simulacije</a:t>
            </a:r>
            <a:r>
              <a:rPr lang="en-US" sz="1400" dirty="0"/>
              <a:t>, </a:t>
            </a:r>
            <a:r>
              <a:rPr lang="en-US" sz="1400" dirty="0" err="1"/>
              <a:t>simulacioni</a:t>
            </a:r>
            <a:r>
              <a:rPr lang="en-US" sz="1400" dirty="0"/>
              <a:t> program se </a:t>
            </a:r>
            <a:r>
              <a:rPr lang="en-US" sz="1400" dirty="0" err="1"/>
              <a:t>zatvara</a:t>
            </a:r>
            <a:r>
              <a:rPr lang="en-US" sz="1400" dirty="0"/>
              <a:t> (</a:t>
            </a:r>
            <a:r>
              <a:rPr lang="en-US" sz="1400" dirty="0" err="1"/>
              <a:t>napomena</a:t>
            </a:r>
            <a:r>
              <a:rPr lang="en-US" sz="1400" dirty="0"/>
              <a:t>: </a:t>
            </a:r>
            <a:r>
              <a:rPr lang="en-US" sz="1400" dirty="0" err="1"/>
              <a:t>na</a:t>
            </a:r>
            <a:r>
              <a:rPr lang="en-US" sz="1400" dirty="0"/>
              <a:t> </a:t>
            </a:r>
            <a:r>
              <a:rPr lang="en-US" sz="1400" dirty="0" err="1"/>
              <a:t>slici</a:t>
            </a:r>
            <a:r>
              <a:rPr lang="en-US" sz="1400" dirty="0"/>
              <a:t> se </a:t>
            </a:r>
            <a:r>
              <a:rPr lang="en-US" sz="1400" dirty="0" err="1"/>
              <a:t>vidi</a:t>
            </a:r>
            <a:r>
              <a:rPr lang="en-US" sz="1400" dirty="0"/>
              <a:t> da se </a:t>
            </a:r>
            <a:r>
              <a:rPr lang="en-US" sz="1400" dirty="0" err="1"/>
              <a:t>provera</a:t>
            </a:r>
            <a:r>
              <a:rPr lang="en-US" sz="1400" dirty="0"/>
              <a:t> ne </a:t>
            </a:r>
            <a:r>
              <a:rPr lang="en-US" sz="1400" dirty="0" err="1"/>
              <a:t>vrši</a:t>
            </a:r>
            <a:r>
              <a:rPr lang="en-US" sz="1400" dirty="0"/>
              <a:t> u </a:t>
            </a:r>
            <a:r>
              <a:rPr lang="en-US" sz="1400" dirty="0" err="1"/>
              <a:t>simulacionom</a:t>
            </a:r>
            <a:r>
              <a:rPr lang="en-US" sz="1400" dirty="0"/>
              <a:t> </a:t>
            </a:r>
            <a:r>
              <a:rPr lang="en-US" sz="1400" dirty="0" err="1"/>
              <a:t>prozoru</a:t>
            </a:r>
            <a:r>
              <a:rPr lang="en-US" sz="1400" dirty="0"/>
              <a:t> za </a:t>
            </a:r>
            <a:r>
              <a:rPr lang="en-US" sz="1400" dirty="0" err="1"/>
              <a:t>talasne</a:t>
            </a:r>
            <a:r>
              <a:rPr lang="en-US" sz="1400" dirty="0"/>
              <a:t> </a:t>
            </a:r>
            <a:r>
              <a:rPr lang="en-US" sz="1400" dirty="0" err="1"/>
              <a:t>oblike</a:t>
            </a:r>
            <a:r>
              <a:rPr lang="en-US" sz="1400" dirty="0"/>
              <a:t>)</a:t>
            </a:r>
            <a:endParaRPr lang="en-US" dirty="0"/>
          </a:p>
          <a:p>
            <a:pPr>
              <a:spcBef>
                <a:spcPts val="20"/>
              </a:spcBef>
            </a:pPr>
            <a:endParaRPr lang="en-US" sz="1400" dirty="0"/>
          </a:p>
          <a:p>
            <a:pPr>
              <a:spcBef>
                <a:spcPts val="20"/>
              </a:spcBef>
            </a:pPr>
            <a:r>
              <a:rPr lang="en-US" sz="1400" dirty="0"/>
              <a:t>Zatim </a:t>
            </a:r>
            <a:r>
              <a:rPr lang="en-US" sz="1400" dirty="0" err="1"/>
              <a:t>postprocesna</a:t>
            </a:r>
            <a:r>
              <a:rPr lang="en-US" sz="1400" dirty="0"/>
              <a:t> </a:t>
            </a:r>
            <a:r>
              <a:rPr lang="en-US" sz="1400" dirty="0" err="1"/>
              <a:t>rutina</a:t>
            </a:r>
            <a:r>
              <a:rPr lang="en-US" sz="1400" dirty="0"/>
              <a:t>, </a:t>
            </a:r>
            <a:r>
              <a:rPr lang="en-US" sz="1400" dirty="0" err="1"/>
              <a:t>nezavisna</a:t>
            </a:r>
            <a:r>
              <a:rPr lang="en-US" sz="1400" dirty="0"/>
              <a:t> od </a:t>
            </a:r>
            <a:r>
              <a:rPr lang="en-US" sz="1400" dirty="0" err="1"/>
              <a:t>simulacionog</a:t>
            </a:r>
            <a:r>
              <a:rPr lang="en-US" sz="1400" dirty="0"/>
              <a:t> </a:t>
            </a:r>
            <a:r>
              <a:rPr lang="en-US" sz="1400" dirty="0" err="1"/>
              <a:t>okruženja</a:t>
            </a:r>
            <a:r>
              <a:rPr lang="en-US" sz="1400" dirty="0"/>
              <a:t>, </a:t>
            </a:r>
            <a:r>
              <a:rPr lang="en-US" sz="1400" dirty="0" err="1"/>
              <a:t>pokreće</a:t>
            </a:r>
            <a:r>
              <a:rPr lang="en-US" sz="1400" dirty="0"/>
              <a:t> </a:t>
            </a:r>
            <a:r>
              <a:rPr lang="en-US" sz="1400" dirty="0" err="1"/>
              <a:t>proveru</a:t>
            </a:r>
            <a:r>
              <a:rPr lang="en-US" sz="1400" dirty="0"/>
              <a:t> </a:t>
            </a:r>
            <a:r>
              <a:rPr lang="en-US" sz="1400" dirty="0" err="1"/>
              <a:t>koristeći</a:t>
            </a:r>
            <a:r>
              <a:rPr lang="en-US" sz="1400" dirty="0"/>
              <a:t> </a:t>
            </a:r>
            <a:r>
              <a:rPr lang="en-US" sz="1400" dirty="0" err="1"/>
              <a:t>fajl</a:t>
            </a:r>
            <a:r>
              <a:rPr lang="en-US" sz="1400" dirty="0"/>
              <a:t> </a:t>
            </a:r>
            <a:r>
              <a:rPr lang="en-US" sz="1400" dirty="0" err="1"/>
              <a:t>sa</a:t>
            </a:r>
            <a:r>
              <a:rPr lang="en-US" sz="1400" dirty="0"/>
              <a:t> </a:t>
            </a:r>
            <a:r>
              <a:rPr lang="en-US" sz="1400" dirty="0" err="1"/>
              <a:t>očekivanim</a:t>
            </a:r>
            <a:r>
              <a:rPr lang="en-US" sz="1400" dirty="0"/>
              <a:t> </a:t>
            </a:r>
            <a:r>
              <a:rPr lang="en-US" sz="1400" dirty="0" err="1"/>
              <a:t>rezultatima</a:t>
            </a:r>
            <a:r>
              <a:rPr lang="en-US" sz="1400" dirty="0"/>
              <a:t> </a:t>
            </a:r>
            <a:r>
              <a:rPr lang="en-US" sz="1400" dirty="0" err="1"/>
              <a:t>i</a:t>
            </a:r>
            <a:r>
              <a:rPr lang="en-US" sz="1400" dirty="0"/>
              <a:t> </a:t>
            </a:r>
            <a:r>
              <a:rPr lang="en-US" sz="1400" dirty="0" err="1"/>
              <a:t>fajl</a:t>
            </a:r>
            <a:r>
              <a:rPr lang="en-US" sz="1400" dirty="0"/>
              <a:t> </a:t>
            </a:r>
            <a:r>
              <a:rPr lang="en-US" sz="1400" dirty="0" err="1"/>
              <a:t>sa</a:t>
            </a:r>
            <a:r>
              <a:rPr lang="en-US" sz="1400" dirty="0"/>
              <a:t> </a:t>
            </a:r>
            <a:r>
              <a:rPr lang="en-US" sz="1400" dirty="0" err="1"/>
              <a:t>stvarnim</a:t>
            </a:r>
            <a:r>
              <a:rPr lang="en-US" sz="1400" dirty="0"/>
              <a:t> </a:t>
            </a:r>
            <a:r>
              <a:rPr lang="en-US" sz="1400" dirty="0" err="1"/>
              <a:t>rezultatima</a:t>
            </a:r>
            <a:r>
              <a:rPr lang="en-US" sz="1400" dirty="0"/>
              <a:t> </a:t>
            </a:r>
            <a:r>
              <a:rPr lang="en-US" sz="1400" dirty="0" err="1"/>
              <a:t>kao</a:t>
            </a:r>
            <a:r>
              <a:rPr lang="en-US" sz="1400" dirty="0"/>
              <a:t> </a:t>
            </a:r>
            <a:r>
              <a:rPr lang="en-US" sz="1400" dirty="0" err="1"/>
              <a:t>ulaze</a:t>
            </a:r>
            <a:r>
              <a:rPr lang="en-US" sz="1400" dirty="0"/>
              <a:t>. </a:t>
            </a:r>
            <a:r>
              <a:rPr lang="en-US" sz="1400" dirty="0" err="1"/>
              <a:t>Ovaj</a:t>
            </a:r>
            <a:r>
              <a:rPr lang="en-US" sz="1400" dirty="0"/>
              <a:t> program </a:t>
            </a:r>
            <a:r>
              <a:rPr lang="en-US" sz="1400" dirty="0" err="1"/>
              <a:t>proverava</a:t>
            </a:r>
            <a:r>
              <a:rPr lang="en-US" sz="1400" dirty="0"/>
              <a:t> </a:t>
            </a:r>
            <a:r>
              <a:rPr lang="en-US" sz="1400" dirty="0" err="1"/>
              <a:t>ispravnost</a:t>
            </a:r>
            <a:r>
              <a:rPr lang="en-US" sz="1400" dirty="0"/>
              <a:t> </a:t>
            </a:r>
            <a:r>
              <a:rPr lang="en-US" sz="1400" dirty="0" err="1"/>
              <a:t>rezultata</a:t>
            </a:r>
            <a:endParaRPr lang="en-US" sz="1400" dirty="0" err="1">
              <a:cs typeface="Arial"/>
            </a:endParaRPr>
          </a:p>
          <a:p>
            <a:endParaRPr lang="en-US" altLang="en-US" sz="1400" dirty="0">
              <a:cs typeface="Arial"/>
            </a:endParaRPr>
          </a:p>
        </p:txBody>
      </p:sp>
      <p:pic>
        <p:nvPicPr>
          <p:cNvPr id="11269" name="Picture 6">
            <a:extLst>
              <a:ext uri="{FF2B5EF4-FFF2-40B4-BE49-F238E27FC236}">
                <a16:creationId xmlns:a16="http://schemas.microsoft.com/office/drawing/2014/main" id="{BCFEEB3E-4A1A-680F-DE30-78F6E24ACE8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94225" y="1679575"/>
            <a:ext cx="4486275" cy="2349500"/>
          </a:xfrm>
          <a:noFill/>
          <a:extLst>
            <a:ext uri="{91240B29-F687-4F45-9708-019B960494DF}">
              <a14:hiddenLine xmlns:a14="http://schemas.microsoft.com/office/drawing/2010/main" w="12700">
                <a:solidFill>
                  <a:schemeClr val="tx1"/>
                </a:solidFill>
                <a:miter lim="800000"/>
                <a:headEnd/>
                <a:tailEnd/>
              </a14:hiddenLine>
            </a:ext>
          </a:extLst>
        </p:spPr>
      </p:pic>
      <p:sp>
        <p:nvSpPr>
          <p:cNvPr id="11270" name="Rectangle 7">
            <a:extLst>
              <a:ext uri="{FF2B5EF4-FFF2-40B4-BE49-F238E27FC236}">
                <a16:creationId xmlns:a16="http://schemas.microsoft.com/office/drawing/2014/main" id="{2548E95E-759E-BE5A-5576-70774B566294}"/>
              </a:ext>
            </a:extLst>
          </p:cNvPr>
          <p:cNvSpPr>
            <a:spLocks noChangeArrowheads="1"/>
          </p:cNvSpPr>
          <p:nvPr/>
        </p:nvSpPr>
        <p:spPr bwMode="auto">
          <a:xfrm>
            <a:off x="4737100" y="4081463"/>
            <a:ext cx="4241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a:latin typeface="Arial"/>
                <a:cs typeface="Arial"/>
              </a:rPr>
              <a:t>Provera </a:t>
            </a:r>
            <a:r>
              <a:rPr lang="en-US" sz="1000" dirty="0" err="1">
                <a:latin typeface="Arial"/>
                <a:cs typeface="Arial"/>
              </a:rPr>
              <a:t>na</a:t>
            </a:r>
            <a:r>
              <a:rPr lang="en-US" sz="1000" dirty="0">
                <a:latin typeface="Arial"/>
                <a:cs typeface="Arial"/>
              </a:rPr>
              <a:t> </a:t>
            </a:r>
            <a:r>
              <a:rPr lang="en-US" sz="1000" dirty="0" err="1">
                <a:latin typeface="Arial"/>
                <a:cs typeface="Arial"/>
              </a:rPr>
              <a:t>kraju</a:t>
            </a:r>
            <a:r>
              <a:rPr lang="en-US" sz="1000" dirty="0">
                <a:latin typeface="Arial"/>
                <a:cs typeface="Arial"/>
              </a:rPr>
              <a:t> </a:t>
            </a:r>
            <a:r>
              <a:rPr lang="en-US" sz="1000" dirty="0" err="1">
                <a:latin typeface="Arial"/>
                <a:cs typeface="Arial"/>
              </a:rPr>
              <a:t>testa</a:t>
            </a:r>
            <a:r>
              <a:rPr lang="en-US" sz="1000" dirty="0">
                <a:latin typeface="Arial"/>
                <a:cs typeface="Arial"/>
              </a:rPr>
              <a:t>: </a:t>
            </a:r>
            <a:r>
              <a:rPr lang="en-US" sz="1000" dirty="0" err="1">
                <a:latin typeface="Arial"/>
                <a:cs typeface="Arial"/>
              </a:rPr>
              <a:t>postanalitički</a:t>
            </a:r>
            <a:r>
              <a:rPr lang="en-US" sz="1000" dirty="0">
                <a:latin typeface="Arial"/>
                <a:cs typeface="Arial"/>
              </a:rPr>
              <a:t> program</a:t>
            </a:r>
            <a:endParaRPr lang="en-US" dirty="0">
              <a:latin typeface="Arial"/>
              <a:cs typeface="Arial"/>
            </a:endParaRPr>
          </a:p>
          <a:p>
            <a:r>
              <a:rPr lang="en-US" sz="1000" dirty="0">
                <a:latin typeface="Arial"/>
                <a:cs typeface="Arial"/>
              </a:rPr>
              <a:t>Neki deo </a:t>
            </a:r>
            <a:r>
              <a:rPr lang="en-US" sz="1000" dirty="0" err="1">
                <a:latin typeface="Arial"/>
                <a:cs typeface="Arial"/>
              </a:rPr>
              <a:t>provere</a:t>
            </a:r>
            <a:r>
              <a:rPr lang="en-US" sz="1000" dirty="0">
                <a:latin typeface="Arial"/>
                <a:cs typeface="Arial"/>
              </a:rPr>
              <a:t> </a:t>
            </a:r>
            <a:r>
              <a:rPr lang="en-US" sz="1000" dirty="0" err="1">
                <a:latin typeface="Arial"/>
                <a:cs typeface="Arial"/>
              </a:rPr>
              <a:t>rezultata</a:t>
            </a:r>
            <a:r>
              <a:rPr lang="en-US" sz="1000" dirty="0">
                <a:latin typeface="Arial"/>
                <a:cs typeface="Arial"/>
              </a:rPr>
              <a:t> </a:t>
            </a:r>
            <a:r>
              <a:rPr lang="en-US" sz="1000" dirty="0" err="1">
                <a:latin typeface="Arial"/>
                <a:cs typeface="Arial"/>
              </a:rPr>
              <a:t>vrši</a:t>
            </a:r>
            <a:r>
              <a:rPr lang="en-US" sz="1000" dirty="0">
                <a:latin typeface="Arial"/>
                <a:cs typeface="Arial"/>
              </a:rPr>
              <a:t> se </a:t>
            </a:r>
            <a:r>
              <a:rPr lang="en-US" sz="1000" dirty="0" err="1">
                <a:latin typeface="Arial"/>
                <a:cs typeface="Arial"/>
              </a:rPr>
              <a:t>pomoću</a:t>
            </a:r>
            <a:r>
              <a:rPr lang="en-US" sz="1000" dirty="0">
                <a:latin typeface="Arial"/>
                <a:cs typeface="Arial"/>
              </a:rPr>
              <a:t> </a:t>
            </a:r>
            <a:r>
              <a:rPr lang="en-US" sz="1000" dirty="0" err="1">
                <a:latin typeface="Arial"/>
                <a:cs typeface="Arial"/>
              </a:rPr>
              <a:t>eksternog</a:t>
            </a:r>
            <a:r>
              <a:rPr lang="en-US" sz="1000" dirty="0">
                <a:latin typeface="Arial"/>
                <a:cs typeface="Arial"/>
              </a:rPr>
              <a:t> </a:t>
            </a:r>
            <a:r>
              <a:rPr lang="en-US" sz="1000" dirty="0" err="1">
                <a:latin typeface="Arial"/>
                <a:cs typeface="Arial"/>
              </a:rPr>
              <a:t>programa</a:t>
            </a:r>
            <a:r>
              <a:rPr lang="en-US" sz="1000" dirty="0">
                <a:latin typeface="Arial"/>
                <a:cs typeface="Arial"/>
              </a:rPr>
              <a:t> koji se </a:t>
            </a:r>
            <a:r>
              <a:rPr lang="en-US" sz="1000" dirty="0" err="1">
                <a:latin typeface="Arial"/>
                <a:cs typeface="Arial"/>
              </a:rPr>
              <a:t>pokreće</a:t>
            </a:r>
            <a:r>
              <a:rPr lang="en-US" sz="1000" dirty="0">
                <a:latin typeface="Arial"/>
                <a:cs typeface="Arial"/>
              </a:rPr>
              <a:t> </a:t>
            </a:r>
            <a:r>
              <a:rPr lang="en-US" sz="1000" dirty="0" err="1">
                <a:latin typeface="Arial"/>
                <a:cs typeface="Arial"/>
              </a:rPr>
              <a:t>nakon</a:t>
            </a:r>
            <a:r>
              <a:rPr lang="en-US" sz="1000" dirty="0">
                <a:latin typeface="Arial"/>
                <a:cs typeface="Arial"/>
              </a:rPr>
              <a:t> </a:t>
            </a:r>
            <a:r>
              <a:rPr lang="en-US" sz="1000" dirty="0" err="1">
                <a:latin typeface="Arial"/>
                <a:cs typeface="Arial"/>
              </a:rPr>
              <a:t>što</a:t>
            </a:r>
            <a:r>
              <a:rPr lang="en-US" sz="1000" dirty="0">
                <a:latin typeface="Arial"/>
                <a:cs typeface="Arial"/>
              </a:rPr>
              <a:t> simulator </a:t>
            </a:r>
            <a:r>
              <a:rPr lang="en-US" sz="1000" dirty="0" err="1">
                <a:latin typeface="Arial"/>
                <a:cs typeface="Arial"/>
              </a:rPr>
              <a:t>završi</a:t>
            </a:r>
            <a:r>
              <a:rPr lang="en-US" sz="1000" dirty="0">
                <a:latin typeface="Arial"/>
                <a:cs typeface="Arial"/>
              </a:rPr>
              <a:t> </a:t>
            </a:r>
            <a:r>
              <a:rPr lang="en-US" sz="1000" dirty="0" err="1">
                <a:latin typeface="Arial"/>
                <a:cs typeface="Arial"/>
              </a:rPr>
              <a:t>i</a:t>
            </a:r>
            <a:r>
              <a:rPr lang="en-US" sz="1000" dirty="0">
                <a:latin typeface="Arial"/>
                <a:cs typeface="Arial"/>
              </a:rPr>
              <a:t> </a:t>
            </a:r>
            <a:r>
              <a:rPr lang="en-US" sz="1000" dirty="0" err="1">
                <a:latin typeface="Arial"/>
                <a:cs typeface="Arial"/>
              </a:rPr>
              <a:t>isključi</a:t>
            </a:r>
            <a:r>
              <a:rPr lang="en-US" sz="1000" dirty="0">
                <a:latin typeface="Arial"/>
                <a:cs typeface="Arial"/>
              </a:rPr>
              <a:t> se</a:t>
            </a:r>
            <a:endParaRPr lang="en-US" dirty="0">
              <a:latin typeface="Arial"/>
              <a:cs typeface="Arial"/>
            </a:endParaRPr>
          </a:p>
          <a:p>
            <a:endParaRPr lang="en-US" altLang="en-US" sz="1000" dirty="0">
              <a:cs typeface="Arial"/>
            </a:endParaRPr>
          </a:p>
        </p:txBody>
      </p:sp>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a:extLst>
              <a:ext uri="{FF2B5EF4-FFF2-40B4-BE49-F238E27FC236}">
                <a16:creationId xmlns:a16="http://schemas.microsoft.com/office/drawing/2014/main" id="{1FE686B1-0425-C3FB-9063-5D26BBD252CE}"/>
              </a:ext>
            </a:extLst>
          </p:cNvPr>
          <p:cNvSpPr>
            <a:spLocks noGrp="1" noChangeArrowheads="1"/>
          </p:cNvSpPr>
          <p:nvPr>
            <p:ph type="ctrTitle"/>
          </p:nvPr>
        </p:nvSpPr>
        <p:spPr/>
        <p:txBody>
          <a:bodyPr/>
          <a:lstStyle/>
          <a:p>
            <a:r>
              <a:rPr lang="en-US" sz="2800" dirty="0"/>
              <a:t>Strategije za </a:t>
            </a:r>
            <a:r>
              <a:rPr lang="en-US" sz="2800" dirty="0" err="1"/>
              <a:t>proveru</a:t>
            </a:r>
            <a:r>
              <a:rPr lang="en-US" sz="2800" dirty="0"/>
              <a:t> </a:t>
            </a:r>
            <a:r>
              <a:rPr lang="en-US" sz="2800" dirty="0" err="1"/>
              <a:t>rezultata</a:t>
            </a:r>
            <a:r>
              <a:rPr lang="en-US" sz="2800" dirty="0"/>
              <a:t> u </a:t>
            </a:r>
            <a:r>
              <a:rPr lang="en-US" sz="2800" dirty="0" err="1"/>
              <a:t>verifikaciji</a:t>
            </a:r>
            <a:r>
              <a:rPr lang="en-US" sz="2800" dirty="0"/>
              <a:t> </a:t>
            </a:r>
            <a:r>
              <a:rPr lang="en-US" sz="2800" dirty="0" err="1"/>
              <a:t>zasnovanoj</a:t>
            </a:r>
            <a:r>
              <a:rPr lang="en-US" sz="2800" dirty="0"/>
              <a:t> </a:t>
            </a:r>
            <a:r>
              <a:rPr lang="en-US" sz="2800" dirty="0" err="1"/>
              <a:t>na</a:t>
            </a:r>
            <a:r>
              <a:rPr lang="en-US" sz="2800" dirty="0"/>
              <a:t> </a:t>
            </a:r>
            <a:r>
              <a:rPr lang="en-US" sz="2800" dirty="0" err="1"/>
              <a:t>simulaciji</a:t>
            </a:r>
            <a:endParaRPr lang="en-US" dirty="0" err="1">
              <a:cs typeface="Arial"/>
            </a:endParaRPr>
          </a:p>
        </p:txBody>
      </p:sp>
      <p:sp>
        <p:nvSpPr>
          <p:cNvPr id="17411" name="Rectangle 5">
            <a:extLst>
              <a:ext uri="{FF2B5EF4-FFF2-40B4-BE49-F238E27FC236}">
                <a16:creationId xmlns:a16="http://schemas.microsoft.com/office/drawing/2014/main" id="{0B1E4644-4DCC-53E7-3017-E40A278BEF23}"/>
              </a:ext>
            </a:extLst>
          </p:cNvPr>
          <p:cNvSpPr>
            <a:spLocks noGrp="1" noChangeArrowheads="1"/>
          </p:cNvSpPr>
          <p:nvPr>
            <p:ph type="subTitle" idx="1"/>
          </p:nvPr>
        </p:nvSpPr>
        <p:spPr/>
        <p:txBody>
          <a:bodyPr/>
          <a:lstStyle/>
          <a:p>
            <a:pPr eaLnBrk="1" hangingPunct="1"/>
            <a:r>
              <a:rPr lang="en-US" altLang="en-US" dirty="0" err="1"/>
              <a:t>Primena</a:t>
            </a:r>
            <a:r>
              <a:rPr lang="en-US" altLang="en-US" dirty="0"/>
              <a:t> </a:t>
            </a:r>
            <a:r>
              <a:rPr lang="en-US" altLang="en-US" dirty="0" err="1"/>
              <a:t>strategija</a:t>
            </a:r>
            <a:r>
              <a:rPr lang="en-US" altLang="en-US" dirty="0"/>
              <a:t> za </a:t>
            </a:r>
            <a:r>
              <a:rPr lang="en-US" altLang="en-US" dirty="0" err="1"/>
              <a:t>proveru</a:t>
            </a:r>
            <a:r>
              <a:rPr lang="en-US" altLang="en-US" dirty="0"/>
              <a:t> </a:t>
            </a:r>
            <a:r>
              <a:rPr lang="en-US" altLang="en-US" dirty="0" err="1"/>
              <a:t>na</a:t>
            </a:r>
            <a:r>
              <a:rPr lang="en-US" altLang="en-US" dirty="0"/>
              <a:t> Calc2</a:t>
            </a:r>
          </a:p>
        </p:txBody>
      </p:sp>
      <p:sp>
        <p:nvSpPr>
          <p:cNvPr id="4" name="Rectangle: Rounded Corners 3">
            <a:extLst>
              <a:ext uri="{FF2B5EF4-FFF2-40B4-BE49-F238E27FC236}">
                <a16:creationId xmlns:a16="http://schemas.microsoft.com/office/drawing/2014/main" id="{735F67D4-5EDC-5C8F-ED76-420ACB77AE70}"/>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1</a:t>
            </a:r>
            <a:endParaRPr lang="en-US" dirty="0">
              <a:solidFill>
                <a:schemeClr val="bg1"/>
              </a:solidFill>
              <a:latin typeface="Arial"/>
              <a:cs typeface="Arial"/>
            </a:endParaRPr>
          </a:p>
        </p:txBody>
      </p:sp>
    </p:spTree>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a:extLst>
              <a:ext uri="{FF2B5EF4-FFF2-40B4-BE49-F238E27FC236}">
                <a16:creationId xmlns:a16="http://schemas.microsoft.com/office/drawing/2014/main" id="{193EAA63-861B-EAE6-5F92-7A47A9F282B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87BBCE-4D9F-414D-8AC9-DB69BAA98F33}" type="slidenum">
              <a:rPr lang="de-DE" altLang="en-US">
                <a:solidFill>
                  <a:schemeClr val="bg1"/>
                </a:solidFill>
              </a:rPr>
              <a:pPr/>
              <a:t>11</a:t>
            </a:fld>
            <a:endParaRPr lang="de-DE" altLang="en-US">
              <a:solidFill>
                <a:schemeClr val="bg1"/>
              </a:solidFill>
            </a:endParaRPr>
          </a:p>
        </p:txBody>
      </p:sp>
      <p:sp>
        <p:nvSpPr>
          <p:cNvPr id="18435" name="Rectangle 2">
            <a:extLst>
              <a:ext uri="{FF2B5EF4-FFF2-40B4-BE49-F238E27FC236}">
                <a16:creationId xmlns:a16="http://schemas.microsoft.com/office/drawing/2014/main" id="{33242174-E4B9-BDAC-3D11-316724C9214B}"/>
              </a:ext>
            </a:extLst>
          </p:cNvPr>
          <p:cNvSpPr>
            <a:spLocks noGrp="1" noChangeArrowheads="1"/>
          </p:cNvSpPr>
          <p:nvPr>
            <p:ph type="title"/>
          </p:nvPr>
        </p:nvSpPr>
        <p:spPr/>
        <p:txBody>
          <a:bodyPr/>
          <a:lstStyle/>
          <a:p>
            <a:r>
              <a:rPr lang="en-US" dirty="0" err="1">
                <a:solidFill>
                  <a:srgbClr val="FFFFFF"/>
                </a:solidFill>
              </a:rPr>
              <a:t>Primena</a:t>
            </a:r>
            <a:r>
              <a:rPr lang="en-US" dirty="0">
                <a:solidFill>
                  <a:srgbClr val="FFFFFF"/>
                </a:solidFill>
              </a:rPr>
              <a:t> </a:t>
            </a:r>
            <a:r>
              <a:rPr lang="en-US" dirty="0" err="1">
                <a:solidFill>
                  <a:srgbClr val="FFFFFF"/>
                </a:solidFill>
              </a:rPr>
              <a:t>strategija</a:t>
            </a:r>
            <a:r>
              <a:rPr lang="en-US" dirty="0">
                <a:solidFill>
                  <a:srgbClr val="FFFFFF"/>
                </a:solidFill>
              </a:rPr>
              <a:t> za </a:t>
            </a:r>
            <a:r>
              <a:rPr lang="en-US" dirty="0" err="1">
                <a:solidFill>
                  <a:srgbClr val="FFFFFF"/>
                </a:solidFill>
              </a:rPr>
              <a:t>proveru</a:t>
            </a:r>
            <a:r>
              <a:rPr lang="en-US">
                <a:solidFill>
                  <a:srgbClr val="FFFFFF"/>
                </a:solidFill>
              </a:rPr>
              <a:t> na Calc2 I</a:t>
            </a:r>
          </a:p>
        </p:txBody>
      </p:sp>
      <p:sp>
        <p:nvSpPr>
          <p:cNvPr id="18436" name="Rectangle 4">
            <a:extLst>
              <a:ext uri="{FF2B5EF4-FFF2-40B4-BE49-F238E27FC236}">
                <a16:creationId xmlns:a16="http://schemas.microsoft.com/office/drawing/2014/main" id="{773D1D0B-538C-7607-5CDA-831111839D58}"/>
              </a:ext>
            </a:extLst>
          </p:cNvPr>
          <p:cNvSpPr>
            <a:spLocks noGrp="1" noChangeArrowheads="1"/>
          </p:cNvSpPr>
          <p:nvPr>
            <p:ph type="body" sz="half" idx="1"/>
          </p:nvPr>
        </p:nvSpPr>
        <p:spPr>
          <a:xfrm>
            <a:off x="319088" y="863600"/>
            <a:ext cx="8427232" cy="4467196"/>
          </a:xfrm>
        </p:spPr>
        <p:txBody>
          <a:bodyPr/>
          <a:lstStyle/>
          <a:p>
            <a:pPr>
              <a:spcBef>
                <a:spcPts val="20"/>
              </a:spcBef>
            </a:pPr>
            <a:r>
              <a:rPr lang="en-US" altLang="en-US" sz="1400" dirty="0"/>
              <a:t>Kao </a:t>
            </a:r>
            <a:r>
              <a:rPr lang="en-US" altLang="en-US" sz="1400" dirty="0" err="1"/>
              <a:t>što</a:t>
            </a:r>
            <a:r>
              <a:rPr lang="en-US" altLang="en-US" sz="1400" dirty="0"/>
              <a:t> je </a:t>
            </a:r>
            <a:r>
              <a:rPr lang="en-US" altLang="en-US" sz="1400" dirty="0" err="1"/>
              <a:t>objašnjeno</a:t>
            </a:r>
            <a:r>
              <a:rPr lang="en-US" altLang="en-US" sz="1400" dirty="0"/>
              <a:t> u </a:t>
            </a:r>
            <a:r>
              <a:rPr lang="en-US" altLang="en-US" sz="1400" dirty="0" err="1"/>
              <a:t>delu</a:t>
            </a:r>
            <a:r>
              <a:rPr lang="en-US" altLang="en-US" sz="1400" dirty="0"/>
              <a:t> o </a:t>
            </a:r>
            <a:r>
              <a:rPr lang="en-US" altLang="en-US" sz="1400" dirty="0" err="1"/>
              <a:t>generisanju</a:t>
            </a:r>
            <a:r>
              <a:rPr lang="en-US" altLang="en-US" sz="1400" dirty="0"/>
              <a:t> </a:t>
            </a:r>
            <a:r>
              <a:rPr lang="en-US" altLang="en-US" sz="1400" dirty="0" err="1"/>
              <a:t>stimulusa</a:t>
            </a:r>
            <a:r>
              <a:rPr lang="en-US" altLang="en-US" sz="1400" dirty="0"/>
              <a:t>, </a:t>
            </a:r>
            <a:r>
              <a:rPr lang="en-US" altLang="en-US" sz="1400" dirty="0" err="1"/>
              <a:t>verifikacioni</a:t>
            </a:r>
            <a:r>
              <a:rPr lang="en-US" altLang="en-US" sz="1400" dirty="0"/>
              <a:t> </a:t>
            </a:r>
            <a:r>
              <a:rPr lang="en-US" altLang="en-US" sz="1400" dirty="0" err="1"/>
              <a:t>inženjer</a:t>
            </a:r>
            <a:r>
              <a:rPr lang="en-US" altLang="en-US" sz="1400" dirty="0"/>
              <a:t> mora </a:t>
            </a:r>
            <a:r>
              <a:rPr lang="en-US" altLang="en-US" sz="1400" dirty="0" err="1"/>
              <a:t>potpuno</a:t>
            </a:r>
            <a:r>
              <a:rPr lang="en-US" altLang="en-US" sz="1400" dirty="0"/>
              <a:t> </a:t>
            </a:r>
            <a:r>
              <a:rPr lang="en-US" altLang="en-US" sz="1400" dirty="0" err="1"/>
              <a:t>razumeti</a:t>
            </a:r>
            <a:r>
              <a:rPr lang="en-US" altLang="en-US" sz="1400" dirty="0"/>
              <a:t> </a:t>
            </a:r>
            <a:r>
              <a:rPr lang="en-US" altLang="en-US" sz="1400" dirty="0" err="1"/>
              <a:t>nameru</a:t>
            </a:r>
            <a:r>
              <a:rPr lang="en-US" altLang="en-US" sz="1400" dirty="0"/>
              <a:t> </a:t>
            </a:r>
            <a:r>
              <a:rPr lang="en-US" altLang="en-US" sz="1400" dirty="0" err="1"/>
              <a:t>dizajna</a:t>
            </a:r>
            <a:r>
              <a:rPr lang="en-US" altLang="en-US" sz="1400" dirty="0"/>
              <a:t> </a:t>
            </a:r>
            <a:r>
              <a:rPr lang="en-US" altLang="en-US" sz="1400" dirty="0" err="1"/>
              <a:t>kako</a:t>
            </a:r>
            <a:r>
              <a:rPr lang="en-US" altLang="en-US" sz="1400" dirty="0"/>
              <a:t> bi </a:t>
            </a:r>
            <a:r>
              <a:rPr lang="en-US" altLang="en-US" sz="1400" dirty="0" err="1"/>
              <a:t>kreirao</a:t>
            </a:r>
            <a:r>
              <a:rPr lang="en-US" altLang="en-US" sz="1400" dirty="0"/>
              <a:t> </a:t>
            </a:r>
            <a:r>
              <a:rPr lang="en-US" altLang="en-US" sz="1400" dirty="0" err="1"/>
              <a:t>robusne</a:t>
            </a:r>
            <a:r>
              <a:rPr lang="en-US" altLang="en-US" sz="1400" dirty="0"/>
              <a:t> </a:t>
            </a:r>
            <a:r>
              <a:rPr lang="en-US" altLang="en-US" sz="1400" dirty="0" err="1"/>
              <a:t>komponente</a:t>
            </a:r>
            <a:r>
              <a:rPr lang="en-US" altLang="en-US" sz="1400" dirty="0"/>
              <a:t> za </a:t>
            </a:r>
            <a:r>
              <a:rPr lang="en-US" altLang="en-US" sz="1400" dirty="0" err="1"/>
              <a:t>proveru</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err="1">
                <a:cs typeface="Arial"/>
              </a:rPr>
              <a:t>Prilikom</a:t>
            </a:r>
            <a:r>
              <a:rPr lang="en-US" sz="1400" dirty="0">
                <a:cs typeface="Arial"/>
              </a:rPr>
              <a:t> </a:t>
            </a:r>
            <a:r>
              <a:rPr lang="en-US" sz="1400" dirty="0" err="1">
                <a:cs typeface="Arial"/>
              </a:rPr>
              <a:t>pisanja</a:t>
            </a:r>
            <a:r>
              <a:rPr lang="en-US" sz="1400" dirty="0">
                <a:cs typeface="Arial"/>
              </a:rPr>
              <a:t> </a:t>
            </a:r>
            <a:r>
              <a:rPr lang="en-US" sz="1400" dirty="0" err="1">
                <a:cs typeface="Arial"/>
              </a:rPr>
              <a:t>komponenti</a:t>
            </a:r>
            <a:r>
              <a:rPr lang="en-US" sz="1400" dirty="0">
                <a:cs typeface="Arial"/>
              </a:rPr>
              <a:t> za </a:t>
            </a:r>
            <a:r>
              <a:rPr lang="en-US" sz="1400" dirty="0" err="1">
                <a:cs typeface="Arial"/>
              </a:rPr>
              <a:t>proveru</a:t>
            </a:r>
            <a:r>
              <a:rPr lang="en-US" sz="1400" dirty="0"/>
              <a:t>, </a:t>
            </a:r>
            <a:r>
              <a:rPr lang="en-US" sz="1400" dirty="0" err="1"/>
              <a:t>neophodno</a:t>
            </a:r>
            <a:r>
              <a:rPr lang="en-US" sz="1400" dirty="0"/>
              <a:t> je </a:t>
            </a:r>
            <a:r>
              <a:rPr lang="en-US" sz="1400" dirty="0" err="1"/>
              <a:t>razumeti</a:t>
            </a:r>
            <a:r>
              <a:rPr lang="en-US" sz="1400" dirty="0"/>
              <a:t> </a:t>
            </a:r>
            <a:r>
              <a:rPr lang="en-US" sz="1400" dirty="0" err="1"/>
              <a:t>zahteve</a:t>
            </a:r>
            <a:r>
              <a:rPr lang="en-US" sz="1400" dirty="0"/>
              <a:t> za </a:t>
            </a:r>
            <a:r>
              <a:rPr lang="en-US" sz="1400" dirty="0" err="1"/>
              <a:t>verifikaciju</a:t>
            </a:r>
            <a:r>
              <a:rPr lang="en-US" sz="1400" dirty="0"/>
              <a:t> </a:t>
            </a:r>
            <a:r>
              <a:rPr lang="en-US" sz="1400" dirty="0" err="1"/>
              <a:t>kako</a:t>
            </a:r>
            <a:r>
              <a:rPr lang="en-US" sz="1400" dirty="0"/>
              <a:t> </a:t>
            </a:r>
            <a:r>
              <a:rPr lang="en-US" sz="1400" dirty="0" err="1"/>
              <a:t>su</a:t>
            </a:r>
            <a:r>
              <a:rPr lang="en-US" sz="1400" dirty="0"/>
              <a:t> </a:t>
            </a:r>
            <a:r>
              <a:rPr lang="en-US" sz="1400" dirty="0" err="1"/>
              <a:t>definisani</a:t>
            </a:r>
            <a:r>
              <a:rPr lang="en-US" sz="1400" dirty="0"/>
              <a:t> u </a:t>
            </a:r>
            <a:r>
              <a:rPr lang="en-US" sz="1400" dirty="0" err="1"/>
              <a:t>verifikacionom</a:t>
            </a:r>
            <a:r>
              <a:rPr lang="en-US" sz="1400" dirty="0"/>
              <a:t> </a:t>
            </a:r>
            <a:r>
              <a:rPr lang="en-US" sz="1400" dirty="0" err="1"/>
              <a:t>planu</a:t>
            </a:r>
            <a:endParaRPr lang="en-US" sz="1400" dirty="0" err="1">
              <a:cs typeface="Arial"/>
            </a:endParaRPr>
          </a:p>
          <a:p>
            <a:pPr>
              <a:spcBef>
                <a:spcPts val="20"/>
              </a:spcBef>
            </a:pPr>
            <a:endParaRPr lang="en-US" sz="1400" dirty="0"/>
          </a:p>
          <a:p>
            <a:pPr>
              <a:spcBef>
                <a:spcPts val="20"/>
              </a:spcBef>
            </a:pPr>
            <a:r>
              <a:rPr lang="en-US" sz="1400" dirty="0" err="1"/>
              <a:t>Tabela</a:t>
            </a:r>
            <a:r>
              <a:rPr lang="en-US" sz="1400" dirty="0"/>
              <a:t> 1 </a:t>
            </a:r>
            <a:r>
              <a:rPr lang="en-US" sz="1400" dirty="0" err="1"/>
              <a:t>sumira</a:t>
            </a:r>
            <a:r>
              <a:rPr lang="en-US" sz="1400" dirty="0"/>
              <a:t> Calc2 </a:t>
            </a:r>
            <a:r>
              <a:rPr lang="en-US" sz="1400" dirty="0" err="1"/>
              <a:t>funkcije</a:t>
            </a:r>
            <a:r>
              <a:rPr lang="en-US" sz="1400" dirty="0"/>
              <a:t> </a:t>
            </a:r>
            <a:r>
              <a:rPr lang="en-US" sz="1400" dirty="0" err="1"/>
              <a:t>koje</a:t>
            </a:r>
            <a:r>
              <a:rPr lang="en-US" sz="1400" dirty="0"/>
              <a:t> </a:t>
            </a:r>
            <a:r>
              <a:rPr lang="en-US" sz="1400" dirty="0" err="1"/>
              <a:t>su</a:t>
            </a:r>
            <a:r>
              <a:rPr lang="en-US" sz="1400" dirty="0"/>
              <a:t> </a:t>
            </a:r>
            <a:r>
              <a:rPr lang="en-US" sz="1400" dirty="0" err="1"/>
              <a:t>kreirane</a:t>
            </a:r>
            <a:r>
              <a:rPr lang="en-US" sz="1400" dirty="0"/>
              <a:t> </a:t>
            </a:r>
            <a:r>
              <a:rPr lang="en-US" sz="1400" dirty="0" err="1"/>
              <a:t>prilikom</a:t>
            </a:r>
            <a:r>
              <a:rPr lang="en-US" sz="1400" dirty="0"/>
              <a:t> </a:t>
            </a:r>
            <a:r>
              <a:rPr lang="en-US" sz="1400" dirty="0" err="1"/>
              <a:t>izrade</a:t>
            </a:r>
            <a:r>
              <a:rPr lang="en-US" sz="1400" dirty="0"/>
              <a:t> </a:t>
            </a:r>
            <a:r>
              <a:rPr lang="en-US" sz="1400" dirty="0" err="1"/>
              <a:t>verifikacionog</a:t>
            </a:r>
            <a:r>
              <a:rPr lang="en-US" sz="1400" dirty="0"/>
              <a:t> plana </a:t>
            </a:r>
            <a:r>
              <a:rPr lang="en-US" sz="1400" dirty="0" err="1"/>
              <a:t>i</a:t>
            </a:r>
            <a:r>
              <a:rPr lang="en-US" sz="1400" dirty="0"/>
              <a:t> </a:t>
            </a:r>
            <a:r>
              <a:rPr lang="en-US" sz="1400" dirty="0" err="1"/>
              <a:t>ističe</a:t>
            </a:r>
            <a:r>
              <a:rPr lang="en-US" sz="1400" dirty="0"/>
              <a:t> </a:t>
            </a:r>
            <a:r>
              <a:rPr lang="en-US" sz="1400" dirty="0" err="1"/>
              <a:t>koja</a:t>
            </a:r>
            <a:r>
              <a:rPr lang="en-US" sz="1400" dirty="0"/>
              <a:t> </a:t>
            </a:r>
            <a:r>
              <a:rPr lang="en-US" sz="1400" dirty="0" err="1"/>
              <a:t>komponenta</a:t>
            </a:r>
            <a:r>
              <a:rPr lang="en-US" sz="1400" dirty="0"/>
              <a:t> je </a:t>
            </a:r>
            <a:r>
              <a:rPr lang="en-US" sz="1400" dirty="0" err="1"/>
              <a:t>odgovorna</a:t>
            </a:r>
            <a:r>
              <a:rPr lang="en-US" sz="1400" dirty="0"/>
              <a:t> za </a:t>
            </a:r>
            <a:r>
              <a:rPr lang="en-US" sz="1400" dirty="0" err="1"/>
              <a:t>svaku</a:t>
            </a:r>
            <a:r>
              <a:rPr lang="en-US" sz="1400" dirty="0"/>
              <a:t> od </a:t>
            </a:r>
            <a:r>
              <a:rPr lang="en-US" sz="1400" dirty="0" err="1"/>
              <a:t>njih</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Verifikacioni</a:t>
            </a:r>
            <a:r>
              <a:rPr lang="en-US" sz="1400" dirty="0">
                <a:cs typeface="Arial"/>
              </a:rPr>
              <a:t> </a:t>
            </a:r>
            <a:r>
              <a:rPr lang="en-US" sz="1400" dirty="0" err="1">
                <a:cs typeface="Arial"/>
              </a:rPr>
              <a:t>tim</a:t>
            </a:r>
            <a:r>
              <a:rPr lang="en-US" sz="1400" dirty="0">
                <a:cs typeface="Arial"/>
              </a:rPr>
              <a:t> mora </a:t>
            </a:r>
            <a:r>
              <a:rPr lang="en-US" sz="1400" dirty="0" err="1">
                <a:cs typeface="Arial"/>
              </a:rPr>
              <a:t>detaljnije</a:t>
            </a:r>
            <a:r>
              <a:rPr lang="en-US" sz="1400" dirty="0">
                <a:cs typeface="Arial"/>
              </a:rPr>
              <a:t> </a:t>
            </a:r>
            <a:r>
              <a:rPr lang="en-US" sz="1400" dirty="0" err="1">
                <a:cs typeface="Arial"/>
              </a:rPr>
              <a:t>razraditi</a:t>
            </a:r>
            <a:r>
              <a:rPr lang="en-US" sz="1400" dirty="0">
                <a:cs typeface="Arial"/>
              </a:rPr>
              <a:t> </a:t>
            </a:r>
            <a:r>
              <a:rPr lang="en-US" sz="1400" dirty="0" err="1">
                <a:cs typeface="Arial"/>
              </a:rPr>
              <a:t>odgovornosti</a:t>
            </a:r>
            <a:r>
              <a:rPr lang="en-US" sz="1400" dirty="0">
                <a:cs typeface="Arial"/>
              </a:rPr>
              <a:t> </a:t>
            </a:r>
            <a:r>
              <a:rPr lang="en-US" sz="1400" dirty="0" err="1">
                <a:cs typeface="Arial"/>
              </a:rPr>
              <a:t>svake</a:t>
            </a:r>
            <a:r>
              <a:rPr lang="en-US" sz="1400" dirty="0">
                <a:cs typeface="Arial"/>
              </a:rPr>
              <a:t> </a:t>
            </a:r>
            <a:r>
              <a:rPr lang="en-US" sz="1400" dirty="0" err="1">
                <a:cs typeface="Arial"/>
              </a:rPr>
              <a:t>komponente</a:t>
            </a:r>
            <a:r>
              <a:rPr lang="en-US" sz="1400" dirty="0">
                <a:cs typeface="Arial"/>
              </a:rPr>
              <a:t> za </a:t>
            </a:r>
            <a:r>
              <a:rPr lang="en-US" sz="1400" dirty="0" err="1">
                <a:cs typeface="Arial"/>
              </a:rPr>
              <a:t>proveru</a:t>
            </a:r>
            <a:r>
              <a:rPr lang="en-US" sz="1400" dirty="0">
                <a:cs typeface="Arial"/>
              </a:rPr>
              <a:t> </a:t>
            </a:r>
            <a:r>
              <a:rPr lang="en-US" sz="1400" dirty="0" err="1">
                <a:cs typeface="Arial"/>
              </a:rPr>
              <a:t>kako</a:t>
            </a:r>
            <a:r>
              <a:rPr lang="en-US" sz="1400" dirty="0">
                <a:cs typeface="Arial"/>
              </a:rPr>
              <a:t> bi </a:t>
            </a:r>
            <a:r>
              <a:rPr lang="en-US" sz="1400" dirty="0" err="1">
                <a:cs typeface="Arial"/>
              </a:rPr>
              <a:t>mogao</a:t>
            </a:r>
            <a:r>
              <a:rPr lang="en-US" sz="1400" dirty="0">
                <a:cs typeface="Arial"/>
              </a:rPr>
              <a:t> </a:t>
            </a:r>
            <a:r>
              <a:rPr lang="en-US" sz="1400" dirty="0" err="1">
                <a:cs typeface="Arial"/>
              </a:rPr>
              <a:t>precizno</a:t>
            </a:r>
            <a:r>
              <a:rPr lang="en-US" sz="1400" dirty="0">
                <a:cs typeface="Arial"/>
              </a:rPr>
              <a:t> </a:t>
            </a:r>
            <a:r>
              <a:rPr lang="en-US" sz="1400" dirty="0" err="1">
                <a:cs typeface="Arial"/>
              </a:rPr>
              <a:t>definisati</a:t>
            </a:r>
            <a:r>
              <a:rPr lang="en-US" sz="1400" dirty="0">
                <a:cs typeface="Arial"/>
              </a:rPr>
              <a:t> </a:t>
            </a:r>
            <a:r>
              <a:rPr lang="en-US" sz="1400" dirty="0" err="1">
                <a:cs typeface="Arial"/>
              </a:rPr>
              <a:t>stvarne</a:t>
            </a:r>
            <a:r>
              <a:rPr lang="en-US" sz="1400" dirty="0">
                <a:cs typeface="Arial"/>
              </a:rPr>
              <a:t> </a:t>
            </a:r>
            <a:r>
              <a:rPr lang="en-US" sz="1400" dirty="0" err="1">
                <a:cs typeface="Arial"/>
              </a:rPr>
              <a:t>zahteve</a:t>
            </a:r>
            <a:r>
              <a:rPr lang="en-US" sz="1400" dirty="0">
                <a:cs typeface="Arial"/>
              </a:rPr>
              <a:t> za </a:t>
            </a:r>
            <a:r>
              <a:rPr lang="en-US" sz="1400" dirty="0" err="1">
                <a:cs typeface="Arial"/>
              </a:rPr>
              <a:t>proveru</a:t>
            </a:r>
          </a:p>
          <a:p>
            <a:pPr>
              <a:spcBef>
                <a:spcPts val="20"/>
              </a:spcBef>
            </a:pPr>
            <a:endParaRPr lang="en-US" sz="1400" dirty="0">
              <a:cs typeface="Arial"/>
            </a:endParaRPr>
          </a:p>
          <a:p>
            <a:pPr>
              <a:spcBef>
                <a:spcPts val="20"/>
              </a:spcBef>
            </a:pPr>
            <a:r>
              <a:rPr lang="en-US" sz="1400" dirty="0">
                <a:cs typeface="Arial"/>
              </a:rPr>
              <a:t>Ovo </a:t>
            </a:r>
            <a:r>
              <a:rPr lang="en-US" sz="1400" dirty="0" err="1">
                <a:cs typeface="Arial"/>
              </a:rPr>
              <a:t>detaljno</a:t>
            </a:r>
            <a:r>
              <a:rPr lang="en-US" sz="1400" dirty="0">
                <a:cs typeface="Arial"/>
              </a:rPr>
              <a:t> </a:t>
            </a:r>
            <a:r>
              <a:rPr lang="en-US" sz="1400" dirty="0" err="1">
                <a:cs typeface="Arial"/>
              </a:rPr>
              <a:t>razumevanje</a:t>
            </a:r>
            <a:r>
              <a:rPr lang="en-US" sz="1400" dirty="0">
                <a:cs typeface="Arial"/>
              </a:rPr>
              <a:t> </a:t>
            </a:r>
            <a:r>
              <a:rPr lang="en-US" sz="1400" dirty="0" err="1">
                <a:cs typeface="Arial"/>
              </a:rPr>
              <a:t>i</a:t>
            </a:r>
            <a:r>
              <a:rPr lang="en-US" sz="1400" dirty="0">
                <a:cs typeface="Arial"/>
              </a:rPr>
              <a:t> </a:t>
            </a:r>
            <a:r>
              <a:rPr lang="en-US" sz="1400" dirty="0" err="1">
                <a:cs typeface="Arial"/>
              </a:rPr>
              <a:t>definisanje</a:t>
            </a:r>
            <a:r>
              <a:rPr lang="en-US" sz="1400" dirty="0">
                <a:cs typeface="Arial"/>
              </a:rPr>
              <a:t> </a:t>
            </a:r>
            <a:r>
              <a:rPr lang="en-US" sz="1400" dirty="0" err="1">
                <a:cs typeface="Arial"/>
              </a:rPr>
              <a:t>omogućavaju</a:t>
            </a:r>
            <a:r>
              <a:rPr lang="en-US" sz="1400" dirty="0">
                <a:cs typeface="Arial"/>
              </a:rPr>
              <a:t> da </a:t>
            </a:r>
            <a:r>
              <a:rPr lang="en-US" sz="1400" dirty="0" err="1">
                <a:cs typeface="Arial"/>
              </a:rPr>
              <a:t>komponente</a:t>
            </a:r>
            <a:r>
              <a:rPr lang="en-US" sz="1400" dirty="0">
                <a:cs typeface="Arial"/>
              </a:rPr>
              <a:t> za </a:t>
            </a:r>
            <a:r>
              <a:rPr lang="en-US" sz="1400" dirty="0" err="1">
                <a:cs typeface="Arial"/>
              </a:rPr>
              <a:t>proveru</a:t>
            </a:r>
            <a:r>
              <a:rPr lang="en-US" sz="1400" dirty="0">
                <a:cs typeface="Arial"/>
              </a:rPr>
              <a:t> </a:t>
            </a:r>
            <a:r>
              <a:rPr lang="en-US" sz="1400" dirty="0" err="1">
                <a:cs typeface="Arial"/>
              </a:rPr>
              <a:t>budu</a:t>
            </a:r>
            <a:r>
              <a:rPr lang="en-US" sz="1400" dirty="0">
                <a:cs typeface="Arial"/>
              </a:rPr>
              <a:t> </a:t>
            </a:r>
            <a:r>
              <a:rPr lang="en-US" sz="1400" dirty="0" err="1">
                <a:cs typeface="Arial"/>
              </a:rPr>
              <a:t>usklađene</a:t>
            </a:r>
            <a:r>
              <a:rPr lang="en-US" sz="1400" dirty="0">
                <a:cs typeface="Arial"/>
              </a:rPr>
              <a:t> </a:t>
            </a:r>
            <a:r>
              <a:rPr lang="en-US" sz="1400" dirty="0" err="1">
                <a:cs typeface="Arial"/>
              </a:rPr>
              <a:t>sa</a:t>
            </a:r>
            <a:r>
              <a:rPr lang="en-US" sz="1400" dirty="0">
                <a:cs typeface="Arial"/>
              </a:rPr>
              <a:t> </a:t>
            </a:r>
            <a:r>
              <a:rPr lang="en-US" sz="1400" dirty="0" err="1">
                <a:cs typeface="Arial"/>
              </a:rPr>
              <a:t>ciljevima</a:t>
            </a:r>
            <a:r>
              <a:rPr lang="en-US" sz="1400" dirty="0">
                <a:cs typeface="Arial"/>
              </a:rPr>
              <a:t> </a:t>
            </a:r>
            <a:r>
              <a:rPr lang="en-US" sz="1400" dirty="0" err="1">
                <a:cs typeface="Arial"/>
              </a:rPr>
              <a:t>dizajna</a:t>
            </a:r>
            <a:r>
              <a:rPr lang="en-US" sz="1400" dirty="0">
                <a:cs typeface="Arial"/>
              </a:rPr>
              <a:t> </a:t>
            </a:r>
            <a:r>
              <a:rPr lang="en-US" sz="1400" dirty="0" err="1">
                <a:cs typeface="Arial"/>
              </a:rPr>
              <a:t>i</a:t>
            </a:r>
            <a:r>
              <a:rPr lang="en-US" sz="1400" dirty="0">
                <a:cs typeface="Arial"/>
              </a:rPr>
              <a:t> </a:t>
            </a:r>
            <a:r>
              <a:rPr lang="en-US" sz="1400" dirty="0" err="1">
                <a:cs typeface="Arial"/>
              </a:rPr>
              <a:t>verifikacije</a:t>
            </a:r>
            <a:r>
              <a:rPr lang="en-US" sz="1400" dirty="0">
                <a:cs typeface="Arial"/>
              </a:rPr>
              <a:t>, </a:t>
            </a:r>
            <a:r>
              <a:rPr lang="en-US" sz="1400" dirty="0" err="1">
                <a:cs typeface="Arial"/>
              </a:rPr>
              <a:t>čime</a:t>
            </a:r>
            <a:r>
              <a:rPr lang="en-US" sz="1400" dirty="0">
                <a:cs typeface="Arial"/>
              </a:rPr>
              <a:t> se </a:t>
            </a:r>
            <a:r>
              <a:rPr lang="en-US" sz="1400" dirty="0" err="1">
                <a:cs typeface="Arial"/>
              </a:rPr>
              <a:t>postiže</a:t>
            </a:r>
            <a:r>
              <a:rPr lang="en-US" sz="1400" dirty="0">
                <a:cs typeface="Arial"/>
              </a:rPr>
              <a:t> </a:t>
            </a:r>
            <a:r>
              <a:rPr lang="en-US" sz="1400" dirty="0" err="1">
                <a:cs typeface="Arial"/>
              </a:rPr>
              <a:t>tačna</a:t>
            </a:r>
            <a:r>
              <a:rPr lang="en-US" sz="1400" dirty="0">
                <a:cs typeface="Arial"/>
              </a:rPr>
              <a:t> </a:t>
            </a:r>
            <a:r>
              <a:rPr lang="en-US" sz="1400" dirty="0" err="1">
                <a:cs typeface="Arial"/>
              </a:rPr>
              <a:t>i</a:t>
            </a:r>
            <a:r>
              <a:rPr lang="en-US" sz="1400" dirty="0">
                <a:cs typeface="Arial"/>
              </a:rPr>
              <a:t> </a:t>
            </a:r>
            <a:r>
              <a:rPr lang="en-US" sz="1400" dirty="0" err="1">
                <a:cs typeface="Arial"/>
              </a:rPr>
              <a:t>pouzdana</a:t>
            </a:r>
            <a:r>
              <a:rPr lang="en-US" sz="1400" dirty="0">
                <a:cs typeface="Arial"/>
              </a:rPr>
              <a:t> </a:t>
            </a:r>
            <a:r>
              <a:rPr lang="en-US" sz="1400" dirty="0" err="1">
                <a:cs typeface="Arial"/>
              </a:rPr>
              <a:t>validacija</a:t>
            </a:r>
            <a:r>
              <a:rPr lang="en-US" sz="1400" dirty="0">
                <a:cs typeface="Arial"/>
              </a:rPr>
              <a:t> </a:t>
            </a:r>
            <a:r>
              <a:rPr lang="en-US" sz="1400" dirty="0" err="1">
                <a:cs typeface="Arial"/>
              </a:rPr>
              <a:t>verifikovanog</a:t>
            </a:r>
            <a:r>
              <a:rPr lang="en-US" sz="1400" dirty="0">
                <a:cs typeface="Arial"/>
              </a:rPr>
              <a:t> </a:t>
            </a:r>
            <a:r>
              <a:rPr lang="en-US" sz="1400" dirty="0" err="1">
                <a:cs typeface="Arial"/>
              </a:rPr>
              <a:t>dizajna</a:t>
            </a:r>
          </a:p>
          <a:p>
            <a:endParaRPr lang="en-US" altLang="en-US" sz="1400" dirty="0">
              <a:cs typeface="Arial"/>
            </a:endParaRPr>
          </a:p>
        </p:txBody>
      </p:sp>
    </p:spTree>
  </p:cSld>
  <p:clrMapOvr>
    <a:masterClrMapping/>
  </p:clrMapOvr>
  <p:transitio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44FBB-2A14-D283-569B-E43E9248D636}"/>
            </a:ext>
          </a:extLst>
        </p:cNvPr>
        <p:cNvGrpSpPr/>
        <p:nvPr/>
      </p:nvGrpSpPr>
      <p:grpSpPr>
        <a:xfrm>
          <a:off x="0" y="0"/>
          <a:ext cx="0" cy="0"/>
          <a:chOff x="0" y="0"/>
          <a:chExt cx="0" cy="0"/>
        </a:xfrm>
      </p:grpSpPr>
      <p:sp>
        <p:nvSpPr>
          <p:cNvPr id="18434" name="Footer Placeholder 4">
            <a:extLst>
              <a:ext uri="{FF2B5EF4-FFF2-40B4-BE49-F238E27FC236}">
                <a16:creationId xmlns:a16="http://schemas.microsoft.com/office/drawing/2014/main" id="{4C85CA0A-78F6-CD37-84D1-BD0A01796B3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87BBCE-4D9F-414D-8AC9-DB69BAA98F33}" type="slidenum">
              <a:rPr lang="de-DE" altLang="en-US">
                <a:solidFill>
                  <a:schemeClr val="bg1"/>
                </a:solidFill>
              </a:rPr>
              <a:pPr/>
              <a:t>12</a:t>
            </a:fld>
            <a:endParaRPr lang="de-DE" altLang="en-US">
              <a:solidFill>
                <a:schemeClr val="bg1"/>
              </a:solidFill>
            </a:endParaRPr>
          </a:p>
        </p:txBody>
      </p:sp>
      <p:sp>
        <p:nvSpPr>
          <p:cNvPr id="18435" name="Rectangle 2">
            <a:extLst>
              <a:ext uri="{FF2B5EF4-FFF2-40B4-BE49-F238E27FC236}">
                <a16:creationId xmlns:a16="http://schemas.microsoft.com/office/drawing/2014/main" id="{F844229D-9640-28C7-D0E8-3A8CF9D50891}"/>
              </a:ext>
            </a:extLst>
          </p:cNvPr>
          <p:cNvSpPr>
            <a:spLocks noGrp="1" noChangeArrowheads="1"/>
          </p:cNvSpPr>
          <p:nvPr>
            <p:ph type="title"/>
          </p:nvPr>
        </p:nvSpPr>
        <p:spPr/>
        <p:txBody>
          <a:bodyPr/>
          <a:lstStyle/>
          <a:p>
            <a:r>
              <a:rPr lang="en-US" dirty="0" err="1">
                <a:solidFill>
                  <a:srgbClr val="FFFFFF"/>
                </a:solidFill>
              </a:rPr>
              <a:t>Primena</a:t>
            </a:r>
            <a:r>
              <a:rPr lang="en-US" dirty="0">
                <a:solidFill>
                  <a:srgbClr val="FFFFFF"/>
                </a:solidFill>
              </a:rPr>
              <a:t> </a:t>
            </a:r>
            <a:r>
              <a:rPr lang="en-US" dirty="0" err="1">
                <a:solidFill>
                  <a:srgbClr val="FFFFFF"/>
                </a:solidFill>
              </a:rPr>
              <a:t>strategija</a:t>
            </a:r>
            <a:r>
              <a:rPr lang="en-US" dirty="0">
                <a:solidFill>
                  <a:srgbClr val="FFFFFF"/>
                </a:solidFill>
              </a:rPr>
              <a:t> za </a:t>
            </a:r>
            <a:r>
              <a:rPr lang="en-US" dirty="0" err="1">
                <a:solidFill>
                  <a:srgbClr val="FFFFFF"/>
                </a:solidFill>
              </a:rPr>
              <a:t>proveru</a:t>
            </a:r>
            <a:r>
              <a:rPr lang="en-US" dirty="0">
                <a:solidFill>
                  <a:srgbClr val="FFFFFF"/>
                </a:solidFill>
              </a:rPr>
              <a:t> </a:t>
            </a:r>
            <a:r>
              <a:rPr lang="en-US" dirty="0" err="1">
                <a:solidFill>
                  <a:srgbClr val="FFFFFF"/>
                </a:solidFill>
              </a:rPr>
              <a:t>na</a:t>
            </a:r>
            <a:r>
              <a:rPr lang="en-US" dirty="0">
                <a:solidFill>
                  <a:srgbClr val="FFFFFF"/>
                </a:solidFill>
              </a:rPr>
              <a:t> Calc2 II</a:t>
            </a:r>
          </a:p>
        </p:txBody>
      </p:sp>
      <p:pic>
        <p:nvPicPr>
          <p:cNvPr id="4" name="Picture 3" descr="A screenshot of a computer&#10;&#10;AI-generated content may be incorrect.">
            <a:extLst>
              <a:ext uri="{FF2B5EF4-FFF2-40B4-BE49-F238E27FC236}">
                <a16:creationId xmlns:a16="http://schemas.microsoft.com/office/drawing/2014/main" id="{2B3C86B9-6F15-95AB-F05D-8F2534D7CD8E}"/>
              </a:ext>
            </a:extLst>
          </p:cNvPr>
          <p:cNvPicPr>
            <a:picLocks noChangeAspect="1"/>
          </p:cNvPicPr>
          <p:nvPr/>
        </p:nvPicPr>
        <p:blipFill>
          <a:blip r:embed="rId3"/>
          <a:stretch>
            <a:fillRect/>
          </a:stretch>
        </p:blipFill>
        <p:spPr>
          <a:xfrm>
            <a:off x="1689502" y="762839"/>
            <a:ext cx="4875421" cy="5342664"/>
          </a:xfrm>
          <a:prstGeom prst="rect">
            <a:avLst/>
          </a:prstGeom>
        </p:spPr>
      </p:pic>
    </p:spTree>
    <p:extLst>
      <p:ext uri="{BB962C8B-B14F-4D97-AF65-F5344CB8AC3E}">
        <p14:creationId xmlns:p14="http://schemas.microsoft.com/office/powerpoint/2010/main" val="1346466204"/>
      </p:ext>
    </p:extLst>
  </p:cSld>
  <p:clrMapOvr>
    <a:masterClrMapping/>
  </p:clrMapOvr>
  <p:transitio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5">
            <a:extLst>
              <a:ext uri="{FF2B5EF4-FFF2-40B4-BE49-F238E27FC236}">
                <a16:creationId xmlns:a16="http://schemas.microsoft.com/office/drawing/2014/main" id="{028FA35E-F1A3-F8B9-C124-F720663026D6}"/>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302810B-399F-499F-A4D6-D4EBF55A826C}" type="slidenum">
              <a:rPr lang="de-DE" altLang="en-US">
                <a:solidFill>
                  <a:schemeClr val="bg1"/>
                </a:solidFill>
              </a:rPr>
              <a:pPr/>
              <a:t>13</a:t>
            </a:fld>
            <a:endParaRPr lang="de-DE" altLang="en-US">
              <a:solidFill>
                <a:schemeClr val="bg1"/>
              </a:solidFill>
            </a:endParaRPr>
          </a:p>
        </p:txBody>
      </p:sp>
      <p:sp>
        <p:nvSpPr>
          <p:cNvPr id="19459" name="Rectangle 2">
            <a:extLst>
              <a:ext uri="{FF2B5EF4-FFF2-40B4-BE49-F238E27FC236}">
                <a16:creationId xmlns:a16="http://schemas.microsoft.com/office/drawing/2014/main" id="{B3E96DCF-889E-D33D-1790-62235DE219AA}"/>
              </a:ext>
            </a:extLst>
          </p:cNvPr>
          <p:cNvSpPr>
            <a:spLocks noGrp="1" noChangeArrowheads="1"/>
          </p:cNvSpPr>
          <p:nvPr>
            <p:ph type="title"/>
          </p:nvPr>
        </p:nvSpPr>
        <p:spPr/>
        <p:txBody>
          <a:bodyPr/>
          <a:lstStyle/>
          <a:p>
            <a:pPr eaLnBrk="1" hangingPunct="1"/>
            <a:r>
              <a:rPr lang="en-US" altLang="en-US" dirty="0" err="1"/>
              <a:t>Testno</a:t>
            </a:r>
            <a:r>
              <a:rPr lang="en-US" altLang="en-US" dirty="0"/>
              <a:t> </a:t>
            </a:r>
            <a:r>
              <a:rPr lang="en-US" altLang="en-US" dirty="0" err="1"/>
              <a:t>okruženje</a:t>
            </a:r>
            <a:r>
              <a:rPr lang="en-US" altLang="en-US" dirty="0"/>
              <a:t> </a:t>
            </a:r>
            <a:r>
              <a:rPr lang="en-US" altLang="en-US" dirty="0" err="1"/>
              <a:t>sa</a:t>
            </a:r>
            <a:r>
              <a:rPr lang="en-US" altLang="en-US" dirty="0"/>
              <a:t> </a:t>
            </a:r>
            <a:r>
              <a:rPr lang="en-US" altLang="en-US" dirty="0" err="1"/>
              <a:t>zlatnim</a:t>
            </a:r>
            <a:r>
              <a:rPr lang="en-US" altLang="en-US" dirty="0"/>
              <a:t> </a:t>
            </a:r>
            <a:r>
              <a:rPr lang="en-US" altLang="en-US" dirty="0" err="1"/>
              <a:t>vektorima</a:t>
            </a:r>
            <a:r>
              <a:rPr lang="en-US" altLang="en-US" dirty="0"/>
              <a:t> – </a:t>
            </a:r>
            <a:r>
              <a:rPr lang="en-US" altLang="en-US" dirty="0" err="1"/>
              <a:t>provera</a:t>
            </a:r>
            <a:r>
              <a:rPr lang="en-US" altLang="en-US" dirty="0"/>
              <a:t> u </a:t>
            </a:r>
            <a:r>
              <a:rPr lang="en-US" altLang="en-US" dirty="0" err="1"/>
              <a:t>realnom</a:t>
            </a:r>
            <a:r>
              <a:rPr lang="en-US" altLang="en-US" dirty="0"/>
              <a:t> </a:t>
            </a:r>
            <a:r>
              <a:rPr lang="en-US" altLang="en-US" dirty="0" err="1"/>
              <a:t>vremenu</a:t>
            </a:r>
          </a:p>
        </p:txBody>
      </p:sp>
      <p:sp>
        <p:nvSpPr>
          <p:cNvPr id="19460" name="Rectangle 4">
            <a:extLst>
              <a:ext uri="{FF2B5EF4-FFF2-40B4-BE49-F238E27FC236}">
                <a16:creationId xmlns:a16="http://schemas.microsoft.com/office/drawing/2014/main" id="{3096243D-5587-E21A-50CC-8D624415FF60}"/>
              </a:ext>
            </a:extLst>
          </p:cNvPr>
          <p:cNvSpPr>
            <a:spLocks noGrp="1" noChangeArrowheads="1"/>
          </p:cNvSpPr>
          <p:nvPr>
            <p:ph type="body" sz="half" idx="1"/>
          </p:nvPr>
        </p:nvSpPr>
        <p:spPr/>
        <p:txBody>
          <a:bodyPr/>
          <a:lstStyle/>
          <a:p>
            <a:pPr>
              <a:spcBef>
                <a:spcPts val="20"/>
              </a:spcBef>
            </a:pPr>
            <a:r>
              <a:rPr lang="en-US" altLang="en-US" sz="1400" dirty="0"/>
              <a:t>Kao </a:t>
            </a:r>
            <a:r>
              <a:rPr lang="en-US" altLang="en-US" sz="1400" dirty="0" err="1"/>
              <a:t>što</a:t>
            </a:r>
            <a:r>
              <a:rPr lang="en-US" altLang="en-US" sz="1400" dirty="0"/>
              <a:t> je </a:t>
            </a:r>
            <a:r>
              <a:rPr lang="en-US" altLang="en-US" sz="1400" dirty="0" err="1"/>
              <a:t>prikazano</a:t>
            </a:r>
            <a:r>
              <a:rPr lang="en-US" altLang="en-US" sz="1400" dirty="0"/>
              <a:t> </a:t>
            </a:r>
            <a:r>
              <a:rPr lang="en-US" altLang="en-US" sz="1400" dirty="0" err="1"/>
              <a:t>na</a:t>
            </a:r>
            <a:r>
              <a:rPr lang="en-US" altLang="en-US" sz="1400" dirty="0"/>
              <a:t> </a:t>
            </a:r>
            <a:r>
              <a:rPr lang="en-US" altLang="en-US" sz="1400" dirty="0" err="1"/>
              <a:t>donjoj</a:t>
            </a:r>
            <a:r>
              <a:rPr lang="en-US" altLang="en-US" sz="1400" dirty="0"/>
              <a:t> </a:t>
            </a:r>
            <a:r>
              <a:rPr lang="en-US" altLang="en-US" sz="1400" dirty="0" err="1"/>
              <a:t>slici</a:t>
            </a:r>
            <a:r>
              <a:rPr lang="en-US" altLang="en-US" sz="1400" dirty="0"/>
              <a:t>, parser test </a:t>
            </a:r>
            <a:r>
              <a:rPr lang="en-US" altLang="en-US" sz="1400" dirty="0" err="1"/>
              <a:t>slučaja</a:t>
            </a:r>
            <a:r>
              <a:rPr lang="en-US" altLang="en-US" sz="1400" dirty="0"/>
              <a:t> </a:t>
            </a:r>
            <a:r>
              <a:rPr lang="en-US" altLang="en-US" sz="1400" dirty="0" err="1"/>
              <a:t>učitava</a:t>
            </a:r>
            <a:r>
              <a:rPr lang="en-US" altLang="en-US" sz="1400" dirty="0"/>
              <a:t> </a:t>
            </a:r>
            <a:r>
              <a:rPr lang="en-US" altLang="en-US" sz="1400" dirty="0" err="1"/>
              <a:t>informacije</a:t>
            </a:r>
            <a:r>
              <a:rPr lang="en-US" altLang="en-US" sz="1400" dirty="0"/>
              <a:t> u </a:t>
            </a:r>
            <a:r>
              <a:rPr lang="en-US" altLang="en-US" sz="1400" dirty="0" err="1"/>
              <a:t>tabelu</a:t>
            </a:r>
            <a:r>
              <a:rPr lang="en-US" altLang="en-US" sz="1400" dirty="0"/>
              <a:t> </a:t>
            </a:r>
            <a:r>
              <a:rPr lang="en-US" altLang="en-US" sz="1400" dirty="0" err="1"/>
              <a:t>rezultata</a:t>
            </a:r>
            <a:endParaRPr lang="en-US" altLang="en-US" sz="1400" dirty="0" err="1">
              <a:cs typeface="Arial"/>
            </a:endParaRPr>
          </a:p>
          <a:p>
            <a:pPr>
              <a:spcBef>
                <a:spcPts val="20"/>
              </a:spcBef>
            </a:pPr>
            <a:endParaRPr lang="en-US" altLang="en-US" sz="1400" dirty="0"/>
          </a:p>
          <a:p>
            <a:pPr>
              <a:spcBef>
                <a:spcPts val="20"/>
              </a:spcBef>
            </a:pPr>
            <a:r>
              <a:rPr lang="en-US" sz="1400" dirty="0" err="1"/>
              <a:t>Ovaj</a:t>
            </a:r>
            <a:r>
              <a:rPr lang="en-US" sz="1400" dirty="0"/>
              <a:t> </a:t>
            </a:r>
            <a:r>
              <a:rPr lang="en-US" sz="1400" dirty="0" err="1"/>
              <a:t>tok</a:t>
            </a:r>
            <a:r>
              <a:rPr lang="en-US" sz="1400" dirty="0"/>
              <a:t> </a:t>
            </a:r>
            <a:r>
              <a:rPr lang="en-US" sz="1400" dirty="0" err="1"/>
              <a:t>sadrži</a:t>
            </a:r>
            <a:r>
              <a:rPr lang="en-US" sz="1400" dirty="0"/>
              <a:t> </a:t>
            </a:r>
            <a:r>
              <a:rPr lang="en-US" sz="1400" dirty="0" err="1"/>
              <a:t>različita</a:t>
            </a:r>
            <a:r>
              <a:rPr lang="en-US" sz="1400" dirty="0"/>
              <a:t> </a:t>
            </a:r>
            <a:r>
              <a:rPr lang="en-US" sz="1400" dirty="0" err="1"/>
              <a:t>polja</a:t>
            </a:r>
            <a:r>
              <a:rPr lang="en-US" sz="1400" dirty="0"/>
              <a:t> </a:t>
            </a:r>
            <a:r>
              <a:rPr lang="en-US" sz="1400" dirty="0" err="1"/>
              <a:t>i</a:t>
            </a:r>
            <a:r>
              <a:rPr lang="en-US" sz="1400" dirty="0"/>
              <a:t> </a:t>
            </a:r>
            <a:r>
              <a:rPr lang="en-US" sz="1400" dirty="0" err="1"/>
              <a:t>očekivane</a:t>
            </a:r>
            <a:r>
              <a:rPr lang="en-US" sz="1400" dirty="0"/>
              <a:t> </a:t>
            </a:r>
            <a:r>
              <a:rPr lang="en-US" sz="1400" dirty="0" err="1"/>
              <a:t>podatke</a:t>
            </a:r>
            <a:r>
              <a:rPr lang="en-US" sz="1400" dirty="0"/>
              <a:t> za </a:t>
            </a:r>
            <a:r>
              <a:rPr lang="en-US" sz="1400" dirty="0" err="1"/>
              <a:t>svaku</a:t>
            </a:r>
            <a:r>
              <a:rPr lang="en-US" sz="1400" dirty="0"/>
              <a:t> </a:t>
            </a:r>
            <a:r>
              <a:rPr lang="en-US" sz="1400" dirty="0" err="1"/>
              <a:t>komandu</a:t>
            </a:r>
            <a:r>
              <a:rPr lang="en-US" sz="1400" dirty="0"/>
              <a:t>. Ove </a:t>
            </a:r>
            <a:r>
              <a:rPr lang="en-US" sz="1400" dirty="0" err="1"/>
              <a:t>informacije</a:t>
            </a:r>
            <a:r>
              <a:rPr lang="en-US" sz="1400" dirty="0"/>
              <a:t> </a:t>
            </a:r>
            <a:r>
              <a:rPr lang="en-US" sz="1400" dirty="0" err="1"/>
              <a:t>dolaze</a:t>
            </a:r>
            <a:r>
              <a:rPr lang="en-US" sz="1400" dirty="0"/>
              <a:t> </a:t>
            </a:r>
            <a:r>
              <a:rPr lang="en-US" sz="1400" dirty="0" err="1"/>
              <a:t>direktno</a:t>
            </a:r>
            <a:r>
              <a:rPr lang="en-US" sz="1400" dirty="0"/>
              <a:t> </a:t>
            </a:r>
            <a:r>
              <a:rPr lang="en-US" sz="1400" dirty="0" err="1"/>
              <a:t>iz</a:t>
            </a:r>
            <a:r>
              <a:rPr lang="en-US" sz="1400" dirty="0"/>
              <a:t> test </a:t>
            </a:r>
            <a:r>
              <a:rPr lang="en-US" sz="1400" dirty="0" err="1"/>
              <a:t>slučaja</a:t>
            </a:r>
            <a:endParaRPr lang="en-US" sz="1400" dirty="0" err="1">
              <a:cs typeface="Arial"/>
            </a:endParaRPr>
          </a:p>
          <a:p>
            <a:pPr>
              <a:spcBef>
                <a:spcPts val="20"/>
              </a:spcBef>
            </a:pPr>
            <a:endParaRPr lang="en-US" sz="1400" dirty="0"/>
          </a:p>
          <a:p>
            <a:pPr>
              <a:spcBef>
                <a:spcPts val="20"/>
              </a:spcBef>
            </a:pPr>
            <a:r>
              <a:rPr lang="en-US" sz="1400" dirty="0"/>
              <a:t>Kako test </a:t>
            </a:r>
            <a:r>
              <a:rPr lang="en-US" sz="1400" dirty="0" err="1"/>
              <a:t>slučaj</a:t>
            </a:r>
            <a:r>
              <a:rPr lang="en-US" sz="1400" dirty="0"/>
              <a:t> </a:t>
            </a:r>
            <a:r>
              <a:rPr lang="en-US" sz="1400" dirty="0" err="1"/>
              <a:t>napreduje</a:t>
            </a:r>
            <a:r>
              <a:rPr lang="en-US" sz="1400" dirty="0"/>
              <a:t>, </a:t>
            </a:r>
            <a:r>
              <a:rPr lang="en-US" sz="1400" dirty="0" err="1"/>
              <a:t>monitori</a:t>
            </a:r>
            <a:r>
              <a:rPr lang="en-US" sz="1400" dirty="0"/>
              <a:t> </a:t>
            </a:r>
            <a:r>
              <a:rPr lang="en-US" sz="1400" dirty="0" err="1"/>
              <a:t>na</a:t>
            </a:r>
            <a:r>
              <a:rPr lang="en-US" sz="1400" dirty="0"/>
              <a:t> </a:t>
            </a:r>
            <a:r>
              <a:rPr lang="en-US" sz="1400" dirty="0" err="1"/>
              <a:t>portovima</a:t>
            </a:r>
            <a:r>
              <a:rPr lang="en-US" sz="1400" dirty="0"/>
              <a:t> </a:t>
            </a:r>
            <a:r>
              <a:rPr lang="en-US" sz="1400" dirty="0" err="1"/>
              <a:t>posmatraju</a:t>
            </a:r>
            <a:r>
              <a:rPr lang="en-US" sz="1400" dirty="0"/>
              <a:t> </a:t>
            </a:r>
            <a:r>
              <a:rPr lang="en-US" sz="1400" dirty="0" err="1"/>
              <a:t>izlaze</a:t>
            </a:r>
            <a:endParaRPr lang="en-US" sz="1400" dirty="0" err="1">
              <a:cs typeface="Arial"/>
            </a:endParaRPr>
          </a:p>
          <a:p>
            <a:pPr>
              <a:spcBef>
                <a:spcPts val="20"/>
              </a:spcBef>
            </a:pPr>
            <a:endParaRPr lang="en-US" sz="1400" dirty="0"/>
          </a:p>
          <a:p>
            <a:pPr>
              <a:spcBef>
                <a:spcPts val="20"/>
              </a:spcBef>
            </a:pPr>
            <a:r>
              <a:rPr lang="en-US" sz="1400" dirty="0"/>
              <a:t>Oni </a:t>
            </a:r>
            <a:r>
              <a:rPr lang="en-US" sz="1400" dirty="0" err="1"/>
              <a:t>beleže</a:t>
            </a:r>
            <a:r>
              <a:rPr lang="en-US" sz="1400" dirty="0"/>
              <a:t> </a:t>
            </a:r>
            <a:r>
              <a:rPr lang="en-US" sz="1400" dirty="0" err="1"/>
              <a:t>stvarne</a:t>
            </a:r>
            <a:r>
              <a:rPr lang="en-US" sz="1400" dirty="0"/>
              <a:t> </a:t>
            </a:r>
            <a:r>
              <a:rPr lang="en-US" sz="1400" dirty="0" err="1"/>
              <a:t>vrednosti</a:t>
            </a:r>
            <a:r>
              <a:rPr lang="en-US" sz="1400" dirty="0"/>
              <a:t> OUT_TAG, OUT_RESP </a:t>
            </a:r>
            <a:r>
              <a:rPr lang="en-US" sz="1400" dirty="0" err="1"/>
              <a:t>i</a:t>
            </a:r>
            <a:r>
              <a:rPr lang="en-US" sz="1400" dirty="0"/>
              <a:t> OUT_DATA. </a:t>
            </a:r>
            <a:r>
              <a:rPr lang="en-US" sz="1400" dirty="0" err="1"/>
              <a:t>Monitori</a:t>
            </a:r>
            <a:r>
              <a:rPr lang="en-US" sz="1400" dirty="0"/>
              <a:t> </a:t>
            </a:r>
            <a:r>
              <a:rPr lang="en-US" sz="1400" dirty="0" err="1"/>
              <a:t>prosleđuju</a:t>
            </a:r>
            <a:r>
              <a:rPr lang="en-US" sz="1400" dirty="0"/>
              <a:t> </a:t>
            </a:r>
            <a:r>
              <a:rPr lang="en-US" sz="1400" dirty="0" err="1"/>
              <a:t>ove</a:t>
            </a:r>
            <a:r>
              <a:rPr lang="en-US" sz="1400" dirty="0"/>
              <a:t> </a:t>
            </a:r>
            <a:r>
              <a:rPr lang="en-US" sz="1400" dirty="0" err="1"/>
              <a:t>podatke</a:t>
            </a:r>
            <a:r>
              <a:rPr lang="en-US" sz="1400" dirty="0"/>
              <a:t>, </a:t>
            </a:r>
            <a:r>
              <a:rPr lang="en-US" sz="1400" dirty="0" err="1"/>
              <a:t>zajedno</a:t>
            </a:r>
            <a:r>
              <a:rPr lang="en-US" sz="1400" dirty="0"/>
              <a:t> </a:t>
            </a:r>
            <a:r>
              <a:rPr lang="en-US" sz="1400" dirty="0" err="1"/>
              <a:t>sa</a:t>
            </a:r>
            <a:r>
              <a:rPr lang="en-US" sz="1400" dirty="0"/>
              <a:t> </a:t>
            </a:r>
            <a:r>
              <a:rPr lang="en-US" sz="1400" dirty="0" err="1"/>
              <a:t>vremenom</a:t>
            </a:r>
            <a:r>
              <a:rPr lang="en-US" sz="1400" dirty="0"/>
              <a:t> (</a:t>
            </a:r>
            <a:r>
              <a:rPr lang="en-US" sz="1400" dirty="0" err="1"/>
              <a:t>brojem</a:t>
            </a:r>
            <a:r>
              <a:rPr lang="en-US" sz="1400" dirty="0"/>
              <a:t> </a:t>
            </a:r>
            <a:r>
              <a:rPr lang="en-US" sz="1400" dirty="0" err="1"/>
              <a:t>ciklusa</a:t>
            </a:r>
            <a:r>
              <a:rPr lang="en-US" sz="1400" dirty="0"/>
              <a:t>), </a:t>
            </a:r>
            <a:r>
              <a:rPr lang="en-US" sz="1400" dirty="0" err="1"/>
              <a:t>komponenti</a:t>
            </a:r>
            <a:r>
              <a:rPr lang="en-US" sz="1400" dirty="0"/>
              <a:t> za </a:t>
            </a:r>
            <a:r>
              <a:rPr lang="en-US" sz="1400" dirty="0" err="1"/>
              <a:t>proveru</a:t>
            </a:r>
            <a:endParaRPr lang="en-US" sz="1400" dirty="0" err="1">
              <a:cs typeface="Arial"/>
            </a:endParaRPr>
          </a:p>
          <a:p>
            <a:pPr>
              <a:spcBef>
                <a:spcPts val="20"/>
              </a:spcBef>
            </a:pPr>
            <a:endParaRPr lang="en-US" sz="1400" dirty="0"/>
          </a:p>
          <a:p>
            <a:pPr>
              <a:spcBef>
                <a:spcPts val="20"/>
              </a:spcBef>
            </a:pPr>
            <a:r>
              <a:rPr lang="en-US" sz="1400" dirty="0" err="1"/>
              <a:t>Komponenta</a:t>
            </a:r>
            <a:r>
              <a:rPr lang="en-US" sz="1400" dirty="0"/>
              <a:t> za </a:t>
            </a:r>
            <a:r>
              <a:rPr lang="en-US" sz="1400" dirty="0" err="1"/>
              <a:t>proveru</a:t>
            </a:r>
            <a:r>
              <a:rPr lang="en-US" sz="1400" dirty="0"/>
              <a:t> </a:t>
            </a:r>
            <a:r>
              <a:rPr lang="en-US" sz="1400" dirty="0" err="1"/>
              <a:t>koristi</a:t>
            </a:r>
            <a:r>
              <a:rPr lang="en-US" sz="1400" dirty="0"/>
              <a:t> </a:t>
            </a:r>
            <a:r>
              <a:rPr lang="en-US" sz="1400" dirty="0" err="1"/>
              <a:t>podatke</a:t>
            </a:r>
            <a:r>
              <a:rPr lang="en-US" sz="1400" dirty="0"/>
              <a:t> od </a:t>
            </a:r>
            <a:r>
              <a:rPr lang="en-US" sz="1400" dirty="0" err="1"/>
              <a:t>monitora</a:t>
            </a:r>
            <a:r>
              <a:rPr lang="en-US" sz="1400" dirty="0"/>
              <a:t> da </a:t>
            </a:r>
            <a:r>
              <a:rPr lang="en-US" sz="1400" dirty="0" err="1"/>
              <a:t>zatraži</a:t>
            </a:r>
            <a:r>
              <a:rPr lang="en-US" sz="1400" dirty="0"/>
              <a:t> </a:t>
            </a:r>
            <a:r>
              <a:rPr lang="en-US" sz="1400" dirty="0" err="1"/>
              <a:t>sledeće</a:t>
            </a:r>
            <a:r>
              <a:rPr lang="en-US" sz="1400" dirty="0"/>
              <a:t> </a:t>
            </a:r>
            <a:r>
              <a:rPr lang="en-US" sz="1400" dirty="0" err="1"/>
              <a:t>očekivane</a:t>
            </a:r>
            <a:r>
              <a:rPr lang="en-US" sz="1400" dirty="0"/>
              <a:t> </a:t>
            </a:r>
            <a:r>
              <a:rPr lang="en-US" sz="1400" dirty="0" err="1"/>
              <a:t>podatke</a:t>
            </a:r>
            <a:r>
              <a:rPr lang="en-US" sz="1400" dirty="0"/>
              <a:t> za taj port </a:t>
            </a:r>
            <a:r>
              <a:rPr lang="en-US" sz="1400" dirty="0" err="1"/>
              <a:t>iz</a:t>
            </a:r>
            <a:r>
              <a:rPr lang="en-US" sz="1400" dirty="0"/>
              <a:t> </a:t>
            </a:r>
            <a:r>
              <a:rPr lang="en-US" sz="1400" dirty="0" err="1"/>
              <a:t>tabele</a:t>
            </a:r>
            <a:r>
              <a:rPr lang="en-US" sz="1400" dirty="0"/>
              <a:t> </a:t>
            </a:r>
            <a:r>
              <a:rPr lang="en-US" sz="1400" dirty="0" err="1"/>
              <a:t>rezultata</a:t>
            </a:r>
            <a:r>
              <a:rPr lang="en-US" sz="1400" dirty="0"/>
              <a:t>. </a:t>
            </a:r>
            <a:r>
              <a:rPr lang="en-US" sz="1400" dirty="0" err="1"/>
              <a:t>Zatim</a:t>
            </a:r>
            <a:r>
              <a:rPr lang="en-US" sz="1400" dirty="0"/>
              <a:t> </a:t>
            </a:r>
            <a:r>
              <a:rPr lang="en-US" sz="1400" dirty="0" err="1"/>
              <a:t>upoređuje</a:t>
            </a:r>
            <a:r>
              <a:rPr lang="en-US" sz="1400" dirty="0"/>
              <a:t> </a:t>
            </a:r>
            <a:r>
              <a:rPr lang="en-US" sz="1400" dirty="0" err="1"/>
              <a:t>očekivane</a:t>
            </a:r>
            <a:r>
              <a:rPr lang="en-US" sz="1400" dirty="0"/>
              <a:t> </a:t>
            </a:r>
            <a:r>
              <a:rPr lang="en-US" sz="1400" dirty="0" err="1"/>
              <a:t>podatke</a:t>
            </a:r>
            <a:r>
              <a:rPr lang="en-US" sz="1400" dirty="0"/>
              <a:t> </a:t>
            </a:r>
            <a:r>
              <a:rPr lang="en-US" sz="1400" dirty="0" err="1"/>
              <a:t>sa</a:t>
            </a:r>
            <a:r>
              <a:rPr lang="en-US" sz="1400" dirty="0"/>
              <a:t> </a:t>
            </a:r>
            <a:r>
              <a:rPr lang="en-US" sz="1400" dirty="0" err="1"/>
              <a:t>stvarnim</a:t>
            </a:r>
            <a:r>
              <a:rPr lang="en-US" sz="1400" dirty="0"/>
              <a:t>. </a:t>
            </a:r>
            <a:r>
              <a:rPr lang="en-US" sz="1400" dirty="0" err="1"/>
              <a:t>Ovaj</a:t>
            </a:r>
            <a:r>
              <a:rPr lang="en-US" sz="1400" dirty="0"/>
              <a:t> </a:t>
            </a:r>
            <a:r>
              <a:rPr lang="en-US" sz="1400" dirty="0" err="1"/>
              <a:t>proces</a:t>
            </a:r>
            <a:r>
              <a:rPr lang="en-US" sz="1400" dirty="0"/>
              <a:t> se </a:t>
            </a:r>
            <a:r>
              <a:rPr lang="en-US" sz="1400" dirty="0" err="1"/>
              <a:t>nastavlja</a:t>
            </a:r>
            <a:r>
              <a:rPr lang="en-US" sz="1400" dirty="0"/>
              <a:t> do </a:t>
            </a:r>
            <a:r>
              <a:rPr lang="en-US" sz="1400" dirty="0" err="1"/>
              <a:t>kraja</a:t>
            </a:r>
            <a:r>
              <a:rPr lang="en-US" sz="1400" dirty="0"/>
              <a:t> </a:t>
            </a:r>
            <a:r>
              <a:rPr lang="en-US" sz="1400" dirty="0" err="1"/>
              <a:t>testa</a:t>
            </a:r>
            <a:endParaRPr lang="en-US" sz="1400" dirty="0" err="1">
              <a:cs typeface="Arial"/>
            </a:endParaRPr>
          </a:p>
          <a:p>
            <a:endParaRPr lang="en-US" altLang="en-US" sz="1400" dirty="0">
              <a:cs typeface="Arial"/>
            </a:endParaRPr>
          </a:p>
        </p:txBody>
      </p:sp>
      <p:pic>
        <p:nvPicPr>
          <p:cNvPr id="19461" name="Picture 7">
            <a:extLst>
              <a:ext uri="{FF2B5EF4-FFF2-40B4-BE49-F238E27FC236}">
                <a16:creationId xmlns:a16="http://schemas.microsoft.com/office/drawing/2014/main" id="{4AA6BA23-C53C-8A1F-BE95-CCE67F62927B}"/>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81525" y="1581150"/>
            <a:ext cx="4486275" cy="428625"/>
          </a:xfrm>
          <a:noFill/>
          <a:extLst>
            <a:ext uri="{91240B29-F687-4F45-9708-019B960494DF}">
              <a14:hiddenLine xmlns:a14="http://schemas.microsoft.com/office/drawing/2010/main" w="12700">
                <a:solidFill>
                  <a:schemeClr val="tx1"/>
                </a:solidFill>
                <a:miter lim="800000"/>
                <a:headEnd/>
                <a:tailEnd/>
              </a14:hiddenLine>
            </a:ext>
          </a:extLst>
        </p:spPr>
      </p:pic>
      <p:pic>
        <p:nvPicPr>
          <p:cNvPr id="19462" name="Picture 8">
            <a:extLst>
              <a:ext uri="{FF2B5EF4-FFF2-40B4-BE49-F238E27FC236}">
                <a16:creationId xmlns:a16="http://schemas.microsoft.com/office/drawing/2014/main" id="{387390A4-7E0E-87E1-A03E-4265A16AF0A5}"/>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843463" y="2852738"/>
            <a:ext cx="4021137" cy="2268537"/>
          </a:xfrm>
          <a:noFill/>
          <a:extLst>
            <a:ext uri="{91240B29-F687-4F45-9708-019B960494DF}">
              <a14:hiddenLine xmlns:a14="http://schemas.microsoft.com/office/drawing/2010/main" w="12700">
                <a:solidFill>
                  <a:schemeClr val="tx1"/>
                </a:solidFill>
                <a:miter lim="800000"/>
                <a:headEnd/>
                <a:tailEnd/>
              </a14:hiddenLine>
            </a:ext>
          </a:extLst>
        </p:spPr>
      </p:pic>
      <p:sp>
        <p:nvSpPr>
          <p:cNvPr id="19463" name="Rectangle 9">
            <a:extLst>
              <a:ext uri="{FF2B5EF4-FFF2-40B4-BE49-F238E27FC236}">
                <a16:creationId xmlns:a16="http://schemas.microsoft.com/office/drawing/2014/main" id="{7F022F37-C03B-B26D-5248-67A9A3C9FB0A}"/>
              </a:ext>
            </a:extLst>
          </p:cNvPr>
          <p:cNvSpPr>
            <a:spLocks noChangeArrowheads="1"/>
          </p:cNvSpPr>
          <p:nvPr/>
        </p:nvSpPr>
        <p:spPr bwMode="auto">
          <a:xfrm>
            <a:off x="4962525" y="5160963"/>
            <a:ext cx="268214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Arial"/>
                <a:cs typeface="Arial"/>
              </a:rPr>
              <a:t>Calc2 </a:t>
            </a:r>
            <a:r>
              <a:rPr lang="en-US" altLang="en-US" sz="1000" dirty="0" err="1">
                <a:latin typeface="Arial"/>
                <a:cs typeface="Arial"/>
              </a:rPr>
              <a:t>testno</a:t>
            </a:r>
            <a:r>
              <a:rPr lang="en-US" altLang="en-US" sz="1000" dirty="0">
                <a:latin typeface="Arial"/>
                <a:cs typeface="Arial"/>
              </a:rPr>
              <a:t> </a:t>
            </a:r>
            <a:r>
              <a:rPr lang="en-US" altLang="en-US" sz="1000" dirty="0" err="1">
                <a:latin typeface="Arial"/>
                <a:cs typeface="Arial"/>
              </a:rPr>
              <a:t>okruženje</a:t>
            </a:r>
            <a:r>
              <a:rPr lang="en-US" altLang="en-US" sz="1000" dirty="0">
                <a:latin typeface="Arial"/>
                <a:cs typeface="Arial"/>
              </a:rPr>
              <a:t> </a:t>
            </a:r>
            <a:r>
              <a:rPr lang="en-US" altLang="en-US" sz="1000" dirty="0" err="1">
                <a:latin typeface="Arial"/>
                <a:cs typeface="Arial"/>
              </a:rPr>
              <a:t>sa</a:t>
            </a:r>
            <a:r>
              <a:rPr lang="en-US" altLang="en-US" sz="1000" dirty="0">
                <a:latin typeface="Arial"/>
                <a:cs typeface="Arial"/>
              </a:rPr>
              <a:t> </a:t>
            </a:r>
            <a:r>
              <a:rPr lang="en-US" altLang="en-US" sz="1000" dirty="0" err="1">
                <a:latin typeface="Arial"/>
                <a:cs typeface="Arial"/>
              </a:rPr>
              <a:t>zlatnim</a:t>
            </a:r>
            <a:r>
              <a:rPr lang="en-US" altLang="en-US" sz="1000" dirty="0">
                <a:latin typeface="Arial"/>
                <a:cs typeface="Arial"/>
              </a:rPr>
              <a:t> </a:t>
            </a:r>
            <a:r>
              <a:rPr lang="en-US" altLang="en-US" sz="1000" dirty="0" err="1">
                <a:latin typeface="Arial"/>
                <a:cs typeface="Arial"/>
              </a:rPr>
              <a:t>vektorima</a:t>
            </a:r>
          </a:p>
        </p:txBody>
      </p:sp>
      <p:sp>
        <p:nvSpPr>
          <p:cNvPr id="19464" name="Rectangle 10">
            <a:extLst>
              <a:ext uri="{FF2B5EF4-FFF2-40B4-BE49-F238E27FC236}">
                <a16:creationId xmlns:a16="http://schemas.microsoft.com/office/drawing/2014/main" id="{89587E6A-73AB-1B19-6358-926807D9F3AD}"/>
              </a:ext>
            </a:extLst>
          </p:cNvPr>
          <p:cNvSpPr>
            <a:spLocks noChangeArrowheads="1"/>
          </p:cNvSpPr>
          <p:nvPr/>
        </p:nvSpPr>
        <p:spPr bwMode="auto">
          <a:xfrm>
            <a:off x="4936320" y="2101182"/>
            <a:ext cx="377218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err="1">
                <a:latin typeface="Arial"/>
                <a:cs typeface="Arial"/>
              </a:rPr>
              <a:t>Prethodno</a:t>
            </a:r>
            <a:r>
              <a:rPr lang="en-US" altLang="en-US" sz="1000" dirty="0">
                <a:latin typeface="Arial"/>
                <a:cs typeface="Arial"/>
              </a:rPr>
              <a:t> </a:t>
            </a:r>
            <a:r>
              <a:rPr lang="en-US" altLang="en-US" sz="1000" dirty="0" err="1">
                <a:latin typeface="Arial"/>
                <a:cs typeface="Arial"/>
              </a:rPr>
              <a:t>generisani</a:t>
            </a:r>
            <a:r>
              <a:rPr lang="en-US" altLang="en-US" sz="1000" dirty="0">
                <a:latin typeface="Arial"/>
                <a:cs typeface="Arial"/>
              </a:rPr>
              <a:t> </a:t>
            </a:r>
            <a:r>
              <a:rPr lang="en-US" altLang="en-US" sz="1000" dirty="0" err="1">
                <a:latin typeface="Arial"/>
                <a:cs typeface="Arial"/>
              </a:rPr>
              <a:t>deterministički</a:t>
            </a:r>
            <a:r>
              <a:rPr lang="en-US" altLang="en-US" sz="1000" dirty="0">
                <a:latin typeface="Arial"/>
                <a:cs typeface="Arial"/>
              </a:rPr>
              <a:t> test </a:t>
            </a:r>
            <a:r>
              <a:rPr lang="en-US" altLang="en-US" sz="1000" dirty="0" err="1">
                <a:latin typeface="Arial"/>
                <a:cs typeface="Arial"/>
              </a:rPr>
              <a:t>slučaj</a:t>
            </a:r>
            <a:r>
              <a:rPr lang="en-US" altLang="en-US" sz="1000">
                <a:latin typeface="Arial"/>
                <a:cs typeface="Arial"/>
              </a:rPr>
              <a:t> za port 1 Calc2 </a:t>
            </a:r>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5">
            <a:extLst>
              <a:ext uri="{FF2B5EF4-FFF2-40B4-BE49-F238E27FC236}">
                <a16:creationId xmlns:a16="http://schemas.microsoft.com/office/drawing/2014/main" id="{DB51F9F8-342B-F14C-7132-89DA14FDDD41}"/>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619E3D-6304-4CE3-B483-648DE5882B4D}" type="slidenum">
              <a:rPr lang="de-DE" altLang="en-US">
                <a:solidFill>
                  <a:schemeClr val="bg1"/>
                </a:solidFill>
              </a:rPr>
              <a:pPr/>
              <a:t>14</a:t>
            </a:fld>
            <a:endParaRPr lang="de-DE" altLang="en-US">
              <a:solidFill>
                <a:schemeClr val="bg1"/>
              </a:solidFill>
            </a:endParaRPr>
          </a:p>
        </p:txBody>
      </p:sp>
      <p:sp>
        <p:nvSpPr>
          <p:cNvPr id="20483" name="Rectangle 4">
            <a:extLst>
              <a:ext uri="{FF2B5EF4-FFF2-40B4-BE49-F238E27FC236}">
                <a16:creationId xmlns:a16="http://schemas.microsoft.com/office/drawing/2014/main" id="{1CE64346-06E5-B89A-BC15-085A29E605D9}"/>
              </a:ext>
            </a:extLst>
          </p:cNvPr>
          <p:cNvSpPr>
            <a:spLocks noGrp="1" noChangeArrowheads="1"/>
          </p:cNvSpPr>
          <p:nvPr>
            <p:ph type="title"/>
          </p:nvPr>
        </p:nvSpPr>
        <p:spPr>
          <a:xfrm>
            <a:off x="314325" y="268122"/>
            <a:ext cx="8515350" cy="600075"/>
          </a:xfrm>
        </p:spPr>
        <p:txBody>
          <a:bodyPr/>
          <a:lstStyle/>
          <a:p>
            <a:r>
              <a:rPr lang="en-US" dirty="0" err="1"/>
              <a:t>Testno</a:t>
            </a:r>
            <a:r>
              <a:rPr lang="en-US" dirty="0"/>
              <a:t> </a:t>
            </a:r>
            <a:r>
              <a:rPr lang="en-US" dirty="0" err="1"/>
              <a:t>okruženje</a:t>
            </a:r>
            <a:r>
              <a:rPr lang="en-US" dirty="0"/>
              <a:t> </a:t>
            </a:r>
            <a:r>
              <a:rPr lang="en-US" dirty="0" err="1"/>
              <a:t>sa</a:t>
            </a:r>
            <a:r>
              <a:rPr lang="en-US" dirty="0"/>
              <a:t> </a:t>
            </a:r>
            <a:r>
              <a:rPr lang="en-US" dirty="0" err="1"/>
              <a:t>zlatnim</a:t>
            </a:r>
            <a:r>
              <a:rPr lang="en-US" dirty="0"/>
              <a:t> </a:t>
            </a:r>
            <a:r>
              <a:rPr lang="en-US" dirty="0" err="1"/>
              <a:t>vektorima</a:t>
            </a:r>
            <a:r>
              <a:rPr lang="en-US" dirty="0"/>
              <a:t> – </a:t>
            </a:r>
            <a:r>
              <a:rPr lang="en-US" dirty="0" err="1"/>
              <a:t>provera</a:t>
            </a:r>
            <a:r>
              <a:rPr lang="en-US" dirty="0"/>
              <a:t> </a:t>
            </a:r>
            <a:r>
              <a:rPr lang="en-US" dirty="0" err="1"/>
              <a:t>na</a:t>
            </a:r>
            <a:r>
              <a:rPr lang="en-US" dirty="0"/>
              <a:t> </a:t>
            </a:r>
            <a:r>
              <a:rPr lang="en-US" dirty="0" err="1"/>
              <a:t>kraju</a:t>
            </a:r>
            <a:r>
              <a:rPr lang="en-US" dirty="0"/>
              <a:t> </a:t>
            </a:r>
            <a:r>
              <a:rPr lang="en-US" dirty="0" err="1"/>
              <a:t>testa</a:t>
            </a:r>
            <a:endParaRPr lang="en-US" dirty="0" err="1">
              <a:solidFill>
                <a:srgbClr val="FFFFFF"/>
              </a:solidFill>
              <a:cs typeface="Arial"/>
            </a:endParaRPr>
          </a:p>
          <a:p>
            <a:endParaRPr lang="en-US" altLang="en-US" dirty="0">
              <a:cs typeface="Arial"/>
            </a:endParaRPr>
          </a:p>
        </p:txBody>
      </p:sp>
      <p:sp>
        <p:nvSpPr>
          <p:cNvPr id="20484" name="Rectangle 9">
            <a:extLst>
              <a:ext uri="{FF2B5EF4-FFF2-40B4-BE49-F238E27FC236}">
                <a16:creationId xmlns:a16="http://schemas.microsoft.com/office/drawing/2014/main" id="{7F1D7DC8-1B8A-B8D1-F391-64DBFA94944E}"/>
              </a:ext>
            </a:extLst>
          </p:cNvPr>
          <p:cNvSpPr>
            <a:spLocks noGrp="1" noChangeArrowheads="1"/>
          </p:cNvSpPr>
          <p:nvPr>
            <p:ph type="body" sz="half" idx="1"/>
          </p:nvPr>
        </p:nvSpPr>
        <p:spPr/>
        <p:txBody>
          <a:bodyPr/>
          <a:lstStyle/>
          <a:p>
            <a:pPr>
              <a:spcBef>
                <a:spcPts val="20"/>
              </a:spcBef>
            </a:pPr>
            <a:r>
              <a:rPr lang="en-US" altLang="en-US" sz="1400" dirty="0"/>
              <a:t>Postoji </a:t>
            </a:r>
            <a:r>
              <a:rPr lang="en-US" altLang="en-US" sz="1400" dirty="0" err="1"/>
              <a:t>još</a:t>
            </a:r>
            <a:r>
              <a:rPr lang="en-US" altLang="en-US" sz="1400" dirty="0"/>
              <a:t> </a:t>
            </a:r>
            <a:r>
              <a:rPr lang="en-US" altLang="en-US" sz="1400" dirty="0" err="1"/>
              <a:t>jedan</a:t>
            </a:r>
            <a:r>
              <a:rPr lang="en-US" altLang="en-US" sz="1400" dirty="0"/>
              <a:t> </a:t>
            </a:r>
            <a:r>
              <a:rPr lang="en-US" altLang="en-US" sz="1400" dirty="0" err="1"/>
              <a:t>pristup</a:t>
            </a:r>
            <a:r>
              <a:rPr lang="en-US" altLang="en-US" sz="1400" dirty="0"/>
              <a:t> </a:t>
            </a:r>
            <a:r>
              <a:rPr lang="en-US" altLang="en-US" sz="1400" dirty="0" err="1"/>
              <a:t>testnom</a:t>
            </a:r>
            <a:r>
              <a:rPr lang="en-US" altLang="en-US" sz="1400" dirty="0"/>
              <a:t> </a:t>
            </a:r>
            <a:r>
              <a:rPr lang="en-US" altLang="en-US" sz="1400" dirty="0" err="1"/>
              <a:t>okruženju</a:t>
            </a:r>
            <a:r>
              <a:rPr lang="en-US" altLang="en-US" sz="1400" dirty="0"/>
              <a:t> </a:t>
            </a:r>
            <a:r>
              <a:rPr lang="en-US" altLang="en-US" sz="1400" dirty="0" err="1"/>
              <a:t>sa</a:t>
            </a:r>
            <a:r>
              <a:rPr lang="en-US" altLang="en-US" sz="1400" dirty="0"/>
              <a:t> </a:t>
            </a:r>
            <a:r>
              <a:rPr lang="en-US" altLang="en-US" sz="1400" dirty="0" err="1"/>
              <a:t>zlatnim</a:t>
            </a:r>
            <a:r>
              <a:rPr lang="en-US" altLang="en-US" sz="1400" dirty="0"/>
              <a:t> </a:t>
            </a:r>
            <a:r>
              <a:rPr lang="en-US" altLang="en-US" sz="1400" dirty="0" err="1"/>
              <a:t>vektorima</a:t>
            </a:r>
            <a:r>
              <a:rPr lang="en-US" altLang="en-US" sz="1400" dirty="0"/>
              <a:t> koji ne </a:t>
            </a:r>
            <a:r>
              <a:rPr lang="en-US" altLang="en-US" sz="1400" dirty="0" err="1"/>
              <a:t>koristi</a:t>
            </a:r>
            <a:r>
              <a:rPr lang="en-US" altLang="en-US" sz="1400" dirty="0"/>
              <a:t> </a:t>
            </a:r>
            <a:r>
              <a:rPr lang="en-US" altLang="en-US" sz="1400" dirty="0" err="1"/>
              <a:t>tabelu</a:t>
            </a:r>
            <a:r>
              <a:rPr lang="en-US" altLang="en-US" sz="1400" dirty="0"/>
              <a:t> </a:t>
            </a:r>
            <a:r>
              <a:rPr lang="en-US" altLang="en-US" sz="1400" dirty="0" err="1"/>
              <a:t>rezultata</a:t>
            </a:r>
            <a:r>
              <a:rPr lang="en-US" altLang="en-US" sz="1400" dirty="0"/>
              <a:t>. U </a:t>
            </a:r>
            <a:r>
              <a:rPr lang="en-US" altLang="en-US" sz="1400" dirty="0" err="1"/>
              <a:t>ovom</a:t>
            </a:r>
            <a:r>
              <a:rPr lang="en-US" altLang="en-US" sz="1400" dirty="0"/>
              <a:t> </a:t>
            </a:r>
            <a:r>
              <a:rPr lang="en-US" altLang="en-US" sz="1400" dirty="0" err="1"/>
              <a:t>pristupu</a:t>
            </a:r>
            <a:r>
              <a:rPr lang="en-US" altLang="en-US" sz="1400" dirty="0"/>
              <a:t>, </a:t>
            </a:r>
            <a:r>
              <a:rPr lang="en-US" altLang="en-US" sz="1400" dirty="0" err="1"/>
              <a:t>provera</a:t>
            </a:r>
            <a:r>
              <a:rPr lang="en-US" altLang="en-US" sz="1400" dirty="0"/>
              <a:t> se </a:t>
            </a:r>
            <a:r>
              <a:rPr lang="en-US" altLang="en-US" sz="1400" dirty="0" err="1"/>
              <a:t>vrši</a:t>
            </a:r>
            <a:r>
              <a:rPr lang="en-US" altLang="en-US" sz="1400" dirty="0"/>
              <a:t> </a:t>
            </a:r>
            <a:r>
              <a:rPr lang="en-US" altLang="en-US" sz="1400" dirty="0" err="1"/>
              <a:t>na</a:t>
            </a:r>
            <a:r>
              <a:rPr lang="en-US" altLang="en-US" sz="1400" dirty="0"/>
              <a:t> </a:t>
            </a:r>
            <a:r>
              <a:rPr lang="en-US" altLang="en-US" sz="1400" dirty="0" err="1"/>
              <a:t>kraju</a:t>
            </a:r>
            <a:r>
              <a:rPr lang="en-US" altLang="en-US" sz="1400" dirty="0"/>
              <a:t> test </a:t>
            </a:r>
            <a:r>
              <a:rPr lang="en-US" altLang="en-US" sz="1400" dirty="0" err="1"/>
              <a:t>slučaja</a:t>
            </a:r>
            <a:r>
              <a:rPr lang="en-US" altLang="en-US" sz="1400" dirty="0"/>
              <a:t> u </a:t>
            </a:r>
            <a:r>
              <a:rPr lang="en-US" altLang="en-US" sz="1400" dirty="0" err="1"/>
              <a:t>okviru</a:t>
            </a:r>
            <a:r>
              <a:rPr lang="en-US" altLang="en-US" sz="1400" dirty="0"/>
              <a:t> </a:t>
            </a:r>
            <a:r>
              <a:rPr lang="en-US" altLang="en-US" sz="1400" dirty="0" err="1"/>
              <a:t>eksternog</a:t>
            </a:r>
            <a:r>
              <a:rPr lang="en-US" altLang="en-US" sz="1400" dirty="0"/>
              <a:t> </a:t>
            </a:r>
            <a:r>
              <a:rPr lang="en-US" altLang="en-US" sz="1400" dirty="0" err="1"/>
              <a:t>programa</a:t>
            </a:r>
            <a:r>
              <a:rPr lang="en-US" altLang="en-US" sz="1400" dirty="0"/>
              <a:t> za </a:t>
            </a:r>
            <a:r>
              <a:rPr lang="en-US" altLang="en-US" sz="1400" dirty="0" err="1"/>
              <a:t>proveru</a:t>
            </a:r>
            <a:endParaRPr lang="en-US" altLang="en-US" sz="1400" dirty="0" err="1">
              <a:cs typeface="Arial"/>
            </a:endParaRPr>
          </a:p>
          <a:p>
            <a:pPr>
              <a:spcBef>
                <a:spcPts val="20"/>
              </a:spcBef>
            </a:pPr>
            <a:endParaRPr lang="en-US" altLang="en-US" sz="1400" dirty="0"/>
          </a:p>
          <a:p>
            <a:pPr>
              <a:spcBef>
                <a:spcPts val="20"/>
              </a:spcBef>
            </a:pPr>
            <a:r>
              <a:rPr lang="en-US" sz="1400" dirty="0" err="1"/>
              <a:t>Verifikaciono</a:t>
            </a:r>
            <a:r>
              <a:rPr lang="en-US" sz="1400" dirty="0"/>
              <a:t> </a:t>
            </a:r>
            <a:r>
              <a:rPr lang="en-US" sz="1400" dirty="0" err="1"/>
              <a:t>okruženje</a:t>
            </a:r>
            <a:r>
              <a:rPr lang="en-US" sz="1400" dirty="0"/>
              <a:t> </a:t>
            </a:r>
            <a:r>
              <a:rPr lang="en-US" sz="1400" dirty="0" err="1"/>
              <a:t>koristi</a:t>
            </a:r>
            <a:r>
              <a:rPr lang="en-US" sz="1400" dirty="0"/>
              <a:t> </a:t>
            </a:r>
            <a:r>
              <a:rPr lang="en-US" sz="1400" dirty="0" err="1"/>
              <a:t>poseban</a:t>
            </a:r>
            <a:r>
              <a:rPr lang="en-US" sz="1400" dirty="0"/>
              <a:t> program za post-</a:t>
            </a:r>
            <a:r>
              <a:rPr lang="en-US" sz="1400" dirty="0" err="1"/>
              <a:t>procesiranje</a:t>
            </a:r>
            <a:r>
              <a:rPr lang="en-US" sz="1400" dirty="0"/>
              <a:t> koji </a:t>
            </a:r>
            <a:r>
              <a:rPr lang="en-US" sz="1400" dirty="0" err="1"/>
              <a:t>obavlja</a:t>
            </a:r>
            <a:r>
              <a:rPr lang="en-US" sz="1400" dirty="0"/>
              <a:t> </a:t>
            </a:r>
            <a:r>
              <a:rPr lang="en-US" sz="1400" dirty="0" err="1"/>
              <a:t>proveru</a:t>
            </a:r>
            <a:endParaRPr lang="en-US" sz="1400" dirty="0" err="1">
              <a:cs typeface="Arial"/>
            </a:endParaRPr>
          </a:p>
          <a:p>
            <a:pPr>
              <a:spcBef>
                <a:spcPts val="20"/>
              </a:spcBef>
            </a:pPr>
            <a:endParaRPr lang="en-US" sz="1400" dirty="0"/>
          </a:p>
          <a:p>
            <a:pPr>
              <a:spcBef>
                <a:spcPts val="20"/>
              </a:spcBef>
            </a:pPr>
            <a:r>
              <a:rPr lang="en-US" sz="1400" dirty="0"/>
              <a:t>Test </a:t>
            </a:r>
            <a:r>
              <a:rPr lang="en-US" sz="1400" dirty="0" err="1"/>
              <a:t>počinje</a:t>
            </a:r>
            <a:r>
              <a:rPr lang="en-US" sz="1400" dirty="0"/>
              <a:t>, a stimulus </a:t>
            </a:r>
            <a:r>
              <a:rPr lang="en-US" sz="1400" dirty="0" err="1"/>
              <a:t>komponente</a:t>
            </a:r>
            <a:r>
              <a:rPr lang="en-US" sz="1400" dirty="0"/>
              <a:t> </a:t>
            </a:r>
            <a:r>
              <a:rPr lang="en-US" sz="1400" dirty="0" err="1"/>
              <a:t>iniciraju</a:t>
            </a:r>
            <a:r>
              <a:rPr lang="en-US" sz="1400" dirty="0"/>
              <a:t> </a:t>
            </a:r>
            <a:r>
              <a:rPr lang="en-US" sz="1400" dirty="0" err="1"/>
              <a:t>transakcije</a:t>
            </a:r>
            <a:r>
              <a:rPr lang="en-US" sz="1400" dirty="0"/>
              <a:t>. Kada </a:t>
            </a:r>
            <a:r>
              <a:rPr lang="en-US" sz="1400" dirty="0" err="1"/>
              <a:t>monitori</a:t>
            </a:r>
            <a:r>
              <a:rPr lang="en-US" sz="1400" dirty="0"/>
              <a:t> </a:t>
            </a:r>
            <a:r>
              <a:rPr lang="en-US" sz="1400" dirty="0" err="1"/>
              <a:t>detektuju</a:t>
            </a:r>
            <a:r>
              <a:rPr lang="en-US" sz="1400" dirty="0"/>
              <a:t> </a:t>
            </a:r>
            <a:r>
              <a:rPr lang="en-US" sz="1400" dirty="0" err="1"/>
              <a:t>aktivnost</a:t>
            </a:r>
            <a:r>
              <a:rPr lang="en-US" sz="1400" dirty="0"/>
              <a:t>, oni </a:t>
            </a:r>
            <a:r>
              <a:rPr lang="en-US" sz="1400" dirty="0" err="1"/>
              <a:t>beleže</a:t>
            </a:r>
            <a:r>
              <a:rPr lang="en-US" sz="1400" dirty="0"/>
              <a:t> </a:t>
            </a:r>
            <a:r>
              <a:rPr lang="en-US" sz="1400" dirty="0" err="1"/>
              <a:t>informacije</a:t>
            </a:r>
            <a:r>
              <a:rPr lang="en-US" sz="1400" dirty="0"/>
              <a:t> </a:t>
            </a:r>
            <a:r>
              <a:rPr lang="en-US" sz="1400" dirty="0" err="1"/>
              <a:t>sa</a:t>
            </a:r>
            <a:r>
              <a:rPr lang="en-US" sz="1400" dirty="0"/>
              <a:t> porta u </a:t>
            </a:r>
            <a:r>
              <a:rPr lang="en-US" sz="1400" dirty="0" err="1"/>
              <a:t>fajl</a:t>
            </a:r>
            <a:endParaRPr lang="en-US" sz="1400" dirty="0" err="1">
              <a:cs typeface="Arial"/>
            </a:endParaRPr>
          </a:p>
          <a:p>
            <a:pPr>
              <a:spcBef>
                <a:spcPts val="20"/>
              </a:spcBef>
            </a:pPr>
            <a:endParaRPr lang="en-US" sz="1400" dirty="0"/>
          </a:p>
          <a:p>
            <a:pPr>
              <a:spcBef>
                <a:spcPts val="20"/>
              </a:spcBef>
            </a:pPr>
            <a:r>
              <a:rPr lang="en-US" sz="1400" dirty="0"/>
              <a:t>Za </a:t>
            </a:r>
            <a:r>
              <a:rPr lang="en-US" sz="1400" dirty="0" err="1"/>
              <a:t>određeni</a:t>
            </a:r>
            <a:r>
              <a:rPr lang="en-US" sz="1400" dirty="0"/>
              <a:t> port, monitor </a:t>
            </a:r>
            <a:r>
              <a:rPr lang="en-US" sz="1400" dirty="0" err="1"/>
              <a:t>može</a:t>
            </a:r>
            <a:r>
              <a:rPr lang="en-US" sz="1400" dirty="0"/>
              <a:t> </a:t>
            </a:r>
            <a:r>
              <a:rPr lang="en-US" sz="1400" dirty="0" err="1"/>
              <a:t>zabeležiti</a:t>
            </a:r>
            <a:r>
              <a:rPr lang="en-US" sz="1400" dirty="0"/>
              <a:t> </a:t>
            </a:r>
            <a:r>
              <a:rPr lang="en-US" sz="1400" dirty="0" err="1"/>
              <a:t>podatke</a:t>
            </a:r>
            <a:r>
              <a:rPr lang="en-US" sz="1400" dirty="0"/>
              <a:t> </a:t>
            </a:r>
            <a:r>
              <a:rPr lang="en-US" sz="1400" dirty="0" err="1"/>
              <a:t>prikazane</a:t>
            </a:r>
            <a:r>
              <a:rPr lang="en-US" sz="1400" dirty="0"/>
              <a:t> </a:t>
            </a:r>
            <a:r>
              <a:rPr lang="en-US" sz="1400" dirty="0" err="1"/>
              <a:t>na</a:t>
            </a:r>
            <a:r>
              <a:rPr lang="en-US" sz="1400" dirty="0"/>
              <a:t> </a:t>
            </a:r>
            <a:r>
              <a:rPr lang="en-US" sz="1400" dirty="0" err="1"/>
              <a:t>donjoj</a:t>
            </a:r>
            <a:r>
              <a:rPr lang="en-US" sz="1400" dirty="0"/>
              <a:t> </a:t>
            </a:r>
            <a:r>
              <a:rPr lang="en-US" sz="1400" dirty="0" err="1"/>
              <a:t>slici</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Monitori</a:t>
            </a:r>
            <a:r>
              <a:rPr lang="en-US" sz="1400" dirty="0"/>
              <a:t> </a:t>
            </a:r>
            <a:r>
              <a:rPr lang="en-US" sz="1400" dirty="0" err="1"/>
              <a:t>nastavljaju</a:t>
            </a:r>
            <a:r>
              <a:rPr lang="en-US" sz="1400" dirty="0"/>
              <a:t> da </a:t>
            </a:r>
            <a:r>
              <a:rPr lang="en-US" sz="1400" dirty="0" err="1"/>
              <a:t>beleže</a:t>
            </a:r>
            <a:r>
              <a:rPr lang="en-US" sz="1400" dirty="0"/>
              <a:t> </a:t>
            </a:r>
            <a:r>
              <a:rPr lang="en-US" sz="1400" dirty="0" err="1"/>
              <a:t>izlaze</a:t>
            </a:r>
            <a:r>
              <a:rPr lang="en-US" sz="1400" dirty="0"/>
              <a:t> </a:t>
            </a:r>
            <a:r>
              <a:rPr lang="en-US" sz="1400" dirty="0" err="1"/>
              <a:t>sve</a:t>
            </a:r>
            <a:r>
              <a:rPr lang="en-US" sz="1400" dirty="0"/>
              <a:t> do </a:t>
            </a:r>
            <a:r>
              <a:rPr lang="en-US" sz="1400" dirty="0" err="1"/>
              <a:t>kraja</a:t>
            </a:r>
            <a:r>
              <a:rPr lang="en-US" sz="1400" dirty="0"/>
              <a:t> test </a:t>
            </a:r>
            <a:r>
              <a:rPr lang="en-US" sz="1400" dirty="0" err="1"/>
              <a:t>slučaja</a:t>
            </a:r>
            <a:r>
              <a:rPr lang="en-US" sz="1400" dirty="0"/>
              <a:t>. U tom </a:t>
            </a:r>
            <a:r>
              <a:rPr lang="en-US" sz="1400" dirty="0" err="1"/>
              <a:t>trenutku</a:t>
            </a:r>
            <a:r>
              <a:rPr lang="en-US" sz="1400" dirty="0"/>
              <a:t> </a:t>
            </a:r>
            <a:r>
              <a:rPr lang="en-US" sz="1400" dirty="0" err="1"/>
              <a:t>simulacija</a:t>
            </a:r>
            <a:r>
              <a:rPr lang="en-US" sz="1400" dirty="0"/>
              <a:t> se </a:t>
            </a:r>
            <a:r>
              <a:rPr lang="en-US" sz="1400" dirty="0" err="1"/>
              <a:t>završava</a:t>
            </a:r>
            <a:r>
              <a:rPr lang="en-US" sz="1400" dirty="0"/>
              <a:t> </a:t>
            </a:r>
            <a:r>
              <a:rPr lang="en-US" sz="1400" dirty="0" err="1"/>
              <a:t>i</a:t>
            </a:r>
            <a:r>
              <a:rPr lang="en-US" sz="1400" dirty="0"/>
              <a:t> </a:t>
            </a:r>
            <a:r>
              <a:rPr lang="en-US" sz="1400" dirty="0" err="1"/>
              <a:t>poziva</a:t>
            </a:r>
            <a:r>
              <a:rPr lang="en-US" sz="1400" dirty="0"/>
              <a:t> se </a:t>
            </a:r>
            <a:r>
              <a:rPr lang="en-US" sz="1400" dirty="0" err="1"/>
              <a:t>eksterni</a:t>
            </a:r>
            <a:r>
              <a:rPr lang="en-US" sz="1400" dirty="0"/>
              <a:t> program za </a:t>
            </a:r>
            <a:r>
              <a:rPr lang="en-US" sz="1400" dirty="0" err="1"/>
              <a:t>proveru</a:t>
            </a:r>
            <a:endParaRPr lang="en-US" sz="1400" dirty="0" err="1">
              <a:cs typeface="Arial"/>
            </a:endParaRPr>
          </a:p>
          <a:p>
            <a:pPr>
              <a:spcBef>
                <a:spcPts val="20"/>
              </a:spcBef>
            </a:pPr>
            <a:endParaRPr lang="en-US" sz="1400" dirty="0"/>
          </a:p>
          <a:p>
            <a:pPr>
              <a:spcBef>
                <a:spcPts val="20"/>
              </a:spcBef>
            </a:pPr>
            <a:r>
              <a:rPr lang="en-US" sz="1400" dirty="0" err="1"/>
              <a:t>Ovaj</a:t>
            </a:r>
            <a:r>
              <a:rPr lang="en-US" sz="1400" dirty="0"/>
              <a:t> program </a:t>
            </a:r>
            <a:r>
              <a:rPr lang="en-US" sz="1400" dirty="0" err="1"/>
              <a:t>koristi</a:t>
            </a:r>
            <a:r>
              <a:rPr lang="en-US" sz="1400" dirty="0"/>
              <a:t> </a:t>
            </a:r>
            <a:r>
              <a:rPr lang="en-US" sz="1400" dirty="0" err="1"/>
              <a:t>informacije</a:t>
            </a:r>
            <a:r>
              <a:rPr lang="en-US" sz="1400" dirty="0"/>
              <a:t> u </a:t>
            </a:r>
            <a:r>
              <a:rPr lang="en-US" sz="1400" dirty="0" err="1"/>
              <a:t>vezi</a:t>
            </a:r>
            <a:r>
              <a:rPr lang="en-US" sz="1400" dirty="0"/>
              <a:t> test </a:t>
            </a:r>
            <a:r>
              <a:rPr lang="en-US" sz="1400" dirty="0" err="1"/>
              <a:t>slučaja</a:t>
            </a:r>
            <a:r>
              <a:rPr lang="en-US" sz="1400" dirty="0"/>
              <a:t> </a:t>
            </a:r>
            <a:r>
              <a:rPr lang="en-US" sz="1400" dirty="0" err="1"/>
              <a:t>i</a:t>
            </a:r>
            <a:r>
              <a:rPr lang="en-US" sz="1400" dirty="0"/>
              <a:t> </a:t>
            </a:r>
            <a:r>
              <a:rPr lang="en-US" sz="1400" dirty="0" err="1"/>
              <a:t>rezultate</a:t>
            </a:r>
            <a:r>
              <a:rPr lang="en-US" sz="1400" dirty="0"/>
              <a:t> </a:t>
            </a:r>
            <a:r>
              <a:rPr lang="en-US" sz="1400" dirty="0" err="1"/>
              <a:t>koje</a:t>
            </a:r>
            <a:r>
              <a:rPr lang="en-US" sz="1400" dirty="0"/>
              <a:t> </a:t>
            </a:r>
            <a:r>
              <a:rPr lang="en-US" sz="1400" dirty="0" err="1"/>
              <a:t>su</a:t>
            </a:r>
            <a:r>
              <a:rPr lang="en-US" sz="1400" dirty="0"/>
              <a:t> </a:t>
            </a:r>
            <a:r>
              <a:rPr lang="en-US" sz="1400" dirty="0" err="1"/>
              <a:t>prikupili</a:t>
            </a:r>
            <a:r>
              <a:rPr lang="en-US" sz="1400" dirty="0"/>
              <a:t> </a:t>
            </a:r>
            <a:r>
              <a:rPr lang="en-US" sz="1400" dirty="0" err="1"/>
              <a:t>monitori</a:t>
            </a:r>
            <a:r>
              <a:rPr lang="en-US" sz="1400" dirty="0"/>
              <a:t> </a:t>
            </a:r>
            <a:r>
              <a:rPr lang="en-US" sz="1400" dirty="0" err="1"/>
              <a:t>na</a:t>
            </a:r>
            <a:r>
              <a:rPr lang="en-US" sz="1400" dirty="0"/>
              <a:t> </a:t>
            </a:r>
            <a:r>
              <a:rPr lang="en-US" sz="1400" dirty="0" err="1"/>
              <a:t>portovima</a:t>
            </a:r>
            <a:r>
              <a:rPr lang="en-US" sz="1400" dirty="0"/>
              <a:t> </a:t>
            </a:r>
            <a:r>
              <a:rPr lang="en-US" sz="1400" dirty="0" err="1"/>
              <a:t>kako</a:t>
            </a:r>
            <a:r>
              <a:rPr lang="en-US" sz="1400" dirty="0"/>
              <a:t> bi </a:t>
            </a:r>
            <a:r>
              <a:rPr lang="en-US" sz="1400" dirty="0" err="1"/>
              <a:t>potvrdio</a:t>
            </a:r>
            <a:r>
              <a:rPr lang="en-US" sz="1400" dirty="0"/>
              <a:t> da </a:t>
            </a:r>
            <a:r>
              <a:rPr lang="en-US" sz="1400" dirty="0" err="1"/>
              <a:t>su</a:t>
            </a:r>
            <a:r>
              <a:rPr lang="en-US" sz="1400" dirty="0"/>
              <a:t> </a:t>
            </a:r>
            <a:r>
              <a:rPr lang="en-US" sz="1400" dirty="0" err="1"/>
              <a:t>rezultati</a:t>
            </a:r>
            <a:r>
              <a:rPr lang="en-US" sz="1400" dirty="0"/>
              <a:t> </a:t>
            </a:r>
            <a:r>
              <a:rPr lang="en-US" sz="1400" dirty="0" err="1"/>
              <a:t>tačni</a:t>
            </a:r>
            <a:endParaRPr lang="en-US" sz="1400" dirty="0" err="1">
              <a:cs typeface="Arial"/>
            </a:endParaRPr>
          </a:p>
          <a:p>
            <a:endParaRPr lang="en-US" altLang="en-US" sz="1400" dirty="0">
              <a:cs typeface="Arial"/>
            </a:endParaRPr>
          </a:p>
        </p:txBody>
      </p:sp>
      <p:pic>
        <p:nvPicPr>
          <p:cNvPr id="20485" name="Picture 7">
            <a:extLst>
              <a:ext uri="{FF2B5EF4-FFF2-40B4-BE49-F238E27FC236}">
                <a16:creationId xmlns:a16="http://schemas.microsoft.com/office/drawing/2014/main" id="{C7CC218C-7EB5-4024-2A69-9FCCBA368695}"/>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83138" y="1295400"/>
            <a:ext cx="4094162" cy="2209800"/>
          </a:xfrm>
          <a:noFill/>
          <a:extLst>
            <a:ext uri="{91240B29-F687-4F45-9708-019B960494DF}">
              <a14:hiddenLine xmlns:a14="http://schemas.microsoft.com/office/drawing/2010/main" w="12700">
                <a:solidFill>
                  <a:schemeClr val="tx1"/>
                </a:solidFill>
                <a:miter lim="800000"/>
                <a:headEnd/>
                <a:tailEnd/>
              </a14:hiddenLine>
            </a:ext>
          </a:extLst>
        </p:spPr>
      </p:pic>
      <p:sp>
        <p:nvSpPr>
          <p:cNvPr id="20486" name="Rectangle 8">
            <a:extLst>
              <a:ext uri="{FF2B5EF4-FFF2-40B4-BE49-F238E27FC236}">
                <a16:creationId xmlns:a16="http://schemas.microsoft.com/office/drawing/2014/main" id="{7CA7FA16-69C4-3330-DC60-8C3B732C2B3C}"/>
              </a:ext>
            </a:extLst>
          </p:cNvPr>
          <p:cNvSpPr>
            <a:spLocks noChangeArrowheads="1"/>
          </p:cNvSpPr>
          <p:nvPr/>
        </p:nvSpPr>
        <p:spPr bwMode="auto">
          <a:xfrm>
            <a:off x="4584700" y="3560763"/>
            <a:ext cx="449193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Arial"/>
                <a:cs typeface="Arial"/>
              </a:rPr>
              <a:t>Calc2 </a:t>
            </a:r>
            <a:r>
              <a:rPr lang="en-US" altLang="en-US" sz="1000" dirty="0" err="1">
                <a:latin typeface="Arial"/>
                <a:cs typeface="Arial"/>
              </a:rPr>
              <a:t>verifikaciono</a:t>
            </a:r>
            <a:r>
              <a:rPr lang="en-US" altLang="en-US" sz="1000" dirty="0">
                <a:latin typeface="Arial"/>
                <a:cs typeface="Arial"/>
              </a:rPr>
              <a:t> </a:t>
            </a:r>
            <a:r>
              <a:rPr lang="en-US" altLang="en-US" sz="1000" dirty="0" err="1">
                <a:latin typeface="Arial"/>
                <a:cs typeface="Arial"/>
              </a:rPr>
              <a:t>okruženje</a:t>
            </a:r>
            <a:r>
              <a:rPr lang="en-US" altLang="en-US" sz="1000" dirty="0">
                <a:latin typeface="Arial"/>
                <a:cs typeface="Arial"/>
              </a:rPr>
              <a:t> </a:t>
            </a:r>
            <a:r>
              <a:rPr lang="en-US" altLang="en-US" sz="1000" dirty="0" err="1">
                <a:latin typeface="Arial"/>
                <a:cs typeface="Arial"/>
              </a:rPr>
              <a:t>sa</a:t>
            </a:r>
            <a:r>
              <a:rPr lang="en-US" altLang="en-US" sz="1000" dirty="0">
                <a:latin typeface="Arial"/>
                <a:cs typeface="Arial"/>
              </a:rPr>
              <a:t> </a:t>
            </a:r>
            <a:r>
              <a:rPr lang="en-US" altLang="en-US" sz="1000" dirty="0" err="1">
                <a:latin typeface="Arial"/>
                <a:cs typeface="Arial"/>
              </a:rPr>
              <a:t>zlatnim</a:t>
            </a:r>
            <a:r>
              <a:rPr lang="en-US" altLang="en-US" sz="1000" dirty="0">
                <a:latin typeface="Arial"/>
                <a:cs typeface="Arial"/>
              </a:rPr>
              <a:t> </a:t>
            </a:r>
            <a:r>
              <a:rPr lang="en-US" altLang="en-US" sz="1000" dirty="0" err="1">
                <a:latin typeface="Arial"/>
                <a:cs typeface="Arial"/>
              </a:rPr>
              <a:t>vektorima</a:t>
            </a:r>
            <a:r>
              <a:rPr lang="en-US" altLang="en-US" sz="1000" dirty="0">
                <a:latin typeface="Arial"/>
                <a:cs typeface="Arial"/>
              </a:rPr>
              <a:t> I </a:t>
            </a:r>
            <a:r>
              <a:rPr lang="en-US" altLang="en-US" sz="1000" dirty="0" err="1">
                <a:latin typeface="Arial"/>
                <a:cs typeface="Arial"/>
              </a:rPr>
              <a:t>proverom</a:t>
            </a:r>
            <a:r>
              <a:rPr lang="en-US" altLang="en-US" sz="1000" dirty="0">
                <a:latin typeface="Arial"/>
                <a:cs typeface="Arial"/>
              </a:rPr>
              <a:t> </a:t>
            </a:r>
            <a:r>
              <a:rPr lang="en-US" altLang="en-US" sz="1000" dirty="0" err="1">
                <a:latin typeface="Arial"/>
                <a:cs typeface="Arial"/>
              </a:rPr>
              <a:t>na</a:t>
            </a:r>
            <a:r>
              <a:rPr lang="en-US" altLang="en-US" sz="1000" dirty="0">
                <a:latin typeface="Arial"/>
                <a:cs typeface="Arial"/>
              </a:rPr>
              <a:t> </a:t>
            </a:r>
            <a:r>
              <a:rPr lang="en-US" altLang="en-US" sz="1000" dirty="0" err="1">
                <a:latin typeface="Arial"/>
                <a:cs typeface="Arial"/>
              </a:rPr>
              <a:t>kraju</a:t>
            </a:r>
            <a:r>
              <a:rPr lang="en-US" altLang="en-US" sz="1000" dirty="0">
                <a:latin typeface="Arial"/>
                <a:cs typeface="Arial"/>
              </a:rPr>
              <a:t> </a:t>
            </a:r>
            <a:r>
              <a:rPr lang="en-US" altLang="en-US" sz="1000" dirty="0" err="1">
                <a:latin typeface="Arial"/>
                <a:cs typeface="Arial"/>
              </a:rPr>
              <a:t>testa</a:t>
            </a:r>
          </a:p>
        </p:txBody>
      </p:sp>
      <p:pic>
        <p:nvPicPr>
          <p:cNvPr id="20487" name="Picture 11">
            <a:extLst>
              <a:ext uri="{FF2B5EF4-FFF2-40B4-BE49-F238E27FC236}">
                <a16:creationId xmlns:a16="http://schemas.microsoft.com/office/drawing/2014/main" id="{6F599E1C-856F-EECD-E1EB-AA6A883B0502}"/>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657725" y="4079875"/>
            <a:ext cx="4186238" cy="931863"/>
          </a:xfrm>
          <a:noFill/>
          <a:extLst>
            <a:ext uri="{91240B29-F687-4F45-9708-019B960494DF}">
              <a14:hiddenLine xmlns:a14="http://schemas.microsoft.com/office/drawing/2010/main" w="12700">
                <a:solidFill>
                  <a:schemeClr val="tx1"/>
                </a:solidFill>
                <a:miter lim="800000"/>
                <a:headEnd/>
                <a:tailEnd/>
              </a14:hiddenLine>
            </a:ext>
          </a:extLst>
        </p:spPr>
      </p:pic>
      <p:sp>
        <p:nvSpPr>
          <p:cNvPr id="20488" name="Rectangle 12">
            <a:extLst>
              <a:ext uri="{FF2B5EF4-FFF2-40B4-BE49-F238E27FC236}">
                <a16:creationId xmlns:a16="http://schemas.microsoft.com/office/drawing/2014/main" id="{D14A2B6D-309D-424B-5493-F730D4D8CDA3}"/>
              </a:ext>
            </a:extLst>
          </p:cNvPr>
          <p:cNvSpPr>
            <a:spLocks noChangeArrowheads="1"/>
          </p:cNvSpPr>
          <p:nvPr/>
        </p:nvSpPr>
        <p:spPr bwMode="auto">
          <a:xfrm>
            <a:off x="4826000" y="5056188"/>
            <a:ext cx="3886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dirty="0" err="1">
                <a:latin typeface="Arial"/>
                <a:cs typeface="Arial"/>
              </a:rPr>
              <a:t>Izlaz</a:t>
            </a:r>
            <a:r>
              <a:rPr lang="en-US" altLang="en-US" sz="1000" dirty="0">
                <a:latin typeface="Arial"/>
                <a:cs typeface="Arial"/>
              </a:rPr>
              <a:t> </a:t>
            </a:r>
            <a:r>
              <a:rPr lang="en-US" altLang="en-US" sz="1000" dirty="0" err="1">
                <a:latin typeface="Arial"/>
                <a:cs typeface="Arial"/>
              </a:rPr>
              <a:t>monitora</a:t>
            </a:r>
            <a:r>
              <a:rPr lang="en-US" altLang="en-US" sz="1000" dirty="0">
                <a:latin typeface="Arial"/>
                <a:cs typeface="Arial"/>
              </a:rPr>
              <a:t> porta 1: </a:t>
            </a:r>
            <a:r>
              <a:rPr lang="en-US" altLang="en-US" sz="1000" dirty="0" err="1">
                <a:latin typeface="Arial"/>
                <a:cs typeface="Arial"/>
              </a:rPr>
              <a:t>Svaka</a:t>
            </a:r>
            <a:r>
              <a:rPr lang="en-US" altLang="en-US" sz="1000" dirty="0">
                <a:latin typeface="Arial"/>
                <a:cs typeface="Arial"/>
              </a:rPr>
              <a:t> </a:t>
            </a:r>
            <a:r>
              <a:rPr lang="en-US" altLang="en-US" sz="1000" dirty="0" err="1">
                <a:latin typeface="Arial"/>
                <a:cs typeface="Arial"/>
              </a:rPr>
              <a:t>linije</a:t>
            </a:r>
            <a:r>
              <a:rPr lang="en-US" altLang="en-US" sz="1000" dirty="0">
                <a:latin typeface="Arial"/>
                <a:cs typeface="Arial"/>
              </a:rPr>
              <a:t> </a:t>
            </a:r>
            <a:r>
              <a:rPr lang="en-US" altLang="en-US" sz="1000" dirty="0" err="1">
                <a:latin typeface="Arial"/>
                <a:cs typeface="Arial"/>
              </a:rPr>
              <a:t>pokazuje</a:t>
            </a:r>
            <a:r>
              <a:rPr lang="en-US" altLang="en-US" sz="1000" dirty="0">
                <a:latin typeface="Arial"/>
                <a:cs typeface="Arial"/>
              </a:rPr>
              <a:t> </a:t>
            </a:r>
            <a:r>
              <a:rPr lang="en-US" altLang="en-US" sz="1000" dirty="0" err="1">
                <a:latin typeface="Arial"/>
                <a:cs typeface="Arial"/>
              </a:rPr>
              <a:t>transakciju</a:t>
            </a:r>
            <a:r>
              <a:rPr lang="en-US" altLang="en-US" sz="1000" dirty="0">
                <a:latin typeface="Arial"/>
                <a:cs typeface="Arial"/>
              </a:rPr>
              <a:t> </a:t>
            </a:r>
            <a:r>
              <a:rPr lang="en-US" altLang="en-US" sz="1000" dirty="0" err="1">
                <a:latin typeface="Arial"/>
                <a:cs typeface="Arial"/>
              </a:rPr>
              <a:t>detektovanu</a:t>
            </a:r>
            <a:r>
              <a:rPr lang="en-US" altLang="en-US" sz="1000" dirty="0">
                <a:latin typeface="Arial"/>
                <a:cs typeface="Arial"/>
              </a:rPr>
              <a:t> </a:t>
            </a:r>
            <a:r>
              <a:rPr lang="en-US" altLang="en-US" sz="1000" dirty="0" err="1">
                <a:latin typeface="Arial"/>
                <a:cs typeface="Arial"/>
              </a:rPr>
              <a:t>na</a:t>
            </a:r>
            <a:r>
              <a:rPr lang="en-US" altLang="en-US" sz="1000" dirty="0">
                <a:latin typeface="Arial"/>
                <a:cs typeface="Arial"/>
              </a:rPr>
              <a:t> </a:t>
            </a:r>
            <a:r>
              <a:rPr lang="en-US" altLang="en-US" sz="1000" dirty="0" err="1">
                <a:latin typeface="Arial"/>
                <a:cs typeface="Arial"/>
              </a:rPr>
              <a:t>izlazu</a:t>
            </a:r>
            <a:r>
              <a:rPr lang="en-US" altLang="en-US" sz="1000" dirty="0">
                <a:latin typeface="Arial"/>
                <a:cs typeface="Arial"/>
              </a:rPr>
              <a:t> </a:t>
            </a:r>
            <a:r>
              <a:rPr lang="en-US" altLang="en-US" sz="1000" dirty="0" err="1">
                <a:latin typeface="Arial"/>
                <a:cs typeface="Arial"/>
              </a:rPr>
              <a:t>odgovarajućeg</a:t>
            </a:r>
            <a:r>
              <a:rPr lang="en-US" altLang="en-US" sz="1000" dirty="0">
                <a:latin typeface="Arial"/>
                <a:cs typeface="Arial"/>
              </a:rPr>
              <a:t> porta</a:t>
            </a:r>
            <a:endParaRPr lang="en-US" altLang="en-US" sz="1000" dirty="0">
              <a:cs typeface="Arial"/>
            </a:endParaRPr>
          </a:p>
        </p:txBody>
      </p:sp>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oter Placeholder 5">
            <a:extLst>
              <a:ext uri="{FF2B5EF4-FFF2-40B4-BE49-F238E27FC236}">
                <a16:creationId xmlns:a16="http://schemas.microsoft.com/office/drawing/2014/main" id="{3FBAE5FB-6C04-6C3E-289C-CE64FD31B6B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FE5709E-5F55-453E-9034-7B04B9838F28}" type="slidenum">
              <a:rPr lang="de-DE" altLang="en-US">
                <a:solidFill>
                  <a:schemeClr val="bg1"/>
                </a:solidFill>
              </a:rPr>
              <a:pPr/>
              <a:t>15</a:t>
            </a:fld>
            <a:endParaRPr lang="de-DE" altLang="en-US">
              <a:solidFill>
                <a:schemeClr val="bg1"/>
              </a:solidFill>
            </a:endParaRPr>
          </a:p>
        </p:txBody>
      </p:sp>
      <p:sp>
        <p:nvSpPr>
          <p:cNvPr id="21507" name="Rectangle 2">
            <a:extLst>
              <a:ext uri="{FF2B5EF4-FFF2-40B4-BE49-F238E27FC236}">
                <a16:creationId xmlns:a16="http://schemas.microsoft.com/office/drawing/2014/main" id="{B284357C-EA44-7A22-4859-C2BC38F0B569}"/>
              </a:ext>
            </a:extLst>
          </p:cNvPr>
          <p:cNvSpPr>
            <a:spLocks noGrp="1" noChangeArrowheads="1"/>
          </p:cNvSpPr>
          <p:nvPr>
            <p:ph type="title"/>
          </p:nvPr>
        </p:nvSpPr>
        <p:spPr>
          <a:xfrm>
            <a:off x="314325" y="102620"/>
            <a:ext cx="8515350" cy="600075"/>
          </a:xfrm>
        </p:spPr>
        <p:txBody>
          <a:bodyPr/>
          <a:lstStyle/>
          <a:p>
            <a:r>
              <a:rPr lang="en-US" dirty="0" err="1"/>
              <a:t>Testno</a:t>
            </a:r>
            <a:r>
              <a:rPr lang="en-US" dirty="0"/>
              <a:t> </a:t>
            </a:r>
            <a:r>
              <a:rPr lang="en-US" dirty="0" err="1"/>
              <a:t>okruženje</a:t>
            </a:r>
            <a:r>
              <a:rPr lang="en-US" dirty="0"/>
              <a:t> </a:t>
            </a:r>
            <a:r>
              <a:rPr lang="en-US" dirty="0" err="1"/>
              <a:t>zasnovano</a:t>
            </a:r>
            <a:r>
              <a:rPr lang="en-US" dirty="0"/>
              <a:t> </a:t>
            </a:r>
            <a:r>
              <a:rPr lang="en-US" dirty="0" err="1"/>
              <a:t>na</a:t>
            </a:r>
            <a:r>
              <a:rPr lang="en-US" dirty="0"/>
              <a:t> </a:t>
            </a:r>
            <a:r>
              <a:rPr lang="en-US" dirty="0" err="1"/>
              <a:t>transakcijama</a:t>
            </a:r>
            <a:r>
              <a:rPr lang="en-US" dirty="0"/>
              <a:t> – </a:t>
            </a:r>
            <a:r>
              <a:rPr lang="en-US" dirty="0" err="1"/>
              <a:t>provera</a:t>
            </a:r>
            <a:r>
              <a:rPr lang="en-US" dirty="0"/>
              <a:t> u </a:t>
            </a:r>
            <a:r>
              <a:rPr lang="en-US" dirty="0" err="1"/>
              <a:t>realnom</a:t>
            </a:r>
            <a:r>
              <a:rPr lang="en-US" dirty="0"/>
              <a:t> </a:t>
            </a:r>
            <a:r>
              <a:rPr lang="en-US" dirty="0" err="1"/>
              <a:t>vremenu</a:t>
            </a:r>
            <a:endParaRPr lang="en-US" dirty="0" err="1">
              <a:cs typeface="Arial"/>
            </a:endParaRPr>
          </a:p>
        </p:txBody>
      </p:sp>
      <p:sp>
        <p:nvSpPr>
          <p:cNvPr id="21508" name="Rectangle 4">
            <a:extLst>
              <a:ext uri="{FF2B5EF4-FFF2-40B4-BE49-F238E27FC236}">
                <a16:creationId xmlns:a16="http://schemas.microsoft.com/office/drawing/2014/main" id="{AC226C1D-C123-89E3-9DCB-E0DD281818C9}"/>
              </a:ext>
            </a:extLst>
          </p:cNvPr>
          <p:cNvSpPr>
            <a:spLocks noGrp="1" noChangeArrowheads="1"/>
          </p:cNvSpPr>
          <p:nvPr>
            <p:ph type="body" sz="half" idx="1"/>
          </p:nvPr>
        </p:nvSpPr>
        <p:spPr/>
        <p:txBody>
          <a:bodyPr/>
          <a:lstStyle/>
          <a:p>
            <a:pPr>
              <a:spcBef>
                <a:spcPts val="20"/>
              </a:spcBef>
            </a:pPr>
            <a:r>
              <a:rPr lang="en-US" altLang="en-US" sz="1400" dirty="0" err="1">
                <a:solidFill>
                  <a:srgbClr val="000000"/>
                </a:solidFill>
                <a:ea typeface="+mn-lt"/>
                <a:cs typeface="+mn-lt"/>
              </a:rPr>
              <a:t>Testno</a:t>
            </a:r>
            <a:r>
              <a:rPr lang="en-US" altLang="en-US" sz="1400" dirty="0">
                <a:solidFill>
                  <a:srgbClr val="000000"/>
                </a:solidFill>
                <a:ea typeface="+mn-lt"/>
                <a:cs typeface="+mn-lt"/>
              </a:rPr>
              <a:t> </a:t>
            </a:r>
            <a:r>
              <a:rPr lang="en-US" altLang="en-US" sz="1400" dirty="0" err="1">
                <a:solidFill>
                  <a:srgbClr val="000000"/>
                </a:solidFill>
                <a:ea typeface="+mn-lt"/>
                <a:cs typeface="+mn-lt"/>
              </a:rPr>
              <a:t>okruženje</a:t>
            </a:r>
            <a:r>
              <a:rPr lang="en-US" altLang="en-US" sz="1400" dirty="0">
                <a:solidFill>
                  <a:srgbClr val="000000"/>
                </a:solidFill>
                <a:ea typeface="+mn-lt"/>
                <a:cs typeface="+mn-lt"/>
              </a:rPr>
              <a:t> </a:t>
            </a:r>
            <a:r>
              <a:rPr lang="en-US" altLang="en-US" sz="1400" dirty="0" err="1">
                <a:solidFill>
                  <a:srgbClr val="000000"/>
                </a:solidFill>
                <a:ea typeface="+mn-lt"/>
                <a:cs typeface="+mn-lt"/>
              </a:rPr>
              <a:t>sa</a:t>
            </a:r>
            <a:r>
              <a:rPr lang="en-US" altLang="en-US" sz="1400" dirty="0">
                <a:solidFill>
                  <a:srgbClr val="000000"/>
                </a:solidFill>
                <a:ea typeface="+mn-lt"/>
                <a:cs typeface="+mn-lt"/>
              </a:rPr>
              <a:t> </a:t>
            </a:r>
            <a:r>
              <a:rPr lang="en-US" altLang="en-US" sz="1400" dirty="0" err="1">
                <a:solidFill>
                  <a:srgbClr val="000000"/>
                </a:solidFill>
                <a:ea typeface="+mn-lt"/>
                <a:cs typeface="+mn-lt"/>
              </a:rPr>
              <a:t>zlatnim</a:t>
            </a:r>
            <a:r>
              <a:rPr lang="en-US" altLang="en-US" sz="1400" dirty="0">
                <a:solidFill>
                  <a:srgbClr val="000000"/>
                </a:solidFill>
                <a:ea typeface="+mn-lt"/>
                <a:cs typeface="+mn-lt"/>
              </a:rPr>
              <a:t> </a:t>
            </a:r>
            <a:r>
              <a:rPr lang="en-US" altLang="en-US" sz="1400" dirty="0" err="1">
                <a:solidFill>
                  <a:srgbClr val="000000"/>
                </a:solidFill>
                <a:ea typeface="+mn-lt"/>
                <a:cs typeface="+mn-lt"/>
              </a:rPr>
              <a:t>vektorima</a:t>
            </a:r>
            <a:r>
              <a:rPr lang="en-US" altLang="en-US" sz="1400" dirty="0">
                <a:solidFill>
                  <a:srgbClr val="000000"/>
                </a:solidFill>
                <a:ea typeface="+mn-lt"/>
                <a:cs typeface="+mn-lt"/>
              </a:rPr>
              <a:t> </a:t>
            </a:r>
            <a:r>
              <a:rPr lang="en-US" altLang="en-US" sz="1400" dirty="0" err="1">
                <a:solidFill>
                  <a:srgbClr val="000000"/>
                </a:solidFill>
                <a:ea typeface="+mn-lt"/>
                <a:cs typeface="+mn-lt"/>
              </a:rPr>
              <a:t>primenjuje</a:t>
            </a:r>
            <a:r>
              <a:rPr lang="en-US" altLang="en-US" sz="1400" dirty="0">
                <a:solidFill>
                  <a:srgbClr val="000000"/>
                </a:solidFill>
                <a:ea typeface="+mn-lt"/>
                <a:cs typeface="+mn-lt"/>
              </a:rPr>
              <a:t> se </a:t>
            </a:r>
            <a:r>
              <a:rPr lang="en-US" altLang="en-US" sz="1400" dirty="0" err="1">
                <a:solidFill>
                  <a:srgbClr val="000000"/>
                </a:solidFill>
                <a:ea typeface="+mn-lt"/>
                <a:cs typeface="+mn-lt"/>
              </a:rPr>
              <a:t>samo</a:t>
            </a:r>
            <a:r>
              <a:rPr lang="en-US" altLang="en-US" sz="1400" dirty="0">
                <a:solidFill>
                  <a:srgbClr val="000000"/>
                </a:solidFill>
                <a:ea typeface="+mn-lt"/>
                <a:cs typeface="+mn-lt"/>
              </a:rPr>
              <a:t> </a:t>
            </a:r>
            <a:r>
              <a:rPr lang="en-US" altLang="en-US" sz="1400" dirty="0" err="1">
                <a:solidFill>
                  <a:srgbClr val="000000"/>
                </a:solidFill>
                <a:ea typeface="+mn-lt"/>
                <a:cs typeface="+mn-lt"/>
              </a:rPr>
              <a:t>kada</a:t>
            </a:r>
            <a:r>
              <a:rPr lang="en-US" altLang="en-US" sz="1400" dirty="0">
                <a:solidFill>
                  <a:srgbClr val="000000"/>
                </a:solidFill>
                <a:ea typeface="+mn-lt"/>
                <a:cs typeface="+mn-lt"/>
              </a:rPr>
              <a:t> </a:t>
            </a:r>
            <a:r>
              <a:rPr lang="en-US" altLang="en-US" sz="1400" dirty="0" err="1">
                <a:solidFill>
                  <a:srgbClr val="000000"/>
                </a:solidFill>
                <a:ea typeface="+mn-lt"/>
                <a:cs typeface="+mn-lt"/>
              </a:rPr>
              <a:t>su</a:t>
            </a:r>
            <a:r>
              <a:rPr lang="en-US" altLang="en-US" sz="1400" dirty="0">
                <a:solidFill>
                  <a:srgbClr val="000000"/>
                </a:solidFill>
                <a:ea typeface="+mn-lt"/>
                <a:cs typeface="+mn-lt"/>
              </a:rPr>
              <a:t> </a:t>
            </a:r>
            <a:r>
              <a:rPr lang="en-US" altLang="en-US" sz="1400" dirty="0" err="1">
                <a:solidFill>
                  <a:srgbClr val="000000"/>
                </a:solidFill>
                <a:ea typeface="+mn-lt"/>
                <a:cs typeface="+mn-lt"/>
              </a:rPr>
              <a:t>očekivani</a:t>
            </a:r>
            <a:r>
              <a:rPr lang="en-US" altLang="en-US" sz="1400" dirty="0">
                <a:solidFill>
                  <a:srgbClr val="000000"/>
                </a:solidFill>
                <a:ea typeface="+mn-lt"/>
                <a:cs typeface="+mn-lt"/>
              </a:rPr>
              <a:t> </a:t>
            </a:r>
            <a:r>
              <a:rPr lang="en-US" altLang="en-US" sz="1400" dirty="0" err="1">
                <a:solidFill>
                  <a:srgbClr val="000000"/>
                </a:solidFill>
                <a:ea typeface="+mn-lt"/>
                <a:cs typeface="+mn-lt"/>
              </a:rPr>
              <a:t>podaci</a:t>
            </a:r>
            <a:r>
              <a:rPr lang="en-US" altLang="en-US" sz="1400" dirty="0">
                <a:solidFill>
                  <a:srgbClr val="000000"/>
                </a:solidFill>
                <a:ea typeface="+mn-lt"/>
                <a:cs typeface="+mn-lt"/>
              </a:rPr>
              <a:t> </a:t>
            </a:r>
            <a:r>
              <a:rPr lang="en-US" altLang="en-US" sz="1400" dirty="0" err="1">
                <a:solidFill>
                  <a:srgbClr val="000000"/>
                </a:solidFill>
                <a:ea typeface="+mn-lt"/>
                <a:cs typeface="+mn-lt"/>
              </a:rPr>
              <a:t>dostupni</a:t>
            </a:r>
            <a:r>
              <a:rPr lang="en-US" altLang="en-US" sz="1400" dirty="0">
                <a:solidFill>
                  <a:srgbClr val="000000"/>
                </a:solidFill>
                <a:ea typeface="+mn-lt"/>
                <a:cs typeface="+mn-lt"/>
              </a:rPr>
              <a:t> pre </a:t>
            </a:r>
            <a:r>
              <a:rPr lang="en-US" altLang="en-US" sz="1400" dirty="0" err="1">
                <a:solidFill>
                  <a:srgbClr val="000000"/>
                </a:solidFill>
                <a:ea typeface="+mn-lt"/>
                <a:cs typeface="+mn-lt"/>
              </a:rPr>
              <a:t>početka</a:t>
            </a:r>
            <a:r>
              <a:rPr lang="en-US" altLang="en-US" sz="1400" dirty="0">
                <a:solidFill>
                  <a:srgbClr val="000000"/>
                </a:solidFill>
                <a:ea typeface="+mn-lt"/>
                <a:cs typeface="+mn-lt"/>
              </a:rPr>
              <a:t> </a:t>
            </a:r>
            <a:r>
              <a:rPr lang="en-US" altLang="en-US" sz="1400" dirty="0" err="1">
                <a:solidFill>
                  <a:srgbClr val="000000"/>
                </a:solidFill>
                <a:ea typeface="+mn-lt"/>
                <a:cs typeface="+mn-lt"/>
              </a:rPr>
              <a:t>simulacije</a:t>
            </a:r>
            <a:r>
              <a:rPr lang="en-US" altLang="en-US" sz="1400" dirty="0">
                <a:solidFill>
                  <a:srgbClr val="000000"/>
                </a:solidFill>
                <a:ea typeface="+mn-lt"/>
                <a:cs typeface="+mn-lt"/>
              </a:rPr>
              <a:t>, </a:t>
            </a:r>
            <a:r>
              <a:rPr lang="en-US" altLang="en-US" sz="1400" dirty="0" err="1">
                <a:solidFill>
                  <a:srgbClr val="000000"/>
                </a:solidFill>
                <a:ea typeface="+mn-lt"/>
                <a:cs typeface="+mn-lt"/>
              </a:rPr>
              <a:t>koristeći</a:t>
            </a:r>
            <a:r>
              <a:rPr lang="en-US" altLang="en-US" sz="1400" dirty="0">
                <a:solidFill>
                  <a:srgbClr val="000000"/>
                </a:solidFill>
                <a:ea typeface="+mn-lt"/>
                <a:cs typeface="+mn-lt"/>
              </a:rPr>
              <a:t> </a:t>
            </a:r>
            <a:r>
              <a:rPr lang="en-US" altLang="en-US" sz="1400" dirty="0" err="1">
                <a:solidFill>
                  <a:srgbClr val="000000"/>
                </a:solidFill>
                <a:ea typeface="+mn-lt"/>
                <a:cs typeface="+mn-lt"/>
              </a:rPr>
              <a:t>prethodno</a:t>
            </a:r>
            <a:r>
              <a:rPr lang="en-US" altLang="en-US" sz="1400" dirty="0">
                <a:solidFill>
                  <a:srgbClr val="000000"/>
                </a:solidFill>
                <a:ea typeface="+mn-lt"/>
                <a:cs typeface="+mn-lt"/>
              </a:rPr>
              <a:t> </a:t>
            </a:r>
            <a:r>
              <a:rPr lang="en-US" altLang="en-US" sz="1400" dirty="0" err="1">
                <a:solidFill>
                  <a:srgbClr val="000000"/>
                </a:solidFill>
                <a:ea typeface="+mn-lt"/>
                <a:cs typeface="+mn-lt"/>
              </a:rPr>
              <a:t>generisane</a:t>
            </a:r>
            <a:r>
              <a:rPr lang="en-US" altLang="en-US" sz="1400" dirty="0">
                <a:solidFill>
                  <a:srgbClr val="000000"/>
                </a:solidFill>
                <a:ea typeface="+mn-lt"/>
                <a:cs typeface="+mn-lt"/>
              </a:rPr>
              <a:t> </a:t>
            </a:r>
            <a:r>
              <a:rPr lang="en-US" altLang="en-US" sz="1400" dirty="0" err="1">
                <a:solidFill>
                  <a:srgbClr val="000000"/>
                </a:solidFill>
                <a:ea typeface="+mn-lt"/>
                <a:cs typeface="+mn-lt"/>
              </a:rPr>
              <a:t>podatke</a:t>
            </a:r>
            <a:r>
              <a:rPr lang="en-US" altLang="en-US" sz="1400" dirty="0">
                <a:solidFill>
                  <a:srgbClr val="000000"/>
                </a:solidFill>
                <a:ea typeface="+mn-lt"/>
                <a:cs typeface="+mn-lt"/>
              </a:rPr>
              <a:t> </a:t>
            </a:r>
          </a:p>
          <a:p>
            <a:pPr>
              <a:spcBef>
                <a:spcPts val="20"/>
              </a:spcBef>
            </a:pPr>
            <a:endParaRPr lang="en-US" altLang="en-US" sz="1400" dirty="0">
              <a:solidFill>
                <a:srgbClr val="000000"/>
              </a:solidFill>
              <a:ea typeface="+mn-lt"/>
              <a:cs typeface="+mn-lt"/>
            </a:endParaRPr>
          </a:p>
          <a:p>
            <a:pPr>
              <a:spcBef>
                <a:spcPts val="20"/>
              </a:spcBef>
            </a:pPr>
            <a:r>
              <a:rPr lang="en-US" sz="1400" dirty="0">
                <a:solidFill>
                  <a:srgbClr val="000000"/>
                </a:solidFill>
                <a:ea typeface="+mn-lt"/>
                <a:cs typeface="+mn-lt"/>
              </a:rPr>
              <a:t>Ako </a:t>
            </a:r>
            <a:r>
              <a:rPr lang="en-US" sz="1400" dirty="0" err="1">
                <a:solidFill>
                  <a:srgbClr val="000000"/>
                </a:solidFill>
                <a:ea typeface="+mn-lt"/>
                <a:cs typeface="+mn-lt"/>
              </a:rPr>
              <a:t>verifikacioni</a:t>
            </a:r>
            <a:r>
              <a:rPr lang="en-US" sz="1400" dirty="0">
                <a:solidFill>
                  <a:srgbClr val="000000"/>
                </a:solidFill>
                <a:ea typeface="+mn-lt"/>
                <a:cs typeface="+mn-lt"/>
              </a:rPr>
              <a:t> </a:t>
            </a:r>
            <a:r>
              <a:rPr lang="en-US" sz="1400" dirty="0" err="1">
                <a:solidFill>
                  <a:srgbClr val="000000"/>
                </a:solidFill>
                <a:ea typeface="+mn-lt"/>
                <a:cs typeface="+mn-lt"/>
              </a:rPr>
              <a:t>tim</a:t>
            </a:r>
            <a:r>
              <a:rPr lang="en-US" sz="1400" dirty="0">
                <a:solidFill>
                  <a:srgbClr val="000000"/>
                </a:solidFill>
                <a:ea typeface="+mn-lt"/>
                <a:cs typeface="+mn-lt"/>
              </a:rPr>
              <a:t> </a:t>
            </a:r>
            <a:r>
              <a:rPr lang="en-US" sz="1400" dirty="0" err="1">
                <a:solidFill>
                  <a:srgbClr val="000000"/>
                </a:solidFill>
                <a:ea typeface="+mn-lt"/>
                <a:cs typeface="+mn-lt"/>
              </a:rPr>
              <a:t>odluči</a:t>
            </a:r>
            <a:r>
              <a:rPr lang="en-US" sz="1400" dirty="0">
                <a:solidFill>
                  <a:srgbClr val="000000"/>
                </a:solidFill>
                <a:ea typeface="+mn-lt"/>
                <a:cs typeface="+mn-lt"/>
              </a:rPr>
              <a:t> da </a:t>
            </a:r>
            <a:r>
              <a:rPr lang="en-US" sz="1400" dirty="0" err="1">
                <a:solidFill>
                  <a:srgbClr val="000000"/>
                </a:solidFill>
                <a:ea typeface="+mn-lt"/>
                <a:cs typeface="+mn-lt"/>
              </a:rPr>
              <a:t>implementira</a:t>
            </a:r>
            <a:r>
              <a:rPr lang="en-US" sz="1400" dirty="0">
                <a:solidFill>
                  <a:srgbClr val="000000"/>
                </a:solidFill>
                <a:ea typeface="+mn-lt"/>
                <a:cs typeface="+mn-lt"/>
              </a:rPr>
              <a:t> </a:t>
            </a:r>
            <a:r>
              <a:rPr lang="en-US" sz="1400" dirty="0" err="1">
                <a:solidFill>
                  <a:srgbClr val="000000"/>
                </a:solidFill>
                <a:ea typeface="+mn-lt"/>
                <a:cs typeface="+mn-lt"/>
              </a:rPr>
              <a:t>šemu</a:t>
            </a:r>
            <a:r>
              <a:rPr lang="en-US" sz="1400" dirty="0">
                <a:solidFill>
                  <a:srgbClr val="000000"/>
                </a:solidFill>
                <a:ea typeface="+mn-lt"/>
                <a:cs typeface="+mn-lt"/>
              </a:rPr>
              <a:t> </a:t>
            </a:r>
            <a:r>
              <a:rPr lang="en-US" sz="1400" dirty="0" err="1">
                <a:solidFill>
                  <a:srgbClr val="000000"/>
                </a:solidFill>
                <a:ea typeface="+mn-lt"/>
                <a:cs typeface="+mn-lt"/>
              </a:rPr>
              <a:t>dinamičkog</a:t>
            </a:r>
            <a:r>
              <a:rPr lang="en-US" sz="1400" dirty="0">
                <a:solidFill>
                  <a:srgbClr val="000000"/>
                </a:solidFill>
                <a:ea typeface="+mn-lt"/>
                <a:cs typeface="+mn-lt"/>
              </a:rPr>
              <a:t> </a:t>
            </a:r>
            <a:r>
              <a:rPr lang="en-US" sz="1400" dirty="0" err="1">
                <a:solidFill>
                  <a:srgbClr val="000000"/>
                </a:solidFill>
                <a:ea typeface="+mn-lt"/>
                <a:cs typeface="+mn-lt"/>
              </a:rPr>
              <a:t>generisanja</a:t>
            </a:r>
            <a:r>
              <a:rPr lang="en-US" sz="1400" dirty="0">
                <a:solidFill>
                  <a:srgbClr val="000000"/>
                </a:solidFill>
                <a:ea typeface="+mn-lt"/>
                <a:cs typeface="+mn-lt"/>
              </a:rPr>
              <a:t>, </a:t>
            </a:r>
            <a:r>
              <a:rPr lang="en-US" sz="1400" dirty="0" err="1">
                <a:solidFill>
                  <a:srgbClr val="000000"/>
                </a:solidFill>
                <a:ea typeface="+mn-lt"/>
                <a:cs typeface="+mn-lt"/>
              </a:rPr>
              <a:t>tada</a:t>
            </a:r>
            <a:r>
              <a:rPr lang="en-US" sz="1400" dirty="0">
                <a:solidFill>
                  <a:srgbClr val="000000"/>
                </a:solidFill>
                <a:ea typeface="+mn-lt"/>
                <a:cs typeface="+mn-lt"/>
              </a:rPr>
              <a:t> </a:t>
            </a:r>
            <a:r>
              <a:rPr lang="en-US" sz="1400" dirty="0" err="1">
                <a:solidFill>
                  <a:srgbClr val="000000"/>
                </a:solidFill>
                <a:ea typeface="+mn-lt"/>
                <a:cs typeface="+mn-lt"/>
              </a:rPr>
              <a:t>tim</a:t>
            </a:r>
            <a:r>
              <a:rPr lang="en-US" sz="1400" dirty="0">
                <a:solidFill>
                  <a:srgbClr val="000000"/>
                </a:solidFill>
                <a:ea typeface="+mn-lt"/>
                <a:cs typeface="+mn-lt"/>
              </a:rPr>
              <a:t> mora </a:t>
            </a:r>
            <a:r>
              <a:rPr lang="en-US" sz="1400" dirty="0" err="1">
                <a:solidFill>
                  <a:srgbClr val="000000"/>
                </a:solidFill>
                <a:ea typeface="+mn-lt"/>
                <a:cs typeface="+mn-lt"/>
              </a:rPr>
              <a:t>koristiti</a:t>
            </a:r>
            <a:r>
              <a:rPr lang="en-US" sz="1400" dirty="0">
                <a:solidFill>
                  <a:srgbClr val="000000"/>
                </a:solidFill>
                <a:ea typeface="+mn-lt"/>
                <a:cs typeface="+mn-lt"/>
              </a:rPr>
              <a:t> </a:t>
            </a:r>
            <a:r>
              <a:rPr lang="en-US" sz="1400" dirty="0" err="1">
                <a:solidFill>
                  <a:srgbClr val="000000"/>
                </a:solidFill>
                <a:ea typeface="+mn-lt"/>
                <a:cs typeface="+mn-lt"/>
              </a:rPr>
              <a:t>drugačiji</a:t>
            </a:r>
            <a:r>
              <a:rPr lang="en-US" sz="1400" dirty="0">
                <a:solidFill>
                  <a:srgbClr val="000000"/>
                </a:solidFill>
                <a:ea typeface="+mn-lt"/>
                <a:cs typeface="+mn-lt"/>
              </a:rPr>
              <a:t> </a:t>
            </a:r>
            <a:r>
              <a:rPr lang="en-US" sz="1400" dirty="0" err="1">
                <a:solidFill>
                  <a:srgbClr val="000000"/>
                </a:solidFill>
                <a:ea typeface="+mn-lt"/>
                <a:cs typeface="+mn-lt"/>
              </a:rPr>
              <a:t>stil</a:t>
            </a:r>
            <a:r>
              <a:rPr lang="en-US" sz="1400" dirty="0">
                <a:solidFill>
                  <a:srgbClr val="000000"/>
                </a:solidFill>
                <a:ea typeface="+mn-lt"/>
                <a:cs typeface="+mn-lt"/>
              </a:rPr>
              <a:t> </a:t>
            </a:r>
            <a:r>
              <a:rPr lang="en-US" sz="1400" dirty="0" err="1">
                <a:solidFill>
                  <a:srgbClr val="000000"/>
                </a:solidFill>
                <a:ea typeface="+mn-lt"/>
                <a:cs typeface="+mn-lt"/>
              </a:rPr>
              <a:t>komponente</a:t>
            </a:r>
            <a:r>
              <a:rPr lang="en-US" sz="1400" dirty="0">
                <a:solidFill>
                  <a:srgbClr val="000000"/>
                </a:solidFill>
                <a:ea typeface="+mn-lt"/>
                <a:cs typeface="+mn-lt"/>
              </a:rPr>
              <a:t> za </a:t>
            </a:r>
            <a:r>
              <a:rPr lang="en-US" sz="1400" dirty="0" err="1">
                <a:solidFill>
                  <a:srgbClr val="000000"/>
                </a:solidFill>
                <a:ea typeface="+mn-lt"/>
                <a:cs typeface="+mn-lt"/>
              </a:rPr>
              <a:t>proveru</a:t>
            </a:r>
            <a:endParaRPr lang="en-US" sz="1400" dirty="0" err="1">
              <a:cs typeface="Arial"/>
            </a:endParaRPr>
          </a:p>
          <a:p>
            <a:pPr>
              <a:spcBef>
                <a:spcPts val="20"/>
              </a:spcBef>
            </a:pPr>
            <a:endParaRPr lang="en-US" sz="1400" dirty="0">
              <a:solidFill>
                <a:srgbClr val="000000"/>
              </a:solidFill>
              <a:ea typeface="+mn-lt"/>
              <a:cs typeface="+mn-lt"/>
            </a:endParaRPr>
          </a:p>
          <a:p>
            <a:pPr>
              <a:spcBef>
                <a:spcPts val="20"/>
              </a:spcBef>
            </a:pPr>
            <a:r>
              <a:rPr lang="en-US" sz="1400" dirty="0">
                <a:solidFill>
                  <a:srgbClr val="000000"/>
                </a:solidFill>
                <a:ea typeface="+mn-lt"/>
                <a:cs typeface="+mn-lt"/>
              </a:rPr>
              <a:t>Tok </a:t>
            </a:r>
            <a:r>
              <a:rPr lang="en-US" sz="1400" dirty="0" err="1">
                <a:solidFill>
                  <a:srgbClr val="000000"/>
                </a:solidFill>
                <a:ea typeface="+mn-lt"/>
                <a:cs typeface="+mn-lt"/>
              </a:rPr>
              <a:t>prikazan</a:t>
            </a:r>
            <a:r>
              <a:rPr lang="en-US" sz="1400" dirty="0">
                <a:solidFill>
                  <a:srgbClr val="000000"/>
                </a:solidFill>
                <a:ea typeface="+mn-lt"/>
                <a:cs typeface="+mn-lt"/>
              </a:rPr>
              <a:t> </a:t>
            </a:r>
            <a:r>
              <a:rPr lang="en-US" sz="1400" dirty="0" err="1">
                <a:solidFill>
                  <a:srgbClr val="000000"/>
                </a:solidFill>
                <a:ea typeface="+mn-lt"/>
                <a:cs typeface="+mn-lt"/>
              </a:rPr>
              <a:t>na</a:t>
            </a:r>
            <a:r>
              <a:rPr lang="en-US" sz="1400" dirty="0">
                <a:solidFill>
                  <a:srgbClr val="000000"/>
                </a:solidFill>
                <a:ea typeface="+mn-lt"/>
                <a:cs typeface="+mn-lt"/>
              </a:rPr>
              <a:t> </a:t>
            </a:r>
            <a:r>
              <a:rPr lang="en-US" sz="1400" dirty="0" err="1">
                <a:solidFill>
                  <a:srgbClr val="000000"/>
                </a:solidFill>
                <a:ea typeface="+mn-lt"/>
                <a:cs typeface="+mn-lt"/>
              </a:rPr>
              <a:t>donjoj</a:t>
            </a:r>
            <a:r>
              <a:rPr lang="en-US" sz="1400" dirty="0">
                <a:solidFill>
                  <a:srgbClr val="000000"/>
                </a:solidFill>
                <a:ea typeface="+mn-lt"/>
                <a:cs typeface="+mn-lt"/>
              </a:rPr>
              <a:t> </a:t>
            </a:r>
            <a:r>
              <a:rPr lang="en-US" sz="1400" dirty="0" err="1">
                <a:solidFill>
                  <a:srgbClr val="000000"/>
                </a:solidFill>
                <a:ea typeface="+mn-lt"/>
                <a:cs typeface="+mn-lt"/>
              </a:rPr>
              <a:t>slici</a:t>
            </a:r>
            <a:r>
              <a:rPr lang="en-US" sz="1400" dirty="0">
                <a:solidFill>
                  <a:srgbClr val="000000"/>
                </a:solidFill>
                <a:ea typeface="+mn-lt"/>
                <a:cs typeface="+mn-lt"/>
              </a:rPr>
              <a:t> je </a:t>
            </a:r>
            <a:r>
              <a:rPr lang="en-US" sz="1400" dirty="0" err="1">
                <a:solidFill>
                  <a:srgbClr val="000000"/>
                </a:solidFill>
                <a:ea typeface="+mn-lt"/>
                <a:cs typeface="+mn-lt"/>
              </a:rPr>
              <a:t>sličan</a:t>
            </a:r>
            <a:r>
              <a:rPr lang="en-US" sz="1400" dirty="0">
                <a:solidFill>
                  <a:srgbClr val="000000"/>
                </a:solidFill>
                <a:ea typeface="+mn-lt"/>
                <a:cs typeface="+mn-lt"/>
              </a:rPr>
              <a:t> </a:t>
            </a:r>
            <a:r>
              <a:rPr lang="en-US" sz="1400" dirty="0" err="1">
                <a:solidFill>
                  <a:srgbClr val="000000"/>
                </a:solidFill>
                <a:ea typeface="+mn-lt"/>
                <a:cs typeface="+mn-lt"/>
              </a:rPr>
              <a:t>testnom</a:t>
            </a:r>
            <a:r>
              <a:rPr lang="en-US" sz="1400" dirty="0">
                <a:solidFill>
                  <a:srgbClr val="000000"/>
                </a:solidFill>
                <a:ea typeface="+mn-lt"/>
                <a:cs typeface="+mn-lt"/>
              </a:rPr>
              <a:t> </a:t>
            </a:r>
            <a:r>
              <a:rPr lang="en-US" sz="1400" dirty="0" err="1">
                <a:solidFill>
                  <a:srgbClr val="000000"/>
                </a:solidFill>
                <a:ea typeface="+mn-lt"/>
                <a:cs typeface="+mn-lt"/>
              </a:rPr>
              <a:t>okruženju</a:t>
            </a:r>
            <a:r>
              <a:rPr lang="en-US" sz="1400" dirty="0">
                <a:solidFill>
                  <a:srgbClr val="000000"/>
                </a:solidFill>
                <a:ea typeface="+mn-lt"/>
                <a:cs typeface="+mn-lt"/>
              </a:rPr>
              <a:t> </a:t>
            </a:r>
            <a:r>
              <a:rPr lang="en-US" sz="1400" dirty="0" err="1">
                <a:solidFill>
                  <a:srgbClr val="000000"/>
                </a:solidFill>
                <a:ea typeface="+mn-lt"/>
                <a:cs typeface="+mn-lt"/>
              </a:rPr>
              <a:t>sa</a:t>
            </a:r>
            <a:r>
              <a:rPr lang="en-US" sz="1400" dirty="0">
                <a:solidFill>
                  <a:srgbClr val="000000"/>
                </a:solidFill>
                <a:ea typeface="+mn-lt"/>
                <a:cs typeface="+mn-lt"/>
              </a:rPr>
              <a:t> </a:t>
            </a:r>
            <a:r>
              <a:rPr lang="en-US" sz="1400" dirty="0" err="1">
                <a:solidFill>
                  <a:srgbClr val="000000"/>
                </a:solidFill>
                <a:ea typeface="+mn-lt"/>
                <a:cs typeface="+mn-lt"/>
              </a:rPr>
              <a:t>zlatnim</a:t>
            </a:r>
            <a:r>
              <a:rPr lang="en-US" sz="1400" dirty="0">
                <a:solidFill>
                  <a:srgbClr val="000000"/>
                </a:solidFill>
                <a:ea typeface="+mn-lt"/>
                <a:cs typeface="+mn-lt"/>
              </a:rPr>
              <a:t> </a:t>
            </a:r>
            <a:r>
              <a:rPr lang="en-US" sz="1400" dirty="0" err="1">
                <a:solidFill>
                  <a:srgbClr val="000000"/>
                </a:solidFill>
                <a:ea typeface="+mn-lt"/>
                <a:cs typeface="+mn-lt"/>
              </a:rPr>
              <a:t>vektorima</a:t>
            </a:r>
            <a:r>
              <a:rPr lang="en-US" sz="1400" dirty="0">
                <a:solidFill>
                  <a:srgbClr val="000000"/>
                </a:solidFill>
                <a:ea typeface="+mn-lt"/>
                <a:cs typeface="+mn-lt"/>
              </a:rPr>
              <a:t>, </a:t>
            </a:r>
            <a:r>
              <a:rPr lang="en-US" sz="1400" dirty="0" err="1">
                <a:solidFill>
                  <a:srgbClr val="000000"/>
                </a:solidFill>
                <a:ea typeface="+mn-lt"/>
                <a:cs typeface="+mn-lt"/>
              </a:rPr>
              <a:t>osim</a:t>
            </a:r>
            <a:r>
              <a:rPr lang="en-US" sz="1400" dirty="0">
                <a:solidFill>
                  <a:srgbClr val="000000"/>
                </a:solidFill>
                <a:ea typeface="+mn-lt"/>
                <a:cs typeface="+mn-lt"/>
              </a:rPr>
              <a:t> </a:t>
            </a:r>
            <a:r>
              <a:rPr lang="en-US" sz="1400" dirty="0" err="1">
                <a:solidFill>
                  <a:srgbClr val="000000"/>
                </a:solidFill>
                <a:ea typeface="+mn-lt"/>
                <a:cs typeface="+mn-lt"/>
              </a:rPr>
              <a:t>što</a:t>
            </a:r>
            <a:r>
              <a:rPr lang="en-US" sz="1400" dirty="0">
                <a:solidFill>
                  <a:srgbClr val="000000"/>
                </a:solidFill>
                <a:ea typeface="+mn-lt"/>
                <a:cs typeface="+mn-lt"/>
              </a:rPr>
              <a:t> </a:t>
            </a:r>
            <a:r>
              <a:rPr lang="en-US" sz="1400" dirty="0" err="1">
                <a:solidFill>
                  <a:srgbClr val="000000"/>
                </a:solidFill>
                <a:ea typeface="+mn-lt"/>
                <a:cs typeface="+mn-lt"/>
              </a:rPr>
              <a:t>tabela</a:t>
            </a:r>
            <a:r>
              <a:rPr lang="en-US" sz="1400" dirty="0">
                <a:solidFill>
                  <a:srgbClr val="000000"/>
                </a:solidFill>
                <a:ea typeface="+mn-lt"/>
                <a:cs typeface="+mn-lt"/>
              </a:rPr>
              <a:t> </a:t>
            </a:r>
            <a:r>
              <a:rPr lang="en-US" sz="1400" dirty="0" err="1">
                <a:solidFill>
                  <a:srgbClr val="000000"/>
                </a:solidFill>
                <a:ea typeface="+mn-lt"/>
                <a:cs typeface="+mn-lt"/>
              </a:rPr>
              <a:t>rezultata</a:t>
            </a:r>
            <a:r>
              <a:rPr lang="en-US" sz="1400" dirty="0">
                <a:solidFill>
                  <a:srgbClr val="000000"/>
                </a:solidFill>
                <a:ea typeface="+mn-lt"/>
                <a:cs typeface="+mn-lt"/>
              </a:rPr>
              <a:t> </a:t>
            </a:r>
            <a:r>
              <a:rPr lang="en-US" sz="1400" dirty="0" err="1">
                <a:solidFill>
                  <a:srgbClr val="000000"/>
                </a:solidFill>
                <a:ea typeface="+mn-lt"/>
                <a:cs typeface="+mn-lt"/>
              </a:rPr>
              <a:t>sada</a:t>
            </a:r>
            <a:r>
              <a:rPr lang="en-US" sz="1400" dirty="0">
                <a:solidFill>
                  <a:srgbClr val="000000"/>
                </a:solidFill>
                <a:ea typeface="+mn-lt"/>
                <a:cs typeface="+mn-lt"/>
              </a:rPr>
              <a:t> </a:t>
            </a:r>
            <a:r>
              <a:rPr lang="en-US" sz="1400" dirty="0" err="1">
                <a:solidFill>
                  <a:srgbClr val="000000"/>
                </a:solidFill>
                <a:ea typeface="+mn-lt"/>
                <a:cs typeface="+mn-lt"/>
              </a:rPr>
              <a:t>prikuplja</a:t>
            </a:r>
            <a:r>
              <a:rPr lang="en-US" sz="1400" dirty="0">
                <a:solidFill>
                  <a:srgbClr val="000000"/>
                </a:solidFill>
                <a:ea typeface="+mn-lt"/>
                <a:cs typeface="+mn-lt"/>
              </a:rPr>
              <a:t> </a:t>
            </a:r>
            <a:r>
              <a:rPr lang="en-US" sz="1400" dirty="0" err="1">
                <a:solidFill>
                  <a:srgbClr val="000000"/>
                </a:solidFill>
                <a:ea typeface="+mn-lt"/>
                <a:cs typeface="+mn-lt"/>
              </a:rPr>
              <a:t>informacije</a:t>
            </a:r>
            <a:r>
              <a:rPr lang="en-US" sz="1400" dirty="0">
                <a:solidFill>
                  <a:srgbClr val="000000"/>
                </a:solidFill>
                <a:ea typeface="+mn-lt"/>
                <a:cs typeface="+mn-lt"/>
              </a:rPr>
              <a:t> u </a:t>
            </a:r>
            <a:r>
              <a:rPr lang="en-US" sz="1400" dirty="0" err="1">
                <a:solidFill>
                  <a:srgbClr val="000000"/>
                </a:solidFill>
                <a:ea typeface="+mn-lt"/>
                <a:cs typeface="+mn-lt"/>
              </a:rPr>
              <a:t>realnom</a:t>
            </a:r>
            <a:r>
              <a:rPr lang="en-US" sz="1400" dirty="0">
                <a:solidFill>
                  <a:srgbClr val="000000"/>
                </a:solidFill>
                <a:ea typeface="+mn-lt"/>
                <a:cs typeface="+mn-lt"/>
              </a:rPr>
              <a:t> </a:t>
            </a:r>
            <a:r>
              <a:rPr lang="en-US" sz="1400" dirty="0" err="1">
                <a:solidFill>
                  <a:srgbClr val="000000"/>
                </a:solidFill>
                <a:ea typeface="+mn-lt"/>
                <a:cs typeface="+mn-lt"/>
              </a:rPr>
              <a:t>vremenu</a:t>
            </a:r>
            <a:r>
              <a:rPr lang="en-US" sz="1400" dirty="0">
                <a:solidFill>
                  <a:srgbClr val="000000"/>
                </a:solidFill>
                <a:ea typeface="+mn-lt"/>
                <a:cs typeface="+mn-lt"/>
              </a:rPr>
              <a:t>, </a:t>
            </a:r>
            <a:r>
              <a:rPr lang="en-US" sz="1400" dirty="0" err="1">
                <a:solidFill>
                  <a:srgbClr val="000000"/>
                </a:solidFill>
                <a:ea typeface="+mn-lt"/>
                <a:cs typeface="+mn-lt"/>
              </a:rPr>
              <a:t>umesto</a:t>
            </a:r>
            <a:r>
              <a:rPr lang="en-US" sz="1400" dirty="0">
                <a:solidFill>
                  <a:srgbClr val="000000"/>
                </a:solidFill>
                <a:ea typeface="+mn-lt"/>
                <a:cs typeface="+mn-lt"/>
              </a:rPr>
              <a:t> da parser test </a:t>
            </a:r>
            <a:r>
              <a:rPr lang="en-US" sz="1400" dirty="0" err="1">
                <a:solidFill>
                  <a:srgbClr val="000000"/>
                </a:solidFill>
                <a:ea typeface="+mn-lt"/>
                <a:cs typeface="+mn-lt"/>
              </a:rPr>
              <a:t>slučaja</a:t>
            </a:r>
            <a:r>
              <a:rPr lang="en-US" sz="1400" dirty="0">
                <a:solidFill>
                  <a:srgbClr val="000000"/>
                </a:solidFill>
                <a:ea typeface="+mn-lt"/>
                <a:cs typeface="+mn-lt"/>
              </a:rPr>
              <a:t> </a:t>
            </a:r>
            <a:r>
              <a:rPr lang="en-US" sz="1400" dirty="0" err="1">
                <a:solidFill>
                  <a:srgbClr val="000000"/>
                </a:solidFill>
                <a:ea typeface="+mn-lt"/>
                <a:cs typeface="+mn-lt"/>
              </a:rPr>
              <a:t>učitava</a:t>
            </a:r>
            <a:r>
              <a:rPr lang="en-US" sz="1400" dirty="0">
                <a:solidFill>
                  <a:srgbClr val="000000"/>
                </a:solidFill>
                <a:ea typeface="+mn-lt"/>
                <a:cs typeface="+mn-lt"/>
              </a:rPr>
              <a:t> </a:t>
            </a:r>
            <a:r>
              <a:rPr lang="en-US" sz="1400" dirty="0" err="1">
                <a:solidFill>
                  <a:srgbClr val="000000"/>
                </a:solidFill>
                <a:ea typeface="+mn-lt"/>
                <a:cs typeface="+mn-lt"/>
              </a:rPr>
              <a:t>sve</a:t>
            </a:r>
            <a:r>
              <a:rPr lang="en-US" sz="1400" dirty="0">
                <a:solidFill>
                  <a:srgbClr val="000000"/>
                </a:solidFill>
                <a:ea typeface="+mn-lt"/>
                <a:cs typeface="+mn-lt"/>
              </a:rPr>
              <a:t> </a:t>
            </a:r>
            <a:r>
              <a:rPr lang="en-US" sz="1400" dirty="0" err="1">
                <a:solidFill>
                  <a:srgbClr val="000000"/>
                </a:solidFill>
                <a:ea typeface="+mn-lt"/>
                <a:cs typeface="+mn-lt"/>
              </a:rPr>
              <a:t>podatke</a:t>
            </a:r>
            <a:r>
              <a:rPr lang="en-US" sz="1400" dirty="0">
                <a:solidFill>
                  <a:srgbClr val="000000"/>
                </a:solidFill>
                <a:ea typeface="+mn-lt"/>
                <a:cs typeface="+mn-lt"/>
              </a:rPr>
              <a:t> </a:t>
            </a:r>
            <a:r>
              <a:rPr lang="en-US" sz="1400" dirty="0" err="1">
                <a:solidFill>
                  <a:srgbClr val="000000"/>
                </a:solidFill>
                <a:ea typeface="+mn-lt"/>
                <a:cs typeface="+mn-lt"/>
              </a:rPr>
              <a:t>unapred</a:t>
            </a:r>
            <a:endParaRPr lang="en-US" sz="1400" dirty="0" err="1">
              <a:cs typeface="Arial"/>
            </a:endParaRPr>
          </a:p>
          <a:p>
            <a:pPr>
              <a:spcBef>
                <a:spcPts val="20"/>
              </a:spcBef>
            </a:pPr>
            <a:endParaRPr lang="en-US" sz="1400" dirty="0">
              <a:solidFill>
                <a:srgbClr val="000000"/>
              </a:solidFill>
              <a:ea typeface="+mn-lt"/>
              <a:cs typeface="+mn-lt"/>
            </a:endParaRPr>
          </a:p>
          <a:p>
            <a:pPr>
              <a:spcBef>
                <a:spcPts val="20"/>
              </a:spcBef>
            </a:pPr>
            <a:r>
              <a:rPr lang="en-US" sz="1400" dirty="0" err="1">
                <a:solidFill>
                  <a:srgbClr val="000000"/>
                </a:solidFill>
                <a:ea typeface="+mn-lt"/>
                <a:cs typeface="+mn-lt"/>
              </a:rPr>
              <a:t>Tokom</a:t>
            </a:r>
            <a:r>
              <a:rPr lang="en-US" sz="1400" dirty="0">
                <a:solidFill>
                  <a:srgbClr val="000000"/>
                </a:solidFill>
                <a:ea typeface="+mn-lt"/>
                <a:cs typeface="+mn-lt"/>
              </a:rPr>
              <a:t> </a:t>
            </a:r>
            <a:r>
              <a:rPr lang="en-US" sz="1400" dirty="0" err="1">
                <a:solidFill>
                  <a:srgbClr val="000000"/>
                </a:solidFill>
                <a:ea typeface="+mn-lt"/>
                <a:cs typeface="+mn-lt"/>
              </a:rPr>
              <a:t>simulacije</a:t>
            </a:r>
            <a:r>
              <a:rPr lang="en-US" sz="1400" dirty="0">
                <a:solidFill>
                  <a:srgbClr val="000000"/>
                </a:solidFill>
                <a:ea typeface="+mn-lt"/>
                <a:cs typeface="+mn-lt"/>
              </a:rPr>
              <a:t>, </a:t>
            </a:r>
            <a:r>
              <a:rPr lang="en-US" sz="1400" dirty="0" err="1">
                <a:solidFill>
                  <a:srgbClr val="000000"/>
                </a:solidFill>
                <a:ea typeface="+mn-lt"/>
                <a:cs typeface="+mn-lt"/>
              </a:rPr>
              <a:t>dok</a:t>
            </a:r>
            <a:r>
              <a:rPr lang="en-US" sz="1400" dirty="0">
                <a:solidFill>
                  <a:srgbClr val="000000"/>
                </a:solidFill>
                <a:ea typeface="+mn-lt"/>
                <a:cs typeface="+mn-lt"/>
              </a:rPr>
              <a:t> stimulus </a:t>
            </a:r>
            <a:r>
              <a:rPr lang="en-US" sz="1400" dirty="0" err="1">
                <a:solidFill>
                  <a:srgbClr val="000000"/>
                </a:solidFill>
                <a:ea typeface="+mn-lt"/>
                <a:cs typeface="+mn-lt"/>
              </a:rPr>
              <a:t>komponenta</a:t>
            </a:r>
            <a:r>
              <a:rPr lang="en-US" sz="1400" dirty="0">
                <a:solidFill>
                  <a:srgbClr val="000000"/>
                </a:solidFill>
                <a:ea typeface="+mn-lt"/>
                <a:cs typeface="+mn-lt"/>
              </a:rPr>
              <a:t> </a:t>
            </a:r>
            <a:r>
              <a:rPr lang="en-US" sz="1400" dirty="0" err="1">
                <a:solidFill>
                  <a:srgbClr val="000000"/>
                </a:solidFill>
                <a:ea typeface="+mn-lt"/>
                <a:cs typeface="+mn-lt"/>
              </a:rPr>
              <a:t>inicira</a:t>
            </a:r>
            <a:r>
              <a:rPr lang="en-US" sz="1400" dirty="0">
                <a:solidFill>
                  <a:srgbClr val="000000"/>
                </a:solidFill>
                <a:ea typeface="+mn-lt"/>
                <a:cs typeface="+mn-lt"/>
              </a:rPr>
              <a:t> </a:t>
            </a:r>
            <a:r>
              <a:rPr lang="en-US" sz="1400" dirty="0" err="1">
                <a:solidFill>
                  <a:srgbClr val="000000"/>
                </a:solidFill>
                <a:ea typeface="+mn-lt"/>
                <a:cs typeface="+mn-lt"/>
              </a:rPr>
              <a:t>transakciju</a:t>
            </a:r>
            <a:r>
              <a:rPr lang="en-US" sz="1400" dirty="0">
                <a:solidFill>
                  <a:srgbClr val="000000"/>
                </a:solidFill>
                <a:ea typeface="+mn-lt"/>
                <a:cs typeface="+mn-lt"/>
              </a:rPr>
              <a:t> </a:t>
            </a:r>
            <a:r>
              <a:rPr lang="en-US" sz="1400" dirty="0" err="1">
                <a:solidFill>
                  <a:srgbClr val="000000"/>
                </a:solidFill>
                <a:ea typeface="+mn-lt"/>
                <a:cs typeface="+mn-lt"/>
              </a:rPr>
              <a:t>prema</a:t>
            </a:r>
            <a:r>
              <a:rPr lang="en-US" sz="1400" dirty="0">
                <a:solidFill>
                  <a:srgbClr val="000000"/>
                </a:solidFill>
                <a:ea typeface="+mn-lt"/>
                <a:cs typeface="+mn-lt"/>
              </a:rPr>
              <a:t> DUV-u, </a:t>
            </a:r>
            <a:r>
              <a:rPr lang="en-US" sz="1400" dirty="0" err="1">
                <a:solidFill>
                  <a:srgbClr val="000000"/>
                </a:solidFill>
                <a:ea typeface="+mn-lt"/>
                <a:cs typeface="+mn-lt"/>
              </a:rPr>
              <a:t>ona</a:t>
            </a:r>
            <a:r>
              <a:rPr lang="en-US" sz="1400" dirty="0">
                <a:solidFill>
                  <a:srgbClr val="000000"/>
                </a:solidFill>
                <a:ea typeface="+mn-lt"/>
                <a:cs typeface="+mn-lt"/>
              </a:rPr>
              <a:t> </a:t>
            </a:r>
            <a:r>
              <a:rPr lang="en-US" sz="1400" dirty="0" err="1">
                <a:solidFill>
                  <a:srgbClr val="000000"/>
                </a:solidFill>
                <a:ea typeface="+mn-lt"/>
                <a:cs typeface="+mn-lt"/>
              </a:rPr>
              <a:t>takođe</a:t>
            </a:r>
            <a:r>
              <a:rPr lang="en-US" sz="1400" dirty="0">
                <a:solidFill>
                  <a:srgbClr val="000000"/>
                </a:solidFill>
                <a:ea typeface="+mn-lt"/>
                <a:cs typeface="+mn-lt"/>
              </a:rPr>
              <a:t> </a:t>
            </a:r>
            <a:r>
              <a:rPr lang="en-US" sz="1400" dirty="0" err="1">
                <a:solidFill>
                  <a:srgbClr val="000000"/>
                </a:solidFill>
                <a:ea typeface="+mn-lt"/>
                <a:cs typeface="+mn-lt"/>
              </a:rPr>
              <a:t>obaveštava</a:t>
            </a:r>
            <a:r>
              <a:rPr lang="en-US" sz="1400" dirty="0">
                <a:solidFill>
                  <a:srgbClr val="000000"/>
                </a:solidFill>
                <a:ea typeface="+mn-lt"/>
                <a:cs typeface="+mn-lt"/>
              </a:rPr>
              <a:t> </a:t>
            </a:r>
            <a:r>
              <a:rPr lang="en-US" sz="1400" dirty="0" err="1">
                <a:solidFill>
                  <a:srgbClr val="000000"/>
                </a:solidFill>
                <a:ea typeface="+mn-lt"/>
                <a:cs typeface="+mn-lt"/>
              </a:rPr>
              <a:t>tabelu</a:t>
            </a:r>
            <a:r>
              <a:rPr lang="en-US" sz="1400" dirty="0">
                <a:solidFill>
                  <a:srgbClr val="000000"/>
                </a:solidFill>
                <a:ea typeface="+mn-lt"/>
                <a:cs typeface="+mn-lt"/>
              </a:rPr>
              <a:t> </a:t>
            </a:r>
            <a:r>
              <a:rPr lang="en-US" sz="1400" dirty="0" err="1">
                <a:solidFill>
                  <a:srgbClr val="000000"/>
                </a:solidFill>
                <a:ea typeface="+mn-lt"/>
                <a:cs typeface="+mn-lt"/>
              </a:rPr>
              <a:t>rezultata</a:t>
            </a:r>
            <a:r>
              <a:rPr lang="en-US" sz="1400" dirty="0">
                <a:solidFill>
                  <a:srgbClr val="000000"/>
                </a:solidFill>
                <a:ea typeface="+mn-lt"/>
                <a:cs typeface="+mn-lt"/>
              </a:rPr>
              <a:t> o </a:t>
            </a:r>
            <a:r>
              <a:rPr lang="en-US" sz="1400" dirty="0" err="1">
                <a:solidFill>
                  <a:srgbClr val="000000"/>
                </a:solidFill>
                <a:ea typeface="+mn-lt"/>
                <a:cs typeface="+mn-lt"/>
              </a:rPr>
              <a:t>toj</a:t>
            </a:r>
            <a:r>
              <a:rPr lang="en-US" sz="1400" dirty="0">
                <a:solidFill>
                  <a:srgbClr val="000000"/>
                </a:solidFill>
                <a:ea typeface="+mn-lt"/>
                <a:cs typeface="+mn-lt"/>
              </a:rPr>
              <a:t> </a:t>
            </a:r>
            <a:r>
              <a:rPr lang="en-US" sz="1400" dirty="0" err="1">
                <a:solidFill>
                  <a:srgbClr val="000000"/>
                </a:solidFill>
                <a:ea typeface="+mn-lt"/>
                <a:cs typeface="+mn-lt"/>
              </a:rPr>
              <a:t>transakciji</a:t>
            </a:r>
            <a:endParaRPr lang="en-US" sz="1400" dirty="0" err="1">
              <a:cs typeface="Arial"/>
            </a:endParaRPr>
          </a:p>
          <a:p>
            <a:endParaRPr lang="en-US" altLang="en-US" sz="1400" dirty="0">
              <a:cs typeface="Arial"/>
            </a:endParaRPr>
          </a:p>
        </p:txBody>
      </p:sp>
      <p:pic>
        <p:nvPicPr>
          <p:cNvPr id="21509" name="Picture 7">
            <a:extLst>
              <a:ext uri="{FF2B5EF4-FFF2-40B4-BE49-F238E27FC236}">
                <a16:creationId xmlns:a16="http://schemas.microsoft.com/office/drawing/2014/main" id="{B2E10C1D-1940-49EE-8116-F285C209317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33925" y="1249363"/>
            <a:ext cx="4186238" cy="1063625"/>
          </a:xfrm>
          <a:noFill/>
          <a:extLst>
            <a:ext uri="{91240B29-F687-4F45-9708-019B960494DF}">
              <a14:hiddenLine xmlns:a14="http://schemas.microsoft.com/office/drawing/2010/main" w="12700">
                <a:solidFill>
                  <a:schemeClr val="tx1"/>
                </a:solidFill>
                <a:miter lim="800000"/>
                <a:headEnd/>
                <a:tailEnd/>
              </a14:hiddenLine>
            </a:ext>
          </a:extLst>
        </p:spPr>
      </p:pic>
      <p:pic>
        <p:nvPicPr>
          <p:cNvPr id="21510" name="Picture 8">
            <a:extLst>
              <a:ext uri="{FF2B5EF4-FFF2-40B4-BE49-F238E27FC236}">
                <a16:creationId xmlns:a16="http://schemas.microsoft.com/office/drawing/2014/main" id="{D271AB29-804D-65D4-2FFF-C57D85157417}"/>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816475" y="2852738"/>
            <a:ext cx="4010025" cy="2278062"/>
          </a:xfrm>
          <a:noFill/>
          <a:extLst>
            <a:ext uri="{91240B29-F687-4F45-9708-019B960494DF}">
              <a14:hiddenLine xmlns:a14="http://schemas.microsoft.com/office/drawing/2010/main" w="12700">
                <a:solidFill>
                  <a:schemeClr val="tx1"/>
                </a:solidFill>
                <a:miter lim="800000"/>
                <a:headEnd/>
                <a:tailEnd/>
              </a14:hiddenLine>
            </a:ext>
          </a:extLst>
        </p:spPr>
      </p:pic>
      <p:sp>
        <p:nvSpPr>
          <p:cNvPr id="21511" name="Rectangle 9">
            <a:extLst>
              <a:ext uri="{FF2B5EF4-FFF2-40B4-BE49-F238E27FC236}">
                <a16:creationId xmlns:a16="http://schemas.microsoft.com/office/drawing/2014/main" id="{5A5DA333-101A-94B4-1876-F81D83B14D06}"/>
              </a:ext>
            </a:extLst>
          </p:cNvPr>
          <p:cNvSpPr>
            <a:spLocks noChangeArrowheads="1"/>
          </p:cNvSpPr>
          <p:nvPr/>
        </p:nvSpPr>
        <p:spPr bwMode="auto">
          <a:xfrm>
            <a:off x="4829175" y="2366963"/>
            <a:ext cx="369203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err="1">
                <a:latin typeface="Arial"/>
                <a:cs typeface="Arial"/>
              </a:rPr>
              <a:t>Deterministički</a:t>
            </a:r>
            <a:r>
              <a:rPr lang="en-US" altLang="en-US" sz="1000" dirty="0">
                <a:latin typeface="Arial"/>
                <a:cs typeface="Arial"/>
              </a:rPr>
              <a:t> test </a:t>
            </a:r>
            <a:r>
              <a:rPr lang="en-US" altLang="en-US" sz="1000" dirty="0" err="1">
                <a:latin typeface="Arial"/>
                <a:cs typeface="Arial"/>
              </a:rPr>
              <a:t>slučaj</a:t>
            </a:r>
            <a:r>
              <a:rPr lang="en-US" altLang="en-US" sz="1000" dirty="0">
                <a:latin typeface="Arial"/>
                <a:cs typeface="Arial"/>
              </a:rPr>
              <a:t> </a:t>
            </a:r>
            <a:r>
              <a:rPr lang="en-US" altLang="en-US" sz="1000" dirty="0" err="1">
                <a:latin typeface="Arial"/>
                <a:cs typeface="Arial"/>
              </a:rPr>
              <a:t>sa</a:t>
            </a:r>
            <a:r>
              <a:rPr lang="en-US" altLang="en-US" sz="1000" dirty="0">
                <a:latin typeface="Arial"/>
                <a:cs typeface="Arial"/>
              </a:rPr>
              <a:t> </a:t>
            </a:r>
            <a:r>
              <a:rPr lang="en-US" altLang="en-US" sz="1000" dirty="0" err="1">
                <a:latin typeface="Arial"/>
                <a:cs typeface="Arial"/>
              </a:rPr>
              <a:t>randomizacijom</a:t>
            </a:r>
            <a:r>
              <a:rPr lang="en-US" altLang="en-US" sz="1000" dirty="0">
                <a:latin typeface="Arial"/>
                <a:cs typeface="Arial"/>
              </a:rPr>
              <a:t> </a:t>
            </a:r>
            <a:r>
              <a:rPr lang="en-US" altLang="en-US" sz="1000" dirty="0" err="1">
                <a:latin typeface="Arial"/>
                <a:cs typeface="Arial"/>
              </a:rPr>
              <a:t>na</a:t>
            </a:r>
            <a:r>
              <a:rPr lang="en-US" altLang="en-US" sz="1000" dirty="0">
                <a:latin typeface="Arial"/>
                <a:cs typeface="Arial"/>
              </a:rPr>
              <a:t> </a:t>
            </a:r>
            <a:r>
              <a:rPr lang="en-US" altLang="en-US" sz="1000" dirty="0" err="1">
                <a:latin typeface="Arial"/>
                <a:cs typeface="Arial"/>
              </a:rPr>
              <a:t>portu</a:t>
            </a:r>
            <a:r>
              <a:rPr lang="en-US" altLang="en-US" sz="1000" dirty="0">
                <a:latin typeface="Arial"/>
                <a:cs typeface="Arial"/>
              </a:rPr>
              <a:t> 1 Calc2</a:t>
            </a:r>
          </a:p>
        </p:txBody>
      </p:sp>
      <p:sp>
        <p:nvSpPr>
          <p:cNvPr id="21512" name="Rectangle 10">
            <a:extLst>
              <a:ext uri="{FF2B5EF4-FFF2-40B4-BE49-F238E27FC236}">
                <a16:creationId xmlns:a16="http://schemas.microsoft.com/office/drawing/2014/main" id="{01CC71CC-2643-C5BE-B658-B7A5C606227D}"/>
              </a:ext>
            </a:extLst>
          </p:cNvPr>
          <p:cNvSpPr>
            <a:spLocks noChangeArrowheads="1"/>
          </p:cNvSpPr>
          <p:nvPr/>
        </p:nvSpPr>
        <p:spPr bwMode="auto">
          <a:xfrm>
            <a:off x="4860925" y="5186363"/>
            <a:ext cx="340509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Arial"/>
                <a:cs typeface="Arial"/>
              </a:rPr>
              <a:t>Calc2 </a:t>
            </a:r>
            <a:r>
              <a:rPr lang="en-US" altLang="en-US" sz="1000" dirty="0" err="1">
                <a:latin typeface="Arial"/>
                <a:cs typeface="Arial"/>
              </a:rPr>
              <a:t>verifikaciono</a:t>
            </a:r>
            <a:r>
              <a:rPr lang="en-US" altLang="en-US" sz="1000" dirty="0">
                <a:latin typeface="Arial"/>
                <a:cs typeface="Arial"/>
              </a:rPr>
              <a:t> </a:t>
            </a:r>
            <a:r>
              <a:rPr lang="en-US" altLang="en-US" sz="1000" dirty="0" err="1">
                <a:latin typeface="Arial"/>
                <a:cs typeface="Arial"/>
              </a:rPr>
              <a:t>okruženje</a:t>
            </a:r>
            <a:r>
              <a:rPr lang="en-US" altLang="en-US" sz="1000" dirty="0">
                <a:latin typeface="Arial"/>
                <a:cs typeface="Arial"/>
              </a:rPr>
              <a:t> </a:t>
            </a:r>
            <a:r>
              <a:rPr lang="en-US" altLang="en-US" sz="1000" dirty="0" err="1">
                <a:latin typeface="Arial"/>
                <a:cs typeface="Arial"/>
              </a:rPr>
              <a:t>bazirano</a:t>
            </a:r>
            <a:r>
              <a:rPr lang="en-US" altLang="en-US" sz="1000" dirty="0">
                <a:latin typeface="Arial"/>
                <a:cs typeface="Arial"/>
              </a:rPr>
              <a:t> </a:t>
            </a:r>
            <a:r>
              <a:rPr lang="en-US" altLang="en-US" sz="1000" dirty="0" err="1">
                <a:latin typeface="Arial"/>
                <a:cs typeface="Arial"/>
              </a:rPr>
              <a:t>na</a:t>
            </a:r>
            <a:r>
              <a:rPr lang="en-US" altLang="en-US" sz="1000" dirty="0">
                <a:latin typeface="Arial"/>
                <a:cs typeface="Arial"/>
              </a:rPr>
              <a:t> </a:t>
            </a:r>
            <a:r>
              <a:rPr lang="en-US" altLang="en-US" sz="1000" dirty="0" err="1">
                <a:latin typeface="Arial"/>
                <a:cs typeface="Arial"/>
              </a:rPr>
              <a:t>transakcijama</a:t>
            </a:r>
          </a:p>
        </p:txBody>
      </p:sp>
      <p:cxnSp>
        <p:nvCxnSpPr>
          <p:cNvPr id="2" name="Straight Arrow Connector 1">
            <a:extLst>
              <a:ext uri="{FF2B5EF4-FFF2-40B4-BE49-F238E27FC236}">
                <a16:creationId xmlns:a16="http://schemas.microsoft.com/office/drawing/2014/main" id="{CD5DF013-4952-E20E-95D8-A89C1083219A}"/>
              </a:ext>
            </a:extLst>
          </p:cNvPr>
          <p:cNvCxnSpPr/>
          <p:nvPr/>
        </p:nvCxnSpPr>
        <p:spPr bwMode="auto">
          <a:xfrm>
            <a:off x="5720465" y="4686300"/>
            <a:ext cx="1462" cy="247650"/>
          </a:xfrm>
          <a:prstGeom prst="straightConnector1">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Rectangle 4">
            <a:extLst>
              <a:ext uri="{FF2B5EF4-FFF2-40B4-BE49-F238E27FC236}">
                <a16:creationId xmlns:a16="http://schemas.microsoft.com/office/drawing/2014/main" id="{D435DDC7-65C4-C6B1-55CD-D895ECC69ED4}"/>
              </a:ext>
            </a:extLst>
          </p:cNvPr>
          <p:cNvSpPr/>
          <p:nvPr/>
        </p:nvSpPr>
        <p:spPr bwMode="auto">
          <a:xfrm>
            <a:off x="4858735" y="4528645"/>
            <a:ext cx="672991" cy="535042"/>
          </a:xfrm>
          <a:prstGeom prst="rect">
            <a:avLst/>
          </a:prstGeom>
          <a:solidFill>
            <a:schemeClr val="bg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5D0A7727-0BCB-219B-0463-46C0DBD59ADD}"/>
              </a:ext>
            </a:extLst>
          </p:cNvPr>
          <p:cNvSpPr/>
          <p:nvPr/>
        </p:nvSpPr>
        <p:spPr bwMode="auto">
          <a:xfrm>
            <a:off x="5243018" y="4691224"/>
            <a:ext cx="470993" cy="367537"/>
          </a:xfrm>
          <a:prstGeom prst="rect">
            <a:avLst/>
          </a:prstGeom>
          <a:solidFill>
            <a:schemeClr val="bg1"/>
          </a:solidFill>
          <a:ln w="127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oter Placeholder 4">
            <a:extLst>
              <a:ext uri="{FF2B5EF4-FFF2-40B4-BE49-F238E27FC236}">
                <a16:creationId xmlns:a16="http://schemas.microsoft.com/office/drawing/2014/main" id="{99CD68C6-6E92-4D16-C738-00DC40FAEE9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9379931-4CBC-497D-A422-BFCB448B5287}" type="slidenum">
              <a:rPr lang="de-DE" altLang="en-US">
                <a:solidFill>
                  <a:schemeClr val="bg1"/>
                </a:solidFill>
              </a:rPr>
              <a:pPr/>
              <a:t>16</a:t>
            </a:fld>
            <a:endParaRPr lang="de-DE" altLang="en-US">
              <a:solidFill>
                <a:schemeClr val="bg1"/>
              </a:solidFill>
            </a:endParaRPr>
          </a:p>
        </p:txBody>
      </p:sp>
      <p:sp>
        <p:nvSpPr>
          <p:cNvPr id="22531" name="Rectangle 2">
            <a:extLst>
              <a:ext uri="{FF2B5EF4-FFF2-40B4-BE49-F238E27FC236}">
                <a16:creationId xmlns:a16="http://schemas.microsoft.com/office/drawing/2014/main" id="{72B4CCA3-BCA0-45A6-C0C3-B3E40B925451}"/>
              </a:ext>
            </a:extLst>
          </p:cNvPr>
          <p:cNvSpPr>
            <a:spLocks noGrp="1" noChangeArrowheads="1"/>
          </p:cNvSpPr>
          <p:nvPr>
            <p:ph type="title"/>
          </p:nvPr>
        </p:nvSpPr>
        <p:spPr>
          <a:xfrm>
            <a:off x="448796" y="40557"/>
            <a:ext cx="8515350" cy="600075"/>
          </a:xfrm>
        </p:spPr>
        <p:txBody>
          <a:bodyPr/>
          <a:lstStyle/>
          <a:p>
            <a:r>
              <a:rPr lang="en-US" dirty="0" err="1">
                <a:solidFill>
                  <a:srgbClr val="FFFFFF"/>
                </a:solidFill>
              </a:rPr>
              <a:t>Testno</a:t>
            </a:r>
            <a:r>
              <a:rPr lang="en-US" dirty="0">
                <a:solidFill>
                  <a:srgbClr val="FFFFFF"/>
                </a:solidFill>
              </a:rPr>
              <a:t> </a:t>
            </a:r>
            <a:r>
              <a:rPr lang="en-US" dirty="0" err="1">
                <a:solidFill>
                  <a:srgbClr val="FFFFFF"/>
                </a:solidFill>
              </a:rPr>
              <a:t>okruženje</a:t>
            </a:r>
            <a:r>
              <a:rPr lang="en-US" dirty="0">
                <a:solidFill>
                  <a:srgbClr val="FFFFFF"/>
                </a:solidFill>
              </a:rPr>
              <a:t> </a:t>
            </a:r>
            <a:r>
              <a:rPr lang="en-US" dirty="0" err="1">
                <a:solidFill>
                  <a:srgbClr val="FFFFFF"/>
                </a:solidFill>
              </a:rPr>
              <a:t>zasnovano</a:t>
            </a:r>
            <a:r>
              <a:rPr lang="en-US" dirty="0">
                <a:solidFill>
                  <a:srgbClr val="FFFFFF"/>
                </a:solidFill>
              </a:rPr>
              <a:t> </a:t>
            </a:r>
            <a:r>
              <a:rPr lang="en-US" dirty="0" err="1">
                <a:solidFill>
                  <a:srgbClr val="FFFFFF"/>
                </a:solidFill>
              </a:rPr>
              <a:t>na</a:t>
            </a:r>
            <a:r>
              <a:rPr lang="en-US" dirty="0">
                <a:solidFill>
                  <a:srgbClr val="FFFFFF"/>
                </a:solidFill>
              </a:rPr>
              <a:t> </a:t>
            </a:r>
            <a:r>
              <a:rPr lang="en-US" dirty="0" err="1">
                <a:solidFill>
                  <a:srgbClr val="FFFFFF"/>
                </a:solidFill>
              </a:rPr>
              <a:t>transakcijama</a:t>
            </a:r>
            <a:r>
              <a:rPr lang="en-US" dirty="0">
                <a:solidFill>
                  <a:srgbClr val="FFFFFF"/>
                </a:solidFill>
              </a:rPr>
              <a:t> –</a:t>
            </a:r>
            <a:r>
              <a:rPr lang="en-US" dirty="0" err="1">
                <a:solidFill>
                  <a:srgbClr val="FFFFFF"/>
                </a:solidFill>
              </a:rPr>
              <a:t>provera</a:t>
            </a:r>
            <a:r>
              <a:rPr lang="en-US" dirty="0">
                <a:solidFill>
                  <a:srgbClr val="FFFFFF"/>
                </a:solidFill>
              </a:rPr>
              <a:t> </a:t>
            </a:r>
            <a:r>
              <a:rPr lang="en-US" dirty="0" err="1">
                <a:solidFill>
                  <a:srgbClr val="FFFFFF"/>
                </a:solidFill>
              </a:rPr>
              <a:t>na</a:t>
            </a:r>
            <a:r>
              <a:rPr lang="en-US" dirty="0">
                <a:solidFill>
                  <a:srgbClr val="FFFFFF"/>
                </a:solidFill>
              </a:rPr>
              <a:t> </a:t>
            </a:r>
            <a:r>
              <a:rPr lang="en-US" dirty="0" err="1">
                <a:solidFill>
                  <a:srgbClr val="FFFFFF"/>
                </a:solidFill>
              </a:rPr>
              <a:t>kraju</a:t>
            </a:r>
            <a:r>
              <a:rPr lang="en-US" dirty="0">
                <a:solidFill>
                  <a:srgbClr val="FFFFFF"/>
                </a:solidFill>
              </a:rPr>
              <a:t> test </a:t>
            </a:r>
            <a:r>
              <a:rPr lang="en-US" dirty="0" err="1">
                <a:solidFill>
                  <a:srgbClr val="FFFFFF"/>
                </a:solidFill>
              </a:rPr>
              <a:t>slučaja</a:t>
            </a:r>
            <a:endParaRPr lang="en-US" b="0" dirty="0" err="1">
              <a:solidFill>
                <a:srgbClr val="000000"/>
              </a:solidFill>
              <a:cs typeface="Arial"/>
            </a:endParaRPr>
          </a:p>
        </p:txBody>
      </p:sp>
      <p:sp>
        <p:nvSpPr>
          <p:cNvPr id="22532" name="Rectangle 4">
            <a:extLst>
              <a:ext uri="{FF2B5EF4-FFF2-40B4-BE49-F238E27FC236}">
                <a16:creationId xmlns:a16="http://schemas.microsoft.com/office/drawing/2014/main" id="{378654E7-612B-DA68-EF32-69E6625E7460}"/>
              </a:ext>
            </a:extLst>
          </p:cNvPr>
          <p:cNvSpPr>
            <a:spLocks noGrp="1" noChangeArrowheads="1"/>
          </p:cNvSpPr>
          <p:nvPr>
            <p:ph type="body" sz="half" idx="1"/>
          </p:nvPr>
        </p:nvSpPr>
        <p:spPr/>
        <p:txBody>
          <a:bodyPr/>
          <a:lstStyle/>
          <a:p>
            <a:pPr marL="0" indent="0">
              <a:spcBef>
                <a:spcPts val="20"/>
              </a:spcBef>
              <a:buNone/>
            </a:pPr>
            <a:endParaRPr lang="en-US" altLang="en-US" sz="1400" dirty="0">
              <a:cs typeface="Arial"/>
            </a:endParaRPr>
          </a:p>
          <a:p>
            <a:pPr>
              <a:spcBef>
                <a:spcPts val="20"/>
              </a:spcBef>
            </a:pPr>
            <a:r>
              <a:rPr lang="en-US" sz="1400" dirty="0">
                <a:cs typeface="Arial"/>
              </a:rPr>
              <a:t>Ako </a:t>
            </a:r>
            <a:r>
              <a:rPr lang="en-US" sz="1400" dirty="0" err="1">
                <a:cs typeface="Arial"/>
              </a:rPr>
              <a:t>verifikacioni</a:t>
            </a:r>
            <a:r>
              <a:rPr lang="en-US" sz="1400" dirty="0">
                <a:cs typeface="Arial"/>
              </a:rPr>
              <a:t> </a:t>
            </a:r>
            <a:r>
              <a:rPr lang="en-US" sz="1400" dirty="0" err="1">
                <a:cs typeface="Arial"/>
              </a:rPr>
              <a:t>tim</a:t>
            </a:r>
            <a:r>
              <a:rPr lang="en-US" sz="1400" dirty="0">
                <a:cs typeface="Arial"/>
              </a:rPr>
              <a:t> </a:t>
            </a:r>
            <a:r>
              <a:rPr lang="en-US" sz="1400" dirty="0" err="1">
                <a:cs typeface="Arial"/>
              </a:rPr>
              <a:t>preferira</a:t>
            </a:r>
            <a:r>
              <a:rPr lang="en-US" sz="1400" dirty="0">
                <a:cs typeface="Arial"/>
              </a:rPr>
              <a:t> </a:t>
            </a:r>
            <a:r>
              <a:rPr lang="en-US" sz="1400" dirty="0" err="1">
                <a:cs typeface="Arial"/>
              </a:rPr>
              <a:t>pristup</a:t>
            </a:r>
            <a:r>
              <a:rPr lang="en-US" sz="1400" dirty="0">
                <a:cs typeface="Arial"/>
              </a:rPr>
              <a:t> </a:t>
            </a:r>
            <a:r>
              <a:rPr lang="en-US" sz="1400" dirty="0" err="1">
                <a:cs typeface="Arial"/>
              </a:rPr>
              <a:t>sa</a:t>
            </a:r>
            <a:r>
              <a:rPr lang="en-US" sz="1400" dirty="0">
                <a:cs typeface="Arial"/>
              </a:rPr>
              <a:t> </a:t>
            </a:r>
            <a:r>
              <a:rPr lang="en-US" sz="1400" dirty="0" err="1">
                <a:cs typeface="Arial"/>
              </a:rPr>
              <a:t>transakcijama</a:t>
            </a:r>
            <a:r>
              <a:rPr lang="en-US" sz="1400" dirty="0">
                <a:cs typeface="Arial"/>
              </a:rPr>
              <a:t> </a:t>
            </a:r>
            <a:r>
              <a:rPr lang="en-US" sz="1400" dirty="0" err="1">
                <a:cs typeface="Arial"/>
              </a:rPr>
              <a:t>i</a:t>
            </a:r>
            <a:r>
              <a:rPr lang="en-US" sz="1400" dirty="0">
                <a:cs typeface="Arial"/>
              </a:rPr>
              <a:t> </a:t>
            </a:r>
            <a:r>
              <a:rPr lang="en-US" sz="1400" dirty="0" err="1">
                <a:cs typeface="Arial"/>
              </a:rPr>
              <a:t>programom</a:t>
            </a:r>
            <a:r>
              <a:rPr lang="en-US" sz="1400" dirty="0">
                <a:cs typeface="Arial"/>
              </a:rPr>
              <a:t> za post-</a:t>
            </a:r>
            <a:r>
              <a:rPr lang="en-US" sz="1400" dirty="0" err="1">
                <a:cs typeface="Arial"/>
              </a:rPr>
              <a:t>procesiranje</a:t>
            </a:r>
            <a:r>
              <a:rPr lang="en-US" sz="1400" dirty="0">
                <a:cs typeface="Arial"/>
              </a:rPr>
              <a:t>, gore </a:t>
            </a:r>
            <a:r>
              <a:rPr lang="en-US" sz="1400" dirty="0" err="1">
                <a:cs typeface="Arial"/>
              </a:rPr>
              <a:t>opisano</a:t>
            </a:r>
            <a:r>
              <a:rPr lang="en-US" sz="1400" dirty="0">
                <a:cs typeface="Arial"/>
              </a:rPr>
              <a:t> </a:t>
            </a:r>
            <a:r>
              <a:rPr lang="en-US" sz="1400" dirty="0" err="1">
                <a:cs typeface="Arial"/>
              </a:rPr>
              <a:t>testno</a:t>
            </a:r>
            <a:r>
              <a:rPr lang="en-US" sz="1400" dirty="0">
                <a:cs typeface="Arial"/>
              </a:rPr>
              <a:t> </a:t>
            </a:r>
            <a:r>
              <a:rPr lang="en-US" sz="1400" dirty="0" err="1">
                <a:cs typeface="Arial"/>
              </a:rPr>
              <a:t>okruženje</a:t>
            </a:r>
            <a:r>
              <a:rPr lang="en-US" sz="1400" dirty="0">
                <a:cs typeface="Arial"/>
              </a:rPr>
              <a:t> </a:t>
            </a:r>
            <a:r>
              <a:rPr lang="en-US" sz="1400" dirty="0" err="1">
                <a:cs typeface="Arial"/>
              </a:rPr>
              <a:t>zasnovano</a:t>
            </a:r>
            <a:r>
              <a:rPr lang="en-US" sz="1400" dirty="0">
                <a:cs typeface="Arial"/>
              </a:rPr>
              <a:t> </a:t>
            </a:r>
            <a:r>
              <a:rPr lang="en-US" sz="1400" dirty="0" err="1">
                <a:cs typeface="Arial"/>
              </a:rPr>
              <a:t>na</a:t>
            </a:r>
            <a:r>
              <a:rPr lang="en-US" sz="1400" dirty="0">
                <a:cs typeface="Arial"/>
              </a:rPr>
              <a:t> </a:t>
            </a:r>
            <a:r>
              <a:rPr lang="en-US" sz="1400" dirty="0" err="1">
                <a:cs typeface="Arial"/>
              </a:rPr>
              <a:t>transakcijama</a:t>
            </a:r>
            <a:r>
              <a:rPr lang="en-US" sz="1400" dirty="0">
                <a:cs typeface="Arial"/>
              </a:rPr>
              <a:t> </a:t>
            </a:r>
            <a:r>
              <a:rPr lang="en-US" sz="1400" dirty="0" err="1">
                <a:cs typeface="Arial"/>
              </a:rPr>
              <a:t>podržava</a:t>
            </a:r>
            <a:r>
              <a:rPr lang="en-US" sz="1400" dirty="0">
                <a:cs typeface="Arial"/>
              </a:rPr>
              <a:t> </a:t>
            </a:r>
            <a:r>
              <a:rPr lang="en-US" sz="1400" dirty="0" err="1">
                <a:cs typeface="Arial"/>
              </a:rPr>
              <a:t>ovu</a:t>
            </a:r>
            <a:r>
              <a:rPr lang="en-US" sz="1400" dirty="0">
                <a:cs typeface="Arial"/>
              </a:rPr>
              <a:t> </a:t>
            </a:r>
            <a:r>
              <a:rPr lang="en-US" sz="1400" dirty="0" err="1">
                <a:cs typeface="Arial"/>
              </a:rPr>
              <a:t>metodu</a:t>
            </a:r>
            <a:endParaRPr lang="en-US" sz="1400" dirty="0">
              <a:cs typeface="Arial"/>
            </a:endParaRPr>
          </a:p>
          <a:p>
            <a:pPr>
              <a:spcBef>
                <a:spcPts val="20"/>
              </a:spcBef>
            </a:pPr>
            <a:endParaRPr lang="en-US" sz="1400" dirty="0"/>
          </a:p>
          <a:p>
            <a:pPr>
              <a:spcBef>
                <a:spcPts val="20"/>
              </a:spcBef>
            </a:pPr>
            <a:r>
              <a:rPr lang="en-US" sz="1400"/>
              <a:t>Kod ovog okruženja komponenta za generisanje stimulusa kreira transakcije koje se šalju ka DUV-u, umesto da to radi parser test slučaja</a:t>
            </a:r>
            <a:endParaRPr lang="en-US" sz="1400">
              <a:cs typeface="Arial"/>
            </a:endParaRPr>
          </a:p>
          <a:p>
            <a:pPr>
              <a:spcBef>
                <a:spcPts val="20"/>
              </a:spcBef>
            </a:pPr>
            <a:endParaRPr lang="en-US" sz="1400" dirty="0"/>
          </a:p>
          <a:p>
            <a:pPr>
              <a:spcBef>
                <a:spcPts val="20"/>
              </a:spcBef>
            </a:pPr>
            <a:r>
              <a:rPr lang="en-US" sz="1400" dirty="0"/>
              <a:t>Program za post-</a:t>
            </a:r>
            <a:r>
              <a:rPr lang="en-US" sz="1400" dirty="0" err="1"/>
              <a:t>procesiranje</a:t>
            </a:r>
            <a:r>
              <a:rPr lang="en-US" sz="1400" dirty="0"/>
              <a:t> </a:t>
            </a:r>
            <a:r>
              <a:rPr lang="en-US" sz="1400" dirty="0" err="1"/>
              <a:t>ostaje</a:t>
            </a:r>
            <a:r>
              <a:rPr lang="en-US" sz="1400" dirty="0"/>
              <a:t> </a:t>
            </a:r>
            <a:r>
              <a:rPr lang="en-US" sz="1400" dirty="0" err="1"/>
              <a:t>isti</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Slika</a:t>
            </a:r>
            <a:r>
              <a:rPr lang="en-US" sz="1400" dirty="0">
                <a:cs typeface="Arial"/>
              </a:rPr>
              <a:t> </a:t>
            </a:r>
            <a:r>
              <a:rPr lang="en-US" sz="1400" dirty="0" err="1">
                <a:cs typeface="Arial"/>
              </a:rPr>
              <a:t>sa</a:t>
            </a:r>
            <a:r>
              <a:rPr lang="en-US" sz="1400" dirty="0">
                <a:cs typeface="Arial"/>
              </a:rPr>
              <a:t> </a:t>
            </a:r>
            <a:r>
              <a:rPr lang="en-US" sz="1400" dirty="0" err="1"/>
              <a:t>desne</a:t>
            </a:r>
            <a:r>
              <a:rPr lang="en-US" sz="1400" dirty="0"/>
              <a:t> </a:t>
            </a:r>
            <a:r>
              <a:rPr lang="en-US" sz="1400" dirty="0" err="1"/>
              <a:t>strane</a:t>
            </a:r>
            <a:r>
              <a:rPr lang="en-US" sz="1400" dirty="0"/>
              <a:t> </a:t>
            </a:r>
            <a:r>
              <a:rPr lang="en-US" sz="1400" dirty="0" err="1"/>
              <a:t>prikazuje</a:t>
            </a:r>
            <a:r>
              <a:rPr lang="en-US" sz="1400" dirty="0"/>
              <a:t> </a:t>
            </a:r>
            <a:r>
              <a:rPr lang="en-US" sz="1400" dirty="0" err="1"/>
              <a:t>ovo</a:t>
            </a:r>
            <a:r>
              <a:rPr lang="en-US" sz="1400" dirty="0"/>
              <a:t> </a:t>
            </a:r>
            <a:r>
              <a:rPr lang="en-US" sz="1400" dirty="0" err="1"/>
              <a:t>testno</a:t>
            </a:r>
            <a:r>
              <a:rPr lang="en-US" sz="1400" dirty="0"/>
              <a:t> </a:t>
            </a:r>
            <a:r>
              <a:rPr lang="en-US" sz="1400" dirty="0" err="1"/>
              <a:t>okruženje</a:t>
            </a:r>
            <a:endParaRPr lang="en-US" sz="1400" dirty="0" err="1">
              <a:cs typeface="Arial"/>
            </a:endParaRPr>
          </a:p>
          <a:p>
            <a:endParaRPr lang="en-US" altLang="en-US" sz="1400" dirty="0">
              <a:cs typeface="Arial"/>
            </a:endParaRPr>
          </a:p>
        </p:txBody>
      </p:sp>
      <p:pic>
        <p:nvPicPr>
          <p:cNvPr id="22533" name="Picture 6">
            <a:extLst>
              <a:ext uri="{FF2B5EF4-FFF2-40B4-BE49-F238E27FC236}">
                <a16:creationId xmlns:a16="http://schemas.microsoft.com/office/drawing/2014/main" id="{3E057BF4-F1F3-868F-8265-6EDEA2DA009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94225" y="1514475"/>
            <a:ext cx="4486275" cy="2703513"/>
          </a:xfrm>
          <a:noFill/>
          <a:extLst>
            <a:ext uri="{91240B29-F687-4F45-9708-019B960494DF}">
              <a14:hiddenLine xmlns:a14="http://schemas.microsoft.com/office/drawing/2010/main" w="12700">
                <a:solidFill>
                  <a:schemeClr val="tx1"/>
                </a:solidFill>
                <a:miter lim="800000"/>
                <a:headEnd/>
                <a:tailEnd/>
              </a14:hiddenLine>
            </a:ext>
          </a:extLst>
        </p:spPr>
      </p:pic>
      <p:sp>
        <p:nvSpPr>
          <p:cNvPr id="22534" name="Rectangle 7">
            <a:extLst>
              <a:ext uri="{FF2B5EF4-FFF2-40B4-BE49-F238E27FC236}">
                <a16:creationId xmlns:a16="http://schemas.microsoft.com/office/drawing/2014/main" id="{7B3CBCC2-DC57-3CF5-7122-108B79E1D4E7}"/>
              </a:ext>
            </a:extLst>
          </p:cNvPr>
          <p:cNvSpPr>
            <a:spLocks noChangeArrowheads="1"/>
          </p:cNvSpPr>
          <p:nvPr/>
        </p:nvSpPr>
        <p:spPr bwMode="auto">
          <a:xfrm>
            <a:off x="4714875" y="4284663"/>
            <a:ext cx="42656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000" dirty="0">
                <a:latin typeface="Arial"/>
                <a:cs typeface="Arial"/>
              </a:rPr>
              <a:t>Calc2 </a:t>
            </a:r>
            <a:r>
              <a:rPr lang="en-US" altLang="en-US" sz="1000" dirty="0" err="1">
                <a:latin typeface="Arial"/>
                <a:cs typeface="Arial"/>
              </a:rPr>
              <a:t>verifikaciono</a:t>
            </a:r>
            <a:r>
              <a:rPr lang="en-US" altLang="en-US" sz="1000" dirty="0">
                <a:latin typeface="Arial"/>
                <a:cs typeface="Arial"/>
              </a:rPr>
              <a:t> </a:t>
            </a:r>
            <a:r>
              <a:rPr lang="en-US" altLang="en-US" sz="1000" dirty="0" err="1">
                <a:latin typeface="Arial"/>
                <a:cs typeface="Arial"/>
              </a:rPr>
              <a:t>okruženje</a:t>
            </a:r>
            <a:r>
              <a:rPr lang="en-US" altLang="en-US" sz="1000" dirty="0">
                <a:latin typeface="Arial"/>
                <a:cs typeface="Arial"/>
              </a:rPr>
              <a:t> </a:t>
            </a:r>
            <a:r>
              <a:rPr lang="en-US" altLang="en-US" sz="1000" dirty="0" err="1">
                <a:latin typeface="Arial"/>
                <a:cs typeface="Arial"/>
              </a:rPr>
              <a:t>bazirano</a:t>
            </a:r>
            <a:r>
              <a:rPr lang="en-US" altLang="en-US" sz="1000" dirty="0">
                <a:latin typeface="Arial"/>
                <a:cs typeface="Arial"/>
              </a:rPr>
              <a:t> </a:t>
            </a:r>
            <a:r>
              <a:rPr lang="en-US" altLang="en-US" sz="1000" dirty="0" err="1">
                <a:latin typeface="Arial"/>
                <a:cs typeface="Arial"/>
              </a:rPr>
              <a:t>na</a:t>
            </a:r>
            <a:r>
              <a:rPr lang="en-US" altLang="en-US" sz="1000" dirty="0">
                <a:latin typeface="Arial"/>
                <a:cs typeface="Arial"/>
              </a:rPr>
              <a:t> </a:t>
            </a:r>
            <a:r>
              <a:rPr lang="en-US" altLang="en-US" sz="1000" dirty="0" err="1">
                <a:latin typeface="Arial"/>
                <a:cs typeface="Arial"/>
              </a:rPr>
              <a:t>transakcijama</a:t>
            </a:r>
            <a:r>
              <a:rPr lang="en-US" altLang="en-US" sz="1000" dirty="0">
                <a:latin typeface="Arial"/>
                <a:cs typeface="Arial"/>
              </a:rPr>
              <a:t> </a:t>
            </a:r>
            <a:r>
              <a:rPr lang="en-US" altLang="en-US" sz="1000" dirty="0" err="1">
                <a:latin typeface="Arial"/>
                <a:cs typeface="Arial"/>
              </a:rPr>
              <a:t>sa</a:t>
            </a:r>
            <a:r>
              <a:rPr lang="en-US" altLang="en-US" sz="1000" dirty="0">
                <a:latin typeface="Arial"/>
                <a:cs typeface="Arial"/>
              </a:rPr>
              <a:t> </a:t>
            </a:r>
            <a:r>
              <a:rPr lang="en-US" altLang="en-US" sz="1000" dirty="0" err="1">
                <a:latin typeface="Arial"/>
                <a:cs typeface="Arial"/>
              </a:rPr>
              <a:t>proverom</a:t>
            </a:r>
            <a:r>
              <a:rPr lang="en-US" altLang="en-US" sz="1000" dirty="0">
                <a:latin typeface="Arial"/>
                <a:cs typeface="Arial"/>
              </a:rPr>
              <a:t> od </a:t>
            </a:r>
            <a:r>
              <a:rPr lang="en-US" altLang="en-US" sz="1000" dirty="0" err="1">
                <a:latin typeface="Arial"/>
                <a:cs typeface="Arial"/>
              </a:rPr>
              <a:t>strane</a:t>
            </a:r>
            <a:r>
              <a:rPr lang="en-US" altLang="en-US" sz="1000" dirty="0">
                <a:latin typeface="Arial"/>
                <a:cs typeface="Arial"/>
              </a:rPr>
              <a:t> </a:t>
            </a:r>
            <a:r>
              <a:rPr lang="en-US" altLang="en-US" sz="1000" dirty="0" err="1">
                <a:latin typeface="Arial"/>
                <a:cs typeface="Arial"/>
              </a:rPr>
              <a:t>programa</a:t>
            </a:r>
            <a:r>
              <a:rPr lang="en-US" altLang="en-US" sz="1000" dirty="0">
                <a:latin typeface="Arial"/>
                <a:cs typeface="Arial"/>
              </a:rPr>
              <a:t> za post-</a:t>
            </a:r>
            <a:r>
              <a:rPr lang="en-US" altLang="en-US" sz="1000" dirty="0" err="1">
                <a:latin typeface="Arial"/>
                <a:cs typeface="Arial"/>
              </a:rPr>
              <a:t>procesiranje</a:t>
            </a:r>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5">
            <a:extLst>
              <a:ext uri="{FF2B5EF4-FFF2-40B4-BE49-F238E27FC236}">
                <a16:creationId xmlns:a16="http://schemas.microsoft.com/office/drawing/2014/main" id="{5AD4223B-44EA-3A01-63F6-6EF4D635CBC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6E7650-324F-4CDF-921D-B19D31638302}" type="slidenum">
              <a:rPr lang="de-DE" altLang="en-US">
                <a:solidFill>
                  <a:schemeClr val="bg1"/>
                </a:solidFill>
              </a:rPr>
              <a:pPr/>
              <a:t>17</a:t>
            </a:fld>
            <a:endParaRPr lang="de-DE" altLang="en-US">
              <a:solidFill>
                <a:schemeClr val="bg1"/>
              </a:solidFill>
            </a:endParaRPr>
          </a:p>
        </p:txBody>
      </p:sp>
      <p:sp>
        <p:nvSpPr>
          <p:cNvPr id="23555" name="Rectangle 2">
            <a:extLst>
              <a:ext uri="{FF2B5EF4-FFF2-40B4-BE49-F238E27FC236}">
                <a16:creationId xmlns:a16="http://schemas.microsoft.com/office/drawing/2014/main" id="{FE6B58C4-89E8-E998-E845-15DEB6178F10}"/>
              </a:ext>
            </a:extLst>
          </p:cNvPr>
          <p:cNvSpPr>
            <a:spLocks noGrp="1" noChangeArrowheads="1"/>
          </p:cNvSpPr>
          <p:nvPr>
            <p:ph type="title"/>
          </p:nvPr>
        </p:nvSpPr>
        <p:spPr/>
        <p:txBody>
          <a:bodyPr/>
          <a:lstStyle/>
          <a:p>
            <a:r>
              <a:rPr lang="en-US" dirty="0" err="1"/>
              <a:t>Testno</a:t>
            </a:r>
            <a:r>
              <a:rPr lang="en-US" dirty="0"/>
              <a:t> </a:t>
            </a:r>
            <a:r>
              <a:rPr lang="en-US" dirty="0" err="1"/>
              <a:t>okruženje</a:t>
            </a:r>
            <a:r>
              <a:rPr lang="en-US" dirty="0"/>
              <a:t> </a:t>
            </a:r>
            <a:r>
              <a:rPr lang="en-US" dirty="0" err="1"/>
              <a:t>sa</a:t>
            </a:r>
            <a:r>
              <a:rPr lang="en-US" dirty="0"/>
              <a:t> </a:t>
            </a:r>
            <a:r>
              <a:rPr lang="en-US" dirty="0" err="1"/>
              <a:t>referentnim</a:t>
            </a:r>
            <a:r>
              <a:rPr lang="en-US" dirty="0"/>
              <a:t> </a:t>
            </a:r>
            <a:r>
              <a:rPr lang="en-US" dirty="0" err="1"/>
              <a:t>modelom</a:t>
            </a:r>
            <a:r>
              <a:rPr lang="en-US" dirty="0"/>
              <a:t> </a:t>
            </a:r>
            <a:r>
              <a:rPr lang="en-US" dirty="0" err="1"/>
              <a:t>preciznim</a:t>
            </a:r>
            <a:r>
              <a:rPr lang="en-US" dirty="0"/>
              <a:t> </a:t>
            </a:r>
            <a:r>
              <a:rPr lang="en-US" dirty="0" err="1"/>
              <a:t>na</a:t>
            </a:r>
            <a:r>
              <a:rPr lang="en-US" dirty="0"/>
              <a:t> </a:t>
            </a:r>
            <a:r>
              <a:rPr lang="en-US" dirty="0" err="1"/>
              <a:t>nivou</a:t>
            </a:r>
            <a:r>
              <a:rPr lang="en-US" dirty="0"/>
              <a:t> </a:t>
            </a:r>
            <a:r>
              <a:rPr lang="en-US" dirty="0" err="1"/>
              <a:t>takta</a:t>
            </a:r>
            <a:endParaRPr lang="en-US" dirty="0" err="1">
              <a:cs typeface="Arial"/>
            </a:endParaRPr>
          </a:p>
        </p:txBody>
      </p:sp>
      <p:sp>
        <p:nvSpPr>
          <p:cNvPr id="23556" name="Rectangle 4">
            <a:extLst>
              <a:ext uri="{FF2B5EF4-FFF2-40B4-BE49-F238E27FC236}">
                <a16:creationId xmlns:a16="http://schemas.microsoft.com/office/drawing/2014/main" id="{B8FA6B9E-564E-D929-46A0-C4B318DD6094}"/>
              </a:ext>
            </a:extLst>
          </p:cNvPr>
          <p:cNvSpPr>
            <a:spLocks noGrp="1" noChangeArrowheads="1"/>
          </p:cNvSpPr>
          <p:nvPr>
            <p:ph type="body" sz="half" idx="1"/>
          </p:nvPr>
        </p:nvSpPr>
        <p:spPr>
          <a:xfrm>
            <a:off x="319088" y="863600"/>
            <a:ext cx="4258644" cy="3825875"/>
          </a:xfrm>
        </p:spPr>
        <p:txBody>
          <a:bodyPr/>
          <a:lstStyle/>
          <a:p>
            <a:pPr>
              <a:spcBef>
                <a:spcPts val="20"/>
              </a:spcBef>
            </a:pPr>
            <a:r>
              <a:rPr lang="en-US" altLang="en-US" sz="1400" dirty="0"/>
              <a:t>U </a:t>
            </a:r>
            <a:r>
              <a:rPr lang="en-US" altLang="en-US" sz="1400" dirty="0" err="1"/>
              <a:t>okruženju</a:t>
            </a:r>
            <a:r>
              <a:rPr lang="en-US" altLang="en-US" sz="1400" dirty="0"/>
              <a:t> </a:t>
            </a:r>
            <a:r>
              <a:rPr lang="en-US" altLang="en-US" sz="1400" dirty="0" err="1"/>
              <a:t>sa</a:t>
            </a:r>
            <a:r>
              <a:rPr lang="en-US" altLang="en-US" sz="1400" dirty="0"/>
              <a:t> </a:t>
            </a:r>
            <a:r>
              <a:rPr lang="en-US" altLang="en-US" sz="1400" dirty="0" err="1"/>
              <a:t>referentnim</a:t>
            </a:r>
            <a:r>
              <a:rPr lang="en-US" altLang="en-US" sz="1400" dirty="0"/>
              <a:t> </a:t>
            </a:r>
            <a:r>
              <a:rPr lang="en-US" altLang="en-US" sz="1400" dirty="0" err="1"/>
              <a:t>modelom</a:t>
            </a:r>
            <a:r>
              <a:rPr lang="en-US" altLang="en-US" sz="1400" dirty="0"/>
              <a:t> </a:t>
            </a:r>
            <a:r>
              <a:rPr lang="en-US" altLang="en-US" sz="1400" dirty="0" err="1"/>
              <a:t>preciznim</a:t>
            </a:r>
            <a:r>
              <a:rPr lang="en-US" altLang="en-US" sz="1400" dirty="0"/>
              <a:t> </a:t>
            </a:r>
            <a:r>
              <a:rPr lang="en-US" altLang="en-US" sz="1400" dirty="0" err="1"/>
              <a:t>na</a:t>
            </a:r>
            <a:r>
              <a:rPr lang="en-US" altLang="en-US" sz="1400" dirty="0"/>
              <a:t> </a:t>
            </a:r>
            <a:r>
              <a:rPr lang="en-US" altLang="en-US" sz="1400" dirty="0" err="1"/>
              <a:t>nivou</a:t>
            </a:r>
            <a:r>
              <a:rPr lang="en-US" altLang="en-US" sz="1400" dirty="0"/>
              <a:t> </a:t>
            </a:r>
            <a:r>
              <a:rPr lang="en-US" altLang="en-US" sz="1400" dirty="0" err="1"/>
              <a:t>takta</a:t>
            </a:r>
            <a:r>
              <a:rPr lang="en-US" altLang="en-US" sz="1400" dirty="0"/>
              <a:t>, </a:t>
            </a:r>
            <a:r>
              <a:rPr lang="en-US" altLang="en-US" sz="1400" dirty="0" err="1"/>
              <a:t>referentni</a:t>
            </a:r>
            <a:r>
              <a:rPr lang="en-US" altLang="en-US" sz="1400" dirty="0"/>
              <a:t> model prima </a:t>
            </a:r>
            <a:r>
              <a:rPr lang="en-US" altLang="en-US" sz="1400" dirty="0" err="1"/>
              <a:t>sve</a:t>
            </a:r>
            <a:r>
              <a:rPr lang="en-US" altLang="en-US" sz="1400" dirty="0"/>
              <a:t> </a:t>
            </a:r>
            <a:r>
              <a:rPr lang="en-US" altLang="en-US" sz="1400" dirty="0" err="1"/>
              <a:t>ulaze</a:t>
            </a:r>
            <a:r>
              <a:rPr lang="en-US" altLang="en-US" sz="1400" dirty="0"/>
              <a:t> </a:t>
            </a:r>
            <a:r>
              <a:rPr lang="en-US" altLang="en-US" sz="1400" dirty="0" err="1"/>
              <a:t>koje</a:t>
            </a:r>
            <a:r>
              <a:rPr lang="en-US" altLang="en-US" sz="1400" dirty="0"/>
              <a:t> prima </a:t>
            </a:r>
            <a:r>
              <a:rPr lang="en-US" altLang="en-US" sz="1400" dirty="0" err="1"/>
              <a:t>i</a:t>
            </a:r>
            <a:r>
              <a:rPr lang="en-US" altLang="en-US" sz="1400" dirty="0"/>
              <a:t> DUV </a:t>
            </a:r>
            <a:r>
              <a:rPr lang="en-US" altLang="en-US" sz="1400" dirty="0" err="1"/>
              <a:t>i</a:t>
            </a:r>
            <a:r>
              <a:rPr lang="en-US" altLang="en-US" sz="1400" dirty="0"/>
              <a:t> </a:t>
            </a:r>
            <a:r>
              <a:rPr lang="en-US" altLang="en-US" sz="1400" dirty="0" err="1"/>
              <a:t>određuje</a:t>
            </a:r>
            <a:r>
              <a:rPr lang="en-US" altLang="en-US" sz="1400" dirty="0"/>
              <a:t> </a:t>
            </a:r>
            <a:r>
              <a:rPr lang="en-US" altLang="en-US" sz="1400" dirty="0" err="1"/>
              <a:t>kako</a:t>
            </a:r>
            <a:r>
              <a:rPr lang="en-US" altLang="en-US" sz="1400" dirty="0"/>
              <a:t> bi </a:t>
            </a:r>
            <a:r>
              <a:rPr lang="en-US" altLang="en-US" sz="1400" dirty="0" err="1"/>
              <a:t>izlazi</a:t>
            </a:r>
            <a:r>
              <a:rPr lang="en-US" altLang="en-US" sz="1400" dirty="0"/>
              <a:t> </a:t>
            </a:r>
            <a:r>
              <a:rPr lang="en-US" altLang="en-US" sz="1400" dirty="0" err="1"/>
              <a:t>trebalo</a:t>
            </a:r>
            <a:r>
              <a:rPr lang="en-US" altLang="en-US" sz="1400" dirty="0"/>
              <a:t> da </a:t>
            </a:r>
            <a:r>
              <a:rPr lang="en-US" altLang="en-US" sz="1400" dirty="0" err="1"/>
              <a:t>izgledaju</a:t>
            </a:r>
            <a:r>
              <a:rPr lang="en-US" altLang="en-US" sz="1400" dirty="0"/>
              <a:t> </a:t>
            </a:r>
            <a:r>
              <a:rPr lang="en-US" altLang="en-US" sz="1400" dirty="0" err="1"/>
              <a:t>na</a:t>
            </a:r>
            <a:r>
              <a:rPr lang="en-US" altLang="en-US" sz="1400" dirty="0"/>
              <a:t> </a:t>
            </a:r>
            <a:r>
              <a:rPr lang="en-US" altLang="en-US" sz="1400" dirty="0" err="1"/>
              <a:t>nivou</a:t>
            </a:r>
            <a:r>
              <a:rPr lang="en-US" altLang="en-US" sz="1400" dirty="0"/>
              <a:t> </a:t>
            </a:r>
            <a:r>
              <a:rPr lang="en-US" altLang="en-US" sz="1400" dirty="0" err="1"/>
              <a:t>svakog</a:t>
            </a:r>
            <a:r>
              <a:rPr lang="en-US" altLang="en-US" sz="1400" dirty="0"/>
              <a:t> </a:t>
            </a:r>
            <a:r>
              <a:rPr lang="en-US" altLang="en-US" sz="1400" dirty="0" err="1"/>
              <a:t>takta</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a:cs typeface="Arial"/>
              </a:rPr>
              <a:t>U </a:t>
            </a:r>
            <a:r>
              <a:rPr lang="en-US" sz="1400" dirty="0" err="1">
                <a:cs typeface="Arial"/>
              </a:rPr>
              <a:t>paradigmi</a:t>
            </a:r>
            <a:r>
              <a:rPr lang="en-US" sz="1400" dirty="0"/>
              <a:t> </a:t>
            </a:r>
            <a:r>
              <a:rPr lang="en-US" sz="1400" dirty="0" err="1"/>
              <a:t>referentnog</a:t>
            </a:r>
            <a:r>
              <a:rPr lang="en-US" sz="1400" dirty="0"/>
              <a:t> </a:t>
            </a:r>
            <a:r>
              <a:rPr lang="en-US" sz="1400" dirty="0" err="1"/>
              <a:t>modela</a:t>
            </a:r>
            <a:r>
              <a:rPr lang="en-US" sz="1400" dirty="0"/>
              <a:t>, </a:t>
            </a:r>
            <a:r>
              <a:rPr lang="en-US" sz="1400" dirty="0" err="1"/>
              <a:t>komponenta</a:t>
            </a:r>
            <a:r>
              <a:rPr lang="en-US" sz="1400" dirty="0"/>
              <a:t> za </a:t>
            </a:r>
            <a:r>
              <a:rPr lang="en-US" sz="1400" dirty="0" err="1"/>
              <a:t>proveru</a:t>
            </a:r>
            <a:r>
              <a:rPr lang="en-US" sz="1400" dirty="0"/>
              <a:t> je </a:t>
            </a:r>
            <a:r>
              <a:rPr lang="en-US" sz="1400" dirty="0" err="1"/>
              <a:t>jednostavna</a:t>
            </a:r>
            <a:r>
              <a:rPr lang="en-US" sz="1400" dirty="0"/>
              <a:t> – </a:t>
            </a:r>
            <a:r>
              <a:rPr lang="en-US" sz="1400" dirty="0" err="1"/>
              <a:t>ona</a:t>
            </a:r>
            <a:r>
              <a:rPr lang="en-US" sz="1400" dirty="0"/>
              <a:t> </a:t>
            </a:r>
            <a:r>
              <a:rPr lang="en-US" sz="1400" dirty="0" err="1"/>
              <a:t>samo</a:t>
            </a:r>
            <a:r>
              <a:rPr lang="en-US" sz="1400" dirty="0"/>
              <a:t> </a:t>
            </a:r>
            <a:r>
              <a:rPr lang="en-US" sz="1400" dirty="0" err="1"/>
              <a:t>upoređuje</a:t>
            </a:r>
            <a:r>
              <a:rPr lang="en-US" sz="1400" dirty="0"/>
              <a:t> </a:t>
            </a:r>
            <a:r>
              <a:rPr lang="en-US" sz="1400" dirty="0" err="1"/>
              <a:t>sve</a:t>
            </a:r>
            <a:r>
              <a:rPr lang="en-US" sz="1400" dirty="0"/>
              <a:t> </a:t>
            </a:r>
            <a:r>
              <a:rPr lang="en-US" sz="1400" dirty="0" err="1"/>
              <a:t>izlaze</a:t>
            </a:r>
            <a:r>
              <a:rPr lang="en-US" sz="1400" dirty="0"/>
              <a:t> DUV </a:t>
            </a:r>
            <a:r>
              <a:rPr lang="en-US" sz="1400" dirty="0" err="1"/>
              <a:t>sa</a:t>
            </a:r>
            <a:r>
              <a:rPr lang="en-US" sz="1400" dirty="0"/>
              <a:t> </a:t>
            </a:r>
            <a:r>
              <a:rPr lang="en-US" sz="1400" dirty="0" err="1"/>
              <a:t>izlazima</a:t>
            </a:r>
            <a:r>
              <a:rPr lang="en-US" sz="1400" dirty="0"/>
              <a:t> </a:t>
            </a:r>
            <a:r>
              <a:rPr lang="en-US" sz="1400" dirty="0" err="1"/>
              <a:t>referentnog</a:t>
            </a:r>
            <a:r>
              <a:rPr lang="en-US" sz="1400" dirty="0"/>
              <a:t> </a:t>
            </a:r>
            <a:r>
              <a:rPr lang="en-US" sz="1400" dirty="0" err="1"/>
              <a:t>modela</a:t>
            </a:r>
            <a:r>
              <a:rPr lang="en-US" sz="1400" dirty="0"/>
              <a:t>. Ako </a:t>
            </a:r>
            <a:r>
              <a:rPr lang="en-US" sz="1400" dirty="0" err="1"/>
              <a:t>postoji</a:t>
            </a:r>
            <a:r>
              <a:rPr lang="en-US" sz="1400" dirty="0"/>
              <a:t> </a:t>
            </a:r>
            <a:r>
              <a:rPr lang="en-US" sz="1400" dirty="0" err="1"/>
              <a:t>neslaganje</a:t>
            </a:r>
            <a:r>
              <a:rPr lang="en-US" sz="1400" dirty="0"/>
              <a:t>, </a:t>
            </a:r>
            <a:r>
              <a:rPr lang="en-US" sz="1400" dirty="0" err="1"/>
              <a:t>ona</a:t>
            </a:r>
            <a:r>
              <a:rPr lang="en-US" sz="1400" dirty="0"/>
              <a:t> </a:t>
            </a:r>
            <a:r>
              <a:rPr lang="en-US" sz="1400" dirty="0" err="1"/>
              <a:t>označava</a:t>
            </a:r>
            <a:r>
              <a:rPr lang="en-US" sz="1400" dirty="0"/>
              <a:t> </a:t>
            </a:r>
            <a:r>
              <a:rPr lang="en-US" sz="1400" dirty="0" err="1"/>
              <a:t>grešku</a:t>
            </a:r>
            <a:endParaRPr lang="en-US" sz="1400" dirty="0" err="1">
              <a:cs typeface="Arial"/>
            </a:endParaRPr>
          </a:p>
          <a:p>
            <a:pPr>
              <a:spcBef>
                <a:spcPts val="20"/>
              </a:spcBef>
            </a:pPr>
            <a:endParaRPr lang="en-US" sz="1400" dirty="0"/>
          </a:p>
          <a:p>
            <a:pPr>
              <a:spcBef>
                <a:spcPts val="20"/>
              </a:spcBef>
            </a:pPr>
            <a:r>
              <a:rPr lang="en-US" sz="1400" dirty="0" err="1"/>
              <a:t>Međutim</a:t>
            </a:r>
            <a:r>
              <a:rPr lang="en-US" sz="1400" dirty="0"/>
              <a:t>, </a:t>
            </a:r>
            <a:r>
              <a:rPr lang="en-US" sz="1400" dirty="0" err="1"/>
              <a:t>referentni</a:t>
            </a:r>
            <a:r>
              <a:rPr lang="en-US" sz="1400" dirty="0"/>
              <a:t> model </a:t>
            </a:r>
            <a:r>
              <a:rPr lang="en-US" sz="1400" dirty="0" err="1"/>
              <a:t>može</a:t>
            </a:r>
            <a:r>
              <a:rPr lang="en-US" sz="1400" dirty="0"/>
              <a:t> </a:t>
            </a:r>
            <a:r>
              <a:rPr lang="en-US" sz="1400" dirty="0" err="1"/>
              <a:t>biti</a:t>
            </a:r>
            <a:r>
              <a:rPr lang="en-US" sz="1400" dirty="0"/>
              <a:t> </a:t>
            </a:r>
            <a:r>
              <a:rPr lang="en-US" sz="1400" dirty="0" err="1"/>
              <a:t>izuzetno</a:t>
            </a:r>
            <a:r>
              <a:rPr lang="en-US" sz="1400" dirty="0"/>
              <a:t> </a:t>
            </a:r>
            <a:r>
              <a:rPr lang="en-US" sz="1400" dirty="0" err="1"/>
              <a:t>složen</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Ovaj</a:t>
            </a:r>
            <a:r>
              <a:rPr lang="en-US" sz="1400" dirty="0">
                <a:cs typeface="Arial"/>
              </a:rPr>
              <a:t> </a:t>
            </a:r>
            <a:r>
              <a:rPr lang="en-US" sz="1400" dirty="0" err="1">
                <a:cs typeface="Arial"/>
              </a:rPr>
              <a:t>pristup</a:t>
            </a:r>
            <a:r>
              <a:rPr lang="en-US" sz="1400" dirty="0">
                <a:cs typeface="Arial"/>
              </a:rPr>
              <a:t> je </a:t>
            </a:r>
            <a:r>
              <a:rPr lang="en-US" sz="1400" dirty="0" err="1">
                <a:cs typeface="Arial"/>
              </a:rPr>
              <a:t>koristan</a:t>
            </a:r>
            <a:r>
              <a:rPr lang="en-US" sz="1400" dirty="0">
                <a:cs typeface="Arial"/>
              </a:rPr>
              <a:t> za </a:t>
            </a:r>
            <a:r>
              <a:rPr lang="en-US" sz="1400" dirty="0" err="1">
                <a:cs typeface="Arial"/>
              </a:rPr>
              <a:t>određenu</a:t>
            </a:r>
            <a:r>
              <a:rPr lang="en-US" sz="1400" dirty="0">
                <a:cs typeface="Arial"/>
              </a:rPr>
              <a:t> </a:t>
            </a:r>
            <a:r>
              <a:rPr lang="en-US" sz="1400" dirty="0" err="1">
                <a:cs typeface="Arial"/>
              </a:rPr>
              <a:t>klasu</a:t>
            </a:r>
            <a:r>
              <a:rPr lang="en-US" sz="1400" dirty="0"/>
              <a:t> </a:t>
            </a:r>
            <a:r>
              <a:rPr lang="en-US" sz="1400" dirty="0" err="1"/>
              <a:t>provera</a:t>
            </a:r>
            <a:r>
              <a:rPr lang="en-US" sz="1400" dirty="0"/>
              <a:t>, </a:t>
            </a:r>
            <a:r>
              <a:rPr lang="en-US" sz="1400" dirty="0" err="1"/>
              <a:t>naročito</a:t>
            </a:r>
            <a:r>
              <a:rPr lang="en-US" sz="1400" dirty="0"/>
              <a:t> </a:t>
            </a:r>
            <a:r>
              <a:rPr lang="en-US" sz="1400" dirty="0" err="1"/>
              <a:t>ako</a:t>
            </a:r>
            <a:r>
              <a:rPr lang="en-US" sz="1400" dirty="0"/>
              <a:t> </a:t>
            </a:r>
            <a:r>
              <a:rPr lang="en-US" sz="1400" dirty="0" err="1"/>
              <a:t>verifikacioni</a:t>
            </a:r>
            <a:r>
              <a:rPr lang="en-US" sz="1400" dirty="0"/>
              <a:t> plan </a:t>
            </a:r>
            <a:r>
              <a:rPr lang="en-US" sz="1400" dirty="0" err="1"/>
              <a:t>zahteva</a:t>
            </a:r>
            <a:r>
              <a:rPr lang="en-US" sz="1400" dirty="0"/>
              <a:t> </a:t>
            </a:r>
            <a:r>
              <a:rPr lang="en-US" sz="1400" dirty="0" err="1"/>
              <a:t>proveru</a:t>
            </a:r>
            <a:r>
              <a:rPr lang="en-US" sz="1400" dirty="0"/>
              <a:t> </a:t>
            </a:r>
            <a:r>
              <a:rPr lang="en-US" sz="1400" dirty="0" err="1"/>
              <a:t>tačnog</a:t>
            </a:r>
            <a:r>
              <a:rPr lang="en-US" sz="1400" dirty="0"/>
              <a:t> </a:t>
            </a:r>
            <a:r>
              <a:rPr lang="en-US" sz="1400" dirty="0" err="1"/>
              <a:t>tajminga</a:t>
            </a:r>
            <a:r>
              <a:rPr lang="en-US" sz="1400" dirty="0"/>
              <a:t> </a:t>
            </a:r>
            <a:r>
              <a:rPr lang="en-US" sz="1400" dirty="0" err="1"/>
              <a:t>izlaza</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S </a:t>
            </a:r>
            <a:r>
              <a:rPr lang="en-US" sz="1400" dirty="0" err="1">
                <a:cs typeface="Arial"/>
              </a:rPr>
              <a:t>obzirom</a:t>
            </a:r>
            <a:r>
              <a:rPr lang="en-US" sz="1400" dirty="0">
                <a:cs typeface="Arial"/>
              </a:rPr>
              <a:t> </a:t>
            </a:r>
            <a:r>
              <a:rPr lang="en-US" sz="1400" dirty="0" err="1">
                <a:cs typeface="Arial"/>
              </a:rPr>
              <a:t>na</a:t>
            </a:r>
            <a:r>
              <a:rPr lang="en-US" sz="1400" dirty="0">
                <a:cs typeface="Arial"/>
              </a:rPr>
              <a:t> </a:t>
            </a:r>
            <a:r>
              <a:rPr lang="en-US" sz="1400" dirty="0" err="1">
                <a:cs typeface="Arial"/>
              </a:rPr>
              <a:t>nivo</a:t>
            </a:r>
            <a:r>
              <a:rPr lang="en-US" sz="1400" dirty="0">
                <a:cs typeface="Arial"/>
              </a:rPr>
              <a:t> </a:t>
            </a:r>
            <a:r>
              <a:rPr lang="en-US" sz="1400" dirty="0" err="1">
                <a:cs typeface="Arial"/>
              </a:rPr>
              <a:t>detalja</a:t>
            </a:r>
            <a:r>
              <a:rPr lang="en-US" sz="1400" dirty="0">
                <a:cs typeface="Arial"/>
              </a:rPr>
              <a:t> koji je </a:t>
            </a:r>
            <a:r>
              <a:rPr lang="en-US" sz="1400" dirty="0" err="1">
                <a:cs typeface="Arial"/>
              </a:rPr>
              <a:t>potreban</a:t>
            </a:r>
            <a:r>
              <a:rPr lang="en-US" sz="1400" dirty="0">
                <a:cs typeface="Arial"/>
              </a:rPr>
              <a:t> u </a:t>
            </a:r>
            <a:r>
              <a:rPr lang="en-US" sz="1400" dirty="0" err="1">
                <a:cs typeface="Arial"/>
              </a:rPr>
              <a:t>referentnom</a:t>
            </a:r>
            <a:r>
              <a:rPr lang="en-US" sz="1400" dirty="0">
                <a:cs typeface="Arial"/>
              </a:rPr>
              <a:t> </a:t>
            </a:r>
            <a:r>
              <a:rPr lang="en-US" sz="1400" dirty="0" err="1">
                <a:cs typeface="Arial"/>
              </a:rPr>
              <a:t>modelu</a:t>
            </a:r>
            <a:r>
              <a:rPr lang="en-US" sz="1400" dirty="0"/>
              <a:t>, </a:t>
            </a:r>
            <a:r>
              <a:rPr lang="en-US" sz="1400" dirty="0" err="1"/>
              <a:t>izuzetno</a:t>
            </a:r>
            <a:r>
              <a:rPr lang="en-US" sz="1400" dirty="0"/>
              <a:t> je </a:t>
            </a:r>
            <a:r>
              <a:rPr lang="en-US" sz="1400" dirty="0" err="1"/>
              <a:t>važno</a:t>
            </a:r>
            <a:r>
              <a:rPr lang="en-US" sz="1400" dirty="0"/>
              <a:t> </a:t>
            </a:r>
            <a:r>
              <a:rPr lang="en-US" sz="1400" dirty="0" err="1"/>
              <a:t>zapamtiti</a:t>
            </a:r>
            <a:r>
              <a:rPr lang="en-US" sz="1400" dirty="0"/>
              <a:t> da </a:t>
            </a:r>
            <a:r>
              <a:rPr lang="en-US" sz="1400" dirty="0" err="1"/>
              <a:t>implementacija</a:t>
            </a:r>
            <a:r>
              <a:rPr lang="en-US" sz="1400" dirty="0"/>
              <a:t> </a:t>
            </a:r>
            <a:r>
              <a:rPr lang="en-US" sz="1400" dirty="0" err="1"/>
              <a:t>referentnog</a:t>
            </a:r>
            <a:r>
              <a:rPr lang="en-US" sz="1400" dirty="0"/>
              <a:t> </a:t>
            </a:r>
            <a:r>
              <a:rPr lang="en-US" sz="1400" dirty="0" err="1"/>
              <a:t>modela</a:t>
            </a:r>
            <a:r>
              <a:rPr lang="en-US" sz="1400" dirty="0"/>
              <a:t> ne </a:t>
            </a:r>
            <a:r>
              <a:rPr lang="en-US" sz="1400" dirty="0" err="1"/>
              <a:t>replicira</a:t>
            </a:r>
            <a:r>
              <a:rPr lang="en-US" sz="1400" dirty="0"/>
              <a:t> </a:t>
            </a:r>
            <a:r>
              <a:rPr lang="en-US" sz="1400" dirty="0" err="1"/>
              <a:t>slepo</a:t>
            </a:r>
            <a:r>
              <a:rPr lang="en-US" sz="1400" dirty="0"/>
              <a:t> </a:t>
            </a:r>
            <a:r>
              <a:rPr lang="en-US" sz="1400" dirty="0" err="1"/>
              <a:t>implementaciju</a:t>
            </a:r>
            <a:r>
              <a:rPr lang="en-US" sz="1400" dirty="0"/>
              <a:t> </a:t>
            </a:r>
            <a:r>
              <a:rPr lang="en-US" sz="1400" dirty="0" err="1"/>
              <a:t>samog</a:t>
            </a:r>
            <a:r>
              <a:rPr lang="en-US" sz="1400" dirty="0"/>
              <a:t> </a:t>
            </a:r>
            <a:r>
              <a:rPr lang="en-US" sz="1400" dirty="0" err="1"/>
              <a:t>dizajna</a:t>
            </a:r>
            <a:r>
              <a:rPr lang="en-US" sz="1400" dirty="0"/>
              <a:t>!</a:t>
            </a:r>
            <a:endParaRPr lang="en-US" dirty="0"/>
          </a:p>
          <a:p>
            <a:endParaRPr lang="en-US" altLang="en-US" sz="1400" dirty="0">
              <a:cs typeface="Arial"/>
            </a:endParaRPr>
          </a:p>
        </p:txBody>
      </p:sp>
      <p:pic>
        <p:nvPicPr>
          <p:cNvPr id="23557" name="Picture 7">
            <a:extLst>
              <a:ext uri="{FF2B5EF4-FFF2-40B4-BE49-F238E27FC236}">
                <a16:creationId xmlns:a16="http://schemas.microsoft.com/office/drawing/2014/main" id="{0CE1FAAB-BA5E-1F0F-33A5-AFD8EE017CD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792663" y="863600"/>
            <a:ext cx="4040187" cy="2292350"/>
          </a:xfrm>
          <a:noFill/>
          <a:extLst>
            <a:ext uri="{91240B29-F687-4F45-9708-019B960494DF}">
              <a14:hiddenLine xmlns:a14="http://schemas.microsoft.com/office/drawing/2010/main" w="12700">
                <a:solidFill>
                  <a:schemeClr val="tx1"/>
                </a:solidFill>
                <a:miter lim="800000"/>
                <a:headEnd/>
                <a:tailEnd/>
              </a14:hiddenLine>
            </a:ext>
          </a:extLst>
        </p:spPr>
      </p:pic>
      <p:pic>
        <p:nvPicPr>
          <p:cNvPr id="23558" name="Picture 8">
            <a:extLst>
              <a:ext uri="{FF2B5EF4-FFF2-40B4-BE49-F238E27FC236}">
                <a16:creationId xmlns:a16="http://schemas.microsoft.com/office/drawing/2014/main" id="{93D4AB6B-D80C-6BDD-AC77-9645B6D38F42}"/>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794250" y="3652838"/>
            <a:ext cx="4038600" cy="1836737"/>
          </a:xfrm>
          <a:noFill/>
          <a:extLst>
            <a:ext uri="{91240B29-F687-4F45-9708-019B960494DF}">
              <a14:hiddenLine xmlns:a14="http://schemas.microsoft.com/office/drawing/2010/main" w="12700">
                <a:solidFill>
                  <a:schemeClr val="tx1"/>
                </a:solidFill>
                <a:miter lim="800000"/>
                <a:headEnd/>
                <a:tailEnd/>
              </a14:hiddenLine>
            </a:ext>
          </a:extLst>
        </p:spPr>
      </p:pic>
      <p:sp>
        <p:nvSpPr>
          <p:cNvPr id="23559" name="Rectangle 9">
            <a:extLst>
              <a:ext uri="{FF2B5EF4-FFF2-40B4-BE49-F238E27FC236}">
                <a16:creationId xmlns:a16="http://schemas.microsoft.com/office/drawing/2014/main" id="{8089D126-21D7-E125-9CB1-2179248CF5E7}"/>
              </a:ext>
            </a:extLst>
          </p:cNvPr>
          <p:cNvSpPr>
            <a:spLocks noChangeArrowheads="1"/>
          </p:cNvSpPr>
          <p:nvPr/>
        </p:nvSpPr>
        <p:spPr bwMode="auto">
          <a:xfrm>
            <a:off x="5203825" y="3192463"/>
            <a:ext cx="325762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Arial"/>
                <a:cs typeface="Arial"/>
              </a:rPr>
              <a:t>Calc2 </a:t>
            </a:r>
            <a:r>
              <a:rPr lang="en-US" altLang="en-US" sz="1000" dirty="0" err="1">
                <a:latin typeface="Arial"/>
                <a:cs typeface="Arial"/>
              </a:rPr>
              <a:t>verifikaciono</a:t>
            </a:r>
            <a:r>
              <a:rPr lang="en-US" altLang="en-US" sz="1000" dirty="0">
                <a:latin typeface="Arial"/>
                <a:cs typeface="Arial"/>
              </a:rPr>
              <a:t> </a:t>
            </a:r>
            <a:r>
              <a:rPr lang="en-US" altLang="en-US" sz="1000" dirty="0" err="1">
                <a:latin typeface="Arial"/>
                <a:cs typeface="Arial"/>
              </a:rPr>
              <a:t>okruženje</a:t>
            </a:r>
            <a:r>
              <a:rPr lang="en-US" altLang="en-US" sz="1000" dirty="0">
                <a:latin typeface="Arial"/>
                <a:cs typeface="Arial"/>
              </a:rPr>
              <a:t> </a:t>
            </a:r>
            <a:r>
              <a:rPr lang="en-US" altLang="en-US" sz="1000" dirty="0" err="1">
                <a:latin typeface="Arial"/>
                <a:cs typeface="Arial"/>
              </a:rPr>
              <a:t>sa</a:t>
            </a:r>
            <a:r>
              <a:rPr lang="en-US" altLang="en-US" sz="1000" dirty="0">
                <a:latin typeface="Arial"/>
                <a:cs typeface="Arial"/>
              </a:rPr>
              <a:t> </a:t>
            </a:r>
            <a:r>
              <a:rPr lang="en-US" altLang="en-US" sz="1000" dirty="0" err="1">
                <a:latin typeface="Arial"/>
                <a:cs typeface="Arial"/>
              </a:rPr>
              <a:t>referentnim</a:t>
            </a:r>
            <a:r>
              <a:rPr lang="en-US" altLang="en-US" sz="1000" dirty="0">
                <a:latin typeface="Arial"/>
                <a:cs typeface="Arial"/>
              </a:rPr>
              <a:t> modelom</a:t>
            </a:r>
            <a:endParaRPr lang="en-US" altLang="en-US" sz="1000" dirty="0"/>
          </a:p>
        </p:txBody>
      </p:sp>
      <p:sp>
        <p:nvSpPr>
          <p:cNvPr id="23560" name="Rectangle 10">
            <a:extLst>
              <a:ext uri="{FF2B5EF4-FFF2-40B4-BE49-F238E27FC236}">
                <a16:creationId xmlns:a16="http://schemas.microsoft.com/office/drawing/2014/main" id="{DF60522D-E790-123C-B9D4-1FCD8CC0CA79}"/>
              </a:ext>
            </a:extLst>
          </p:cNvPr>
          <p:cNvSpPr>
            <a:spLocks noChangeArrowheads="1"/>
          </p:cNvSpPr>
          <p:nvPr/>
        </p:nvSpPr>
        <p:spPr bwMode="auto">
          <a:xfrm>
            <a:off x="5743575" y="5541963"/>
            <a:ext cx="256192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Arial"/>
                <a:cs typeface="Arial"/>
              </a:rPr>
              <a:t>Calc2 </a:t>
            </a:r>
            <a:r>
              <a:rPr lang="en-US" altLang="en-US" sz="1000" dirty="0" err="1">
                <a:latin typeface="Arial"/>
                <a:cs typeface="Arial"/>
              </a:rPr>
              <a:t>vremenski</a:t>
            </a:r>
            <a:r>
              <a:rPr lang="en-US" altLang="en-US" sz="1000" dirty="0">
                <a:latin typeface="Arial"/>
                <a:cs typeface="Arial"/>
              </a:rPr>
              <a:t> </a:t>
            </a:r>
            <a:r>
              <a:rPr lang="en-US" altLang="en-US" sz="1000" dirty="0" err="1">
                <a:latin typeface="Arial"/>
                <a:cs typeface="Arial"/>
              </a:rPr>
              <a:t>dijagram</a:t>
            </a:r>
            <a:r>
              <a:rPr lang="en-US" altLang="en-US" sz="1000" dirty="0">
                <a:latin typeface="Arial"/>
                <a:cs typeface="Arial"/>
              </a:rPr>
              <a:t> </a:t>
            </a:r>
            <a:r>
              <a:rPr lang="en-US" altLang="en-US" sz="1000" dirty="0" err="1">
                <a:latin typeface="Arial"/>
                <a:cs typeface="Arial"/>
              </a:rPr>
              <a:t>jedne</a:t>
            </a:r>
            <a:r>
              <a:rPr lang="en-US" altLang="en-US" sz="1000" dirty="0">
                <a:latin typeface="Arial"/>
                <a:cs typeface="Arial"/>
              </a:rPr>
              <a:t> </a:t>
            </a:r>
            <a:r>
              <a:rPr lang="en-US" altLang="en-US" sz="1000" dirty="0" err="1">
                <a:latin typeface="Arial"/>
                <a:cs typeface="Arial"/>
              </a:rPr>
              <a:t>komande</a:t>
            </a:r>
            <a:endParaRPr lang="en-US" altLang="en-US" sz="1000" dirty="0" err="1">
              <a:cs typeface="Arial"/>
            </a:endParaRP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97ED77E8-86D5-9F75-6E9C-8FA950E81B99}"/>
              </a:ext>
            </a:extLst>
          </p:cNvPr>
          <p:cNvSpPr>
            <a:spLocks noGrp="1" noChangeArrowheads="1"/>
          </p:cNvSpPr>
          <p:nvPr>
            <p:ph type="ctrTitle"/>
          </p:nvPr>
        </p:nvSpPr>
        <p:spPr/>
        <p:txBody>
          <a:bodyPr/>
          <a:lstStyle/>
          <a:p>
            <a:r>
              <a:rPr lang="en-US" sz="2800" dirty="0"/>
              <a:t>Strategije za </a:t>
            </a:r>
            <a:r>
              <a:rPr lang="en-US" sz="2800" dirty="0" err="1"/>
              <a:t>proveru</a:t>
            </a:r>
            <a:r>
              <a:rPr lang="en-US" sz="2800" dirty="0"/>
              <a:t> </a:t>
            </a:r>
            <a:r>
              <a:rPr lang="en-US" sz="2800" dirty="0" err="1"/>
              <a:t>rezultata</a:t>
            </a:r>
            <a:r>
              <a:rPr lang="en-US" sz="2800" dirty="0"/>
              <a:t> u </a:t>
            </a:r>
            <a:r>
              <a:rPr lang="en-US" sz="2800" dirty="0" err="1"/>
              <a:t>verifikaciji</a:t>
            </a:r>
            <a:r>
              <a:rPr lang="en-US" sz="2800" dirty="0"/>
              <a:t> </a:t>
            </a:r>
            <a:r>
              <a:rPr lang="en-US" sz="2800" dirty="0" err="1"/>
              <a:t>zasnovanoj</a:t>
            </a:r>
            <a:r>
              <a:rPr lang="en-US" sz="2800" dirty="0"/>
              <a:t> </a:t>
            </a:r>
            <a:r>
              <a:rPr lang="en-US" sz="2800" dirty="0" err="1"/>
              <a:t>na</a:t>
            </a:r>
            <a:r>
              <a:rPr lang="en-US" sz="2800" dirty="0"/>
              <a:t> </a:t>
            </a:r>
            <a:r>
              <a:rPr lang="en-US" sz="2800" dirty="0" err="1"/>
              <a:t>simulaciji</a:t>
            </a:r>
            <a:endParaRPr lang="en-US" dirty="0" err="1">
              <a:cs typeface="Arial"/>
            </a:endParaRPr>
          </a:p>
        </p:txBody>
      </p:sp>
      <p:sp>
        <p:nvSpPr>
          <p:cNvPr id="24579" name="Rectangle 3">
            <a:extLst>
              <a:ext uri="{FF2B5EF4-FFF2-40B4-BE49-F238E27FC236}">
                <a16:creationId xmlns:a16="http://schemas.microsoft.com/office/drawing/2014/main" id="{69EC5C3D-6170-D335-789E-4578480A1416}"/>
              </a:ext>
            </a:extLst>
          </p:cNvPr>
          <p:cNvSpPr>
            <a:spLocks noGrp="1" noChangeArrowheads="1"/>
          </p:cNvSpPr>
          <p:nvPr>
            <p:ph type="subTitle" idx="1"/>
          </p:nvPr>
        </p:nvSpPr>
        <p:spPr/>
        <p:txBody>
          <a:bodyPr/>
          <a:lstStyle/>
          <a:p>
            <a:pPr eaLnBrk="1" hangingPunct="1"/>
            <a:r>
              <a:rPr lang="en-US" altLang="en-US"/>
              <a:t>Debug</a:t>
            </a:r>
          </a:p>
        </p:txBody>
      </p:sp>
      <p:sp>
        <p:nvSpPr>
          <p:cNvPr id="3" name="Rectangle: Rounded Corners 2">
            <a:extLst>
              <a:ext uri="{FF2B5EF4-FFF2-40B4-BE49-F238E27FC236}">
                <a16:creationId xmlns:a16="http://schemas.microsoft.com/office/drawing/2014/main" id="{19F5B488-B9D5-1214-65EC-633C36A26AB2}"/>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2</a:t>
            </a:r>
            <a:endParaRPr lang="en-US" dirty="0">
              <a:solidFill>
                <a:schemeClr val="bg1"/>
              </a:solidFill>
              <a:latin typeface="Arial"/>
              <a:cs typeface="Arial"/>
            </a:endParaRPr>
          </a:p>
        </p:txBody>
      </p:sp>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oter Placeholder 3">
            <a:extLst>
              <a:ext uri="{FF2B5EF4-FFF2-40B4-BE49-F238E27FC236}">
                <a16:creationId xmlns:a16="http://schemas.microsoft.com/office/drawing/2014/main" id="{C6CD5057-5DA4-FC57-213C-56C0E4DD5D9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E00CE9F-4346-4F8D-89B6-58BDBC17AF4C}" type="slidenum">
              <a:rPr lang="de-DE" altLang="en-US">
                <a:solidFill>
                  <a:schemeClr val="bg1"/>
                </a:solidFill>
              </a:rPr>
              <a:pPr/>
              <a:t>19</a:t>
            </a:fld>
            <a:endParaRPr lang="de-DE" altLang="en-US">
              <a:solidFill>
                <a:schemeClr val="bg1"/>
              </a:solidFill>
            </a:endParaRPr>
          </a:p>
        </p:txBody>
      </p:sp>
      <p:sp>
        <p:nvSpPr>
          <p:cNvPr id="25603" name="Rectangle 2">
            <a:extLst>
              <a:ext uri="{FF2B5EF4-FFF2-40B4-BE49-F238E27FC236}">
                <a16:creationId xmlns:a16="http://schemas.microsoft.com/office/drawing/2014/main" id="{9F40A8B1-4E51-5AD0-255F-85D8B8F58E94}"/>
              </a:ext>
            </a:extLst>
          </p:cNvPr>
          <p:cNvSpPr>
            <a:spLocks noGrp="1" noChangeArrowheads="1"/>
          </p:cNvSpPr>
          <p:nvPr>
            <p:ph type="title"/>
          </p:nvPr>
        </p:nvSpPr>
        <p:spPr/>
        <p:txBody>
          <a:bodyPr/>
          <a:lstStyle/>
          <a:p>
            <a:pPr eaLnBrk="1" hangingPunct="1"/>
            <a:r>
              <a:rPr lang="en-US" altLang="en-US"/>
              <a:t>Debug</a:t>
            </a:r>
          </a:p>
        </p:txBody>
      </p:sp>
      <p:sp>
        <p:nvSpPr>
          <p:cNvPr id="25604" name="Rectangle 3">
            <a:extLst>
              <a:ext uri="{FF2B5EF4-FFF2-40B4-BE49-F238E27FC236}">
                <a16:creationId xmlns:a16="http://schemas.microsoft.com/office/drawing/2014/main" id="{FC440103-9286-B7BE-59C2-39E8D6161BB6}"/>
              </a:ext>
            </a:extLst>
          </p:cNvPr>
          <p:cNvSpPr>
            <a:spLocks noGrp="1" noChangeArrowheads="1"/>
          </p:cNvSpPr>
          <p:nvPr>
            <p:ph type="body" idx="1"/>
          </p:nvPr>
        </p:nvSpPr>
        <p:spPr/>
        <p:txBody>
          <a:bodyPr/>
          <a:lstStyle/>
          <a:p>
            <a:pPr>
              <a:spcBef>
                <a:spcPts val="20"/>
              </a:spcBef>
            </a:pPr>
            <a:r>
              <a:rPr lang="en-US" altLang="en-US" sz="1400" b="1" dirty="0"/>
              <a:t>Debug</a:t>
            </a:r>
            <a:r>
              <a:rPr lang="en-US" altLang="en-US" sz="1400" dirty="0"/>
              <a:t> je </a:t>
            </a:r>
            <a:r>
              <a:rPr lang="en-US" altLang="en-US" sz="1400" dirty="0" err="1"/>
              <a:t>proces</a:t>
            </a:r>
            <a:r>
              <a:rPr lang="en-US" altLang="en-US" sz="1400" dirty="0"/>
              <a:t> </a:t>
            </a:r>
            <a:r>
              <a:rPr lang="en-US" altLang="en-US" sz="1400" dirty="0" err="1"/>
              <a:t>pronalaženja</a:t>
            </a:r>
            <a:r>
              <a:rPr lang="en-US" altLang="en-US" sz="1400" dirty="0"/>
              <a:t> </a:t>
            </a:r>
            <a:r>
              <a:rPr lang="en-US" altLang="en-US" sz="1400" dirty="0" err="1"/>
              <a:t>i</a:t>
            </a:r>
            <a:r>
              <a:rPr lang="en-US" altLang="en-US" sz="1400" dirty="0"/>
              <a:t> </a:t>
            </a:r>
            <a:r>
              <a:rPr lang="en-US" altLang="en-US" sz="1400" dirty="0" err="1"/>
              <a:t>ispravljanja</a:t>
            </a:r>
            <a:r>
              <a:rPr lang="en-US" altLang="en-US" sz="1400" dirty="0"/>
              <a:t> </a:t>
            </a:r>
            <a:r>
              <a:rPr lang="en-US" altLang="en-US" sz="1400" dirty="0" err="1"/>
              <a:t>problema</a:t>
            </a:r>
            <a:r>
              <a:rPr lang="en-US" altLang="en-US" sz="1400" dirty="0"/>
              <a:t> u DUV-u </a:t>
            </a:r>
            <a:r>
              <a:rPr lang="en-US" altLang="en-US" sz="1400" dirty="0" err="1"/>
              <a:t>ili</a:t>
            </a:r>
            <a:r>
              <a:rPr lang="en-US" altLang="en-US" sz="1400" dirty="0"/>
              <a:t> </a:t>
            </a:r>
            <a:r>
              <a:rPr lang="en-US" altLang="en-US" sz="1400" dirty="0" err="1"/>
              <a:t>testnom</a:t>
            </a:r>
            <a:r>
              <a:rPr lang="en-US" altLang="en-US" sz="1400" dirty="0"/>
              <a:t> </a:t>
            </a:r>
            <a:r>
              <a:rPr lang="en-US" altLang="en-US" sz="1400" dirty="0" err="1"/>
              <a:t>okruženju</a:t>
            </a:r>
            <a:endParaRPr lang="en-US" altLang="en-US" sz="1400" dirty="0" err="1">
              <a:cs typeface="Arial"/>
            </a:endParaRPr>
          </a:p>
          <a:p>
            <a:pPr>
              <a:spcBef>
                <a:spcPts val="20"/>
              </a:spcBef>
            </a:pPr>
            <a:endParaRPr lang="en-US" altLang="en-US" sz="1400" dirty="0"/>
          </a:p>
          <a:p>
            <a:pPr>
              <a:spcBef>
                <a:spcPts val="20"/>
              </a:spcBef>
            </a:pPr>
            <a:r>
              <a:rPr lang="en-US" sz="1400" dirty="0"/>
              <a:t>Debug je </a:t>
            </a:r>
            <a:r>
              <a:rPr lang="en-US" sz="1400" dirty="0" err="1"/>
              <a:t>važan</a:t>
            </a:r>
            <a:r>
              <a:rPr lang="en-US" sz="1400" dirty="0"/>
              <a:t> </a:t>
            </a:r>
            <a:r>
              <a:rPr lang="en-US" sz="1400" dirty="0" err="1"/>
              <a:t>jer</a:t>
            </a:r>
            <a:r>
              <a:rPr lang="en-US" sz="1400" dirty="0"/>
              <a:t> </a:t>
            </a:r>
            <a:r>
              <a:rPr lang="en-US" sz="1400" dirty="0" err="1"/>
              <a:t>brz</a:t>
            </a:r>
            <a:r>
              <a:rPr lang="en-US" sz="1400" dirty="0"/>
              <a:t> </a:t>
            </a:r>
            <a:r>
              <a:rPr lang="en-US" sz="1400" dirty="0" err="1"/>
              <a:t>i</a:t>
            </a:r>
            <a:r>
              <a:rPr lang="en-US" sz="1400" dirty="0"/>
              <a:t> </a:t>
            </a:r>
            <a:r>
              <a:rPr lang="en-US" sz="1400" dirty="0" err="1"/>
              <a:t>efikasan</a:t>
            </a:r>
            <a:r>
              <a:rPr lang="en-US" sz="1400" dirty="0"/>
              <a:t> </a:t>
            </a:r>
            <a:r>
              <a:rPr lang="en-US" sz="1400" dirty="0" err="1"/>
              <a:t>proces</a:t>
            </a:r>
            <a:r>
              <a:rPr lang="en-US" sz="1400" dirty="0"/>
              <a:t> </a:t>
            </a:r>
            <a:r>
              <a:rPr lang="en-US" sz="1400" dirty="0" err="1"/>
              <a:t>debagovanja</a:t>
            </a:r>
            <a:r>
              <a:rPr lang="en-US" sz="1400" dirty="0"/>
              <a:t> </a:t>
            </a:r>
            <a:r>
              <a:rPr lang="en-US" sz="1400" dirty="0" err="1"/>
              <a:t>štedi</a:t>
            </a:r>
            <a:r>
              <a:rPr lang="en-US" sz="1400" dirty="0"/>
              <a:t> </a:t>
            </a:r>
            <a:r>
              <a:rPr lang="en-US" sz="1400" dirty="0" err="1"/>
              <a:t>vreme</a:t>
            </a:r>
            <a:r>
              <a:rPr lang="en-US" sz="1400" dirty="0"/>
              <a:t> </a:t>
            </a:r>
            <a:r>
              <a:rPr lang="en-US" sz="1400" dirty="0" err="1"/>
              <a:t>i</a:t>
            </a:r>
            <a:r>
              <a:rPr lang="en-US" sz="1400" dirty="0"/>
              <a:t> </a:t>
            </a:r>
            <a:r>
              <a:rPr lang="en-US" sz="1400" dirty="0" err="1"/>
              <a:t>olakšava</a:t>
            </a:r>
            <a:r>
              <a:rPr lang="en-US" sz="1400" dirty="0"/>
              <a:t> </a:t>
            </a:r>
            <a:r>
              <a:rPr lang="en-US" sz="1400" dirty="0" err="1"/>
              <a:t>praćenje</a:t>
            </a:r>
            <a:r>
              <a:rPr lang="en-US" sz="1400" dirty="0"/>
              <a:t> </a:t>
            </a:r>
            <a:r>
              <a:rPr lang="en-US" sz="1400" dirty="0" err="1"/>
              <a:t>rasporeda</a:t>
            </a:r>
            <a:r>
              <a:rPr lang="en-US" sz="1400" dirty="0"/>
              <a:t>. </a:t>
            </a:r>
            <a:r>
              <a:rPr lang="en-US" sz="1400" dirty="0" err="1"/>
              <a:t>Obzirom</a:t>
            </a:r>
            <a:r>
              <a:rPr lang="en-US" sz="1400" dirty="0"/>
              <a:t> </a:t>
            </a:r>
            <a:r>
              <a:rPr lang="en-US" sz="1400" dirty="0" err="1"/>
              <a:t>na</a:t>
            </a:r>
            <a:r>
              <a:rPr lang="en-US" sz="1400" dirty="0"/>
              <a:t> to, </a:t>
            </a:r>
            <a:r>
              <a:rPr lang="en-US" sz="1400" dirty="0" err="1"/>
              <a:t>merilo</a:t>
            </a:r>
            <a:r>
              <a:rPr lang="en-US" sz="1400" dirty="0"/>
              <a:t> </a:t>
            </a:r>
            <a:r>
              <a:rPr lang="en-US" sz="1400" dirty="0" err="1"/>
              <a:t>uspeha</a:t>
            </a:r>
            <a:r>
              <a:rPr lang="en-US" sz="1400" dirty="0"/>
              <a:t> je </a:t>
            </a:r>
            <a:r>
              <a:rPr lang="en-US" sz="1400" dirty="0" err="1"/>
              <a:t>koliko</a:t>
            </a:r>
            <a:r>
              <a:rPr lang="en-US" sz="1400" dirty="0"/>
              <a:t> </a:t>
            </a:r>
            <a:r>
              <a:rPr lang="en-US" sz="1400" dirty="0" err="1"/>
              <a:t>brzo</a:t>
            </a:r>
            <a:r>
              <a:rPr lang="en-US" sz="1400" dirty="0"/>
              <a:t> </a:t>
            </a:r>
            <a:r>
              <a:rPr lang="en-US" sz="1400" dirty="0" err="1"/>
              <a:t>verifikacioni</a:t>
            </a:r>
            <a:r>
              <a:rPr lang="en-US" sz="1400" dirty="0"/>
              <a:t> </a:t>
            </a:r>
            <a:r>
              <a:rPr lang="en-US" sz="1400" dirty="0" err="1"/>
              <a:t>tim</a:t>
            </a:r>
            <a:r>
              <a:rPr lang="en-US" sz="1400" dirty="0"/>
              <a:t> </a:t>
            </a:r>
            <a:r>
              <a:rPr lang="en-US" sz="1400" dirty="0" err="1"/>
              <a:t>utvrdi</a:t>
            </a:r>
            <a:r>
              <a:rPr lang="en-US" sz="1400" dirty="0"/>
              <a:t> </a:t>
            </a:r>
            <a:r>
              <a:rPr lang="en-US" sz="1400" dirty="0" err="1"/>
              <a:t>uzrok</a:t>
            </a:r>
            <a:r>
              <a:rPr lang="en-US" sz="1400" dirty="0"/>
              <a:t> </a:t>
            </a:r>
            <a:r>
              <a:rPr lang="en-US" sz="1400" dirty="0" err="1"/>
              <a:t>greške</a:t>
            </a:r>
            <a:endParaRPr lang="en-US" sz="1400" dirty="0" err="1">
              <a:cs typeface="Arial"/>
            </a:endParaRPr>
          </a:p>
          <a:p>
            <a:pPr>
              <a:spcBef>
                <a:spcPts val="20"/>
              </a:spcBef>
            </a:pPr>
            <a:endParaRPr lang="en-US" sz="1400" dirty="0"/>
          </a:p>
          <a:p>
            <a:pPr>
              <a:spcBef>
                <a:spcPts val="20"/>
              </a:spcBef>
            </a:pPr>
            <a:r>
              <a:rPr lang="en-US" sz="1400" dirty="0"/>
              <a:t>Do </a:t>
            </a:r>
            <a:r>
              <a:rPr lang="en-US" sz="1400" dirty="0" err="1"/>
              <a:t>sada</a:t>
            </a:r>
            <a:r>
              <a:rPr lang="en-US" sz="1400" dirty="0"/>
              <a:t> je </a:t>
            </a:r>
            <a:r>
              <a:rPr lang="en-US" sz="1400" dirty="0" err="1"/>
              <a:t>ovo</a:t>
            </a:r>
            <a:r>
              <a:rPr lang="en-US" sz="1400" dirty="0"/>
              <a:t> </a:t>
            </a:r>
            <a:r>
              <a:rPr lang="en-US" sz="1400" dirty="0" err="1"/>
              <a:t>predavanje</a:t>
            </a:r>
            <a:r>
              <a:rPr lang="en-US" sz="1400" dirty="0"/>
              <a:t> </a:t>
            </a:r>
            <a:r>
              <a:rPr lang="en-US" sz="1400" dirty="0" err="1"/>
              <a:t>prikazalo</a:t>
            </a:r>
            <a:r>
              <a:rPr lang="en-US" sz="1400" dirty="0"/>
              <a:t> </a:t>
            </a:r>
            <a:r>
              <a:rPr lang="en-US" sz="1400" dirty="0" err="1"/>
              <a:t>različite</a:t>
            </a:r>
            <a:r>
              <a:rPr lang="en-US" sz="1400" dirty="0"/>
              <a:t> </a:t>
            </a:r>
            <a:r>
              <a:rPr lang="en-US" sz="1400" dirty="0" err="1"/>
              <a:t>algoritme</a:t>
            </a:r>
            <a:r>
              <a:rPr lang="en-US" sz="1400" dirty="0"/>
              <a:t> </a:t>
            </a:r>
            <a:r>
              <a:rPr lang="en-US" sz="1400" dirty="0" err="1"/>
              <a:t>komponenti</a:t>
            </a:r>
            <a:r>
              <a:rPr lang="en-US" sz="1400" dirty="0"/>
              <a:t> za </a:t>
            </a:r>
            <a:r>
              <a:rPr lang="en-US" sz="1400" dirty="0" err="1"/>
              <a:t>proveru</a:t>
            </a:r>
            <a:r>
              <a:rPr lang="en-US" sz="1400" dirty="0"/>
              <a:t> koji </a:t>
            </a:r>
            <a:r>
              <a:rPr lang="en-US" sz="1400" dirty="0" err="1"/>
              <a:t>dovode</a:t>
            </a:r>
            <a:r>
              <a:rPr lang="en-US" sz="1400" dirty="0"/>
              <a:t> do </a:t>
            </a:r>
            <a:r>
              <a:rPr lang="en-US" sz="1400" dirty="0" err="1"/>
              <a:t>prijavljivanja</a:t>
            </a:r>
            <a:r>
              <a:rPr lang="en-US" sz="1400" dirty="0"/>
              <a:t> </a:t>
            </a:r>
            <a:r>
              <a:rPr lang="en-US" sz="1400" dirty="0" err="1"/>
              <a:t>grešaka</a:t>
            </a:r>
            <a:r>
              <a:rPr lang="en-US" sz="1400" dirty="0"/>
              <a:t>. </a:t>
            </a:r>
            <a:r>
              <a:rPr lang="en-US" sz="1400" dirty="0" err="1"/>
              <a:t>Ovaj</a:t>
            </a:r>
            <a:r>
              <a:rPr lang="en-US" sz="1400" dirty="0"/>
              <a:t> deo </a:t>
            </a:r>
            <a:r>
              <a:rPr lang="en-US" sz="1400" dirty="0" err="1"/>
              <a:t>govori</a:t>
            </a:r>
            <a:r>
              <a:rPr lang="en-US" sz="1400" dirty="0"/>
              <a:t> o tome </a:t>
            </a:r>
            <a:r>
              <a:rPr lang="en-US" sz="1400" dirty="0" err="1"/>
              <a:t>šta</a:t>
            </a:r>
            <a:r>
              <a:rPr lang="en-US" sz="1400" dirty="0"/>
              <a:t> se </a:t>
            </a:r>
            <a:r>
              <a:rPr lang="en-US" sz="1400" dirty="0" err="1"/>
              <a:t>dešava</a:t>
            </a:r>
            <a:r>
              <a:rPr lang="en-US" sz="1400" dirty="0"/>
              <a:t> </a:t>
            </a:r>
            <a:r>
              <a:rPr lang="en-US" sz="1400" dirty="0" err="1"/>
              <a:t>nakon</a:t>
            </a:r>
            <a:r>
              <a:rPr lang="en-US" sz="1400" dirty="0"/>
              <a:t> toga</a:t>
            </a:r>
            <a:endParaRPr lang="en-US" dirty="0"/>
          </a:p>
          <a:p>
            <a:pPr>
              <a:spcBef>
                <a:spcPts val="20"/>
              </a:spcBef>
            </a:pPr>
            <a:endParaRPr lang="en-US" sz="1400" dirty="0">
              <a:cs typeface="Arial"/>
            </a:endParaRPr>
          </a:p>
          <a:p>
            <a:pPr>
              <a:spcBef>
                <a:spcPts val="20"/>
              </a:spcBef>
            </a:pPr>
            <a:r>
              <a:rPr lang="en-US" sz="1400" dirty="0" err="1">
                <a:cs typeface="Arial"/>
              </a:rPr>
              <a:t>Greška</a:t>
            </a:r>
            <a:r>
              <a:rPr lang="en-US" sz="1400" dirty="0">
                <a:cs typeface="Arial"/>
              </a:rPr>
              <a:t> </a:t>
            </a:r>
            <a:r>
              <a:rPr lang="en-US" sz="1400" dirty="0" err="1">
                <a:cs typeface="Arial"/>
              </a:rPr>
              <a:t>može</a:t>
            </a:r>
            <a:r>
              <a:rPr lang="en-US" sz="1400" dirty="0">
                <a:cs typeface="Arial"/>
              </a:rPr>
              <a:t> </a:t>
            </a:r>
            <a:r>
              <a:rPr lang="en-US" sz="1400" dirty="0" err="1">
                <a:cs typeface="Arial"/>
              </a:rPr>
              <a:t>nastati</a:t>
            </a:r>
            <a:r>
              <a:rPr lang="en-US" sz="1400" dirty="0">
                <a:cs typeface="Arial"/>
              </a:rPr>
              <a:t> u </a:t>
            </a:r>
            <a:r>
              <a:rPr lang="en-US" sz="1400" dirty="0" err="1">
                <a:cs typeface="Arial"/>
              </a:rPr>
              <a:t>bilo</a:t>
            </a:r>
            <a:r>
              <a:rPr lang="en-US" sz="1400" dirty="0">
                <a:cs typeface="Arial"/>
              </a:rPr>
              <a:t> </a:t>
            </a:r>
            <a:r>
              <a:rPr lang="en-US" sz="1400" dirty="0" err="1">
                <a:cs typeface="Arial"/>
              </a:rPr>
              <a:t>kom</a:t>
            </a:r>
            <a:r>
              <a:rPr lang="en-US" sz="1400" dirty="0">
                <a:cs typeface="Arial"/>
              </a:rPr>
              <a:t> od </a:t>
            </a:r>
            <a:r>
              <a:rPr lang="en-US" sz="1400" dirty="0" err="1"/>
              <a:t>postojećih</a:t>
            </a:r>
            <a:r>
              <a:rPr lang="en-US" sz="1400" dirty="0"/>
              <a:t> </a:t>
            </a:r>
            <a:r>
              <a:rPr lang="en-US" sz="1400" dirty="0" err="1"/>
              <a:t>okruženja</a:t>
            </a:r>
            <a:r>
              <a:rPr lang="en-US" sz="1400" dirty="0"/>
              <a:t>. Kada test ne </a:t>
            </a:r>
            <a:r>
              <a:rPr lang="en-US" sz="1400" dirty="0" err="1"/>
              <a:t>uspe</a:t>
            </a:r>
            <a:r>
              <a:rPr lang="en-US" sz="1400" dirty="0"/>
              <a:t>, </a:t>
            </a:r>
            <a:r>
              <a:rPr lang="en-US" sz="1400" dirty="0" err="1"/>
              <a:t>verifikacioni</a:t>
            </a:r>
            <a:r>
              <a:rPr lang="en-US" sz="1400" dirty="0"/>
              <a:t> </a:t>
            </a:r>
            <a:r>
              <a:rPr lang="en-US" sz="1400" dirty="0" err="1"/>
              <a:t>tim</a:t>
            </a:r>
            <a:r>
              <a:rPr lang="en-US" sz="1400" dirty="0"/>
              <a:t> mora da </a:t>
            </a:r>
            <a:r>
              <a:rPr lang="en-US" sz="1400" dirty="0" err="1"/>
              <a:t>analizira</a:t>
            </a:r>
            <a:r>
              <a:rPr lang="en-US" sz="1400" dirty="0"/>
              <a:t> </a:t>
            </a:r>
            <a:r>
              <a:rPr lang="en-US" sz="1400" dirty="0" err="1"/>
              <a:t>grešku</a:t>
            </a:r>
            <a:r>
              <a:rPr lang="en-US" sz="1400" dirty="0"/>
              <a:t> </a:t>
            </a:r>
            <a:r>
              <a:rPr lang="en-US" sz="1400" dirty="0" err="1"/>
              <a:t>kako</a:t>
            </a:r>
            <a:r>
              <a:rPr lang="en-US" sz="1400" dirty="0"/>
              <a:t> bi </a:t>
            </a:r>
            <a:r>
              <a:rPr lang="en-US" sz="1400" dirty="0" err="1"/>
              <a:t>pronašao</a:t>
            </a:r>
            <a:r>
              <a:rPr lang="en-US" sz="1400" dirty="0"/>
              <a:t> </a:t>
            </a:r>
            <a:r>
              <a:rPr lang="en-US" sz="1400" dirty="0" err="1"/>
              <a:t>uzrok</a:t>
            </a:r>
            <a:r>
              <a:rPr lang="en-US" sz="1400" dirty="0"/>
              <a:t> </a:t>
            </a:r>
            <a:r>
              <a:rPr lang="en-US" sz="1400" dirty="0" err="1"/>
              <a:t>problema</a:t>
            </a:r>
            <a:r>
              <a:rPr lang="en-US" sz="1400" dirty="0"/>
              <a:t>, </a:t>
            </a:r>
            <a:r>
              <a:rPr lang="en-US" sz="1400" dirty="0" err="1"/>
              <a:t>jer</a:t>
            </a:r>
            <a:r>
              <a:rPr lang="en-US" sz="1400" dirty="0"/>
              <a:t> </a:t>
            </a:r>
            <a:r>
              <a:rPr lang="en-US" sz="1400" dirty="0" err="1"/>
              <a:t>izvor</a:t>
            </a:r>
            <a:r>
              <a:rPr lang="en-US" sz="1400" dirty="0"/>
              <a:t> </a:t>
            </a:r>
            <a:r>
              <a:rPr lang="en-US" sz="1400" dirty="0" err="1"/>
              <a:t>greške</a:t>
            </a:r>
            <a:r>
              <a:rPr lang="en-US" sz="1400" dirty="0"/>
              <a:t> </a:t>
            </a:r>
            <a:r>
              <a:rPr lang="en-US" sz="1400" dirty="0" err="1"/>
              <a:t>može</a:t>
            </a:r>
            <a:r>
              <a:rPr lang="en-US" sz="1400" dirty="0"/>
              <a:t> </a:t>
            </a:r>
            <a:r>
              <a:rPr lang="en-US" sz="1400" dirty="0" err="1"/>
              <a:t>biti</a:t>
            </a:r>
            <a:r>
              <a:rPr lang="en-US" sz="1400" dirty="0"/>
              <a:t> u:</a:t>
            </a:r>
            <a:endParaRPr lang="en-US" sz="1400">
              <a:cs typeface="Arial"/>
            </a:endParaRPr>
          </a:p>
          <a:p>
            <a:pPr lvl="1" indent="-188595"/>
            <a:r>
              <a:rPr lang="en-US" sz="1400" err="1"/>
              <a:t>Dizajnu</a:t>
            </a:r>
            <a:endParaRPr lang="en-US" sz="1400">
              <a:cs typeface="Arial"/>
            </a:endParaRPr>
          </a:p>
          <a:p>
            <a:pPr lvl="1" indent="-188595"/>
            <a:r>
              <a:rPr lang="en-US" sz="1400" err="1"/>
              <a:t>Okruženju</a:t>
            </a:r>
            <a:endParaRPr lang="en-US" sz="1400">
              <a:cs typeface="Arial"/>
            </a:endParaRPr>
          </a:p>
          <a:p>
            <a:pPr lvl="1" indent="-188595"/>
            <a:r>
              <a:rPr lang="en-US" sz="1400" err="1"/>
              <a:t>Specifikaciji</a:t>
            </a:r>
            <a:endParaRPr lang="en-US" sz="1400">
              <a:cs typeface="Arial"/>
            </a:endParaRPr>
          </a:p>
          <a:p>
            <a:pPr lvl="1" indent="-188595"/>
            <a:r>
              <a:rPr lang="en-US" sz="1400" err="1">
                <a:cs typeface="Arial"/>
              </a:rPr>
              <a:t>Alatima</a:t>
            </a:r>
            <a:endParaRPr lang="en-US" sz="1400">
              <a:cs typeface="Arial"/>
            </a:endParaRPr>
          </a:p>
          <a:p>
            <a:pPr>
              <a:spcBef>
                <a:spcPts val="20"/>
              </a:spcBef>
            </a:pPr>
            <a:endParaRPr lang="en-US" sz="1400" dirty="0"/>
          </a:p>
          <a:p>
            <a:pPr>
              <a:spcBef>
                <a:spcPts val="20"/>
              </a:spcBef>
            </a:pPr>
            <a:r>
              <a:rPr lang="en-US" sz="1400" dirty="0"/>
              <a:t>Posao </a:t>
            </a:r>
            <a:r>
              <a:rPr lang="en-US" sz="1400" dirty="0" err="1"/>
              <a:t>verifikacionog</a:t>
            </a:r>
            <a:r>
              <a:rPr lang="en-US" sz="1400" dirty="0"/>
              <a:t> </a:t>
            </a:r>
            <a:r>
              <a:rPr lang="en-US" sz="1400" dirty="0" err="1"/>
              <a:t>inženjera</a:t>
            </a:r>
            <a:r>
              <a:rPr lang="en-US" sz="1400" dirty="0"/>
              <a:t> je da </a:t>
            </a:r>
            <a:r>
              <a:rPr lang="en-US" sz="1400" dirty="0" err="1"/>
              <a:t>pronađe</a:t>
            </a:r>
            <a:r>
              <a:rPr lang="en-US" sz="1400" dirty="0"/>
              <a:t> </a:t>
            </a:r>
            <a:r>
              <a:rPr lang="en-US" sz="1400" dirty="0" err="1"/>
              <a:t>greške</a:t>
            </a:r>
            <a:r>
              <a:rPr lang="en-US" sz="1400" dirty="0"/>
              <a:t> u HDL-u </a:t>
            </a:r>
            <a:r>
              <a:rPr lang="en-US" sz="1400" dirty="0" err="1"/>
              <a:t>i</a:t>
            </a:r>
            <a:r>
              <a:rPr lang="en-US" sz="1400" dirty="0"/>
              <a:t> da </a:t>
            </a:r>
            <a:r>
              <a:rPr lang="en-US" sz="1400" dirty="0" err="1"/>
              <a:t>samo</a:t>
            </a:r>
            <a:r>
              <a:rPr lang="en-US" sz="1400" dirty="0"/>
              <a:t> </a:t>
            </a:r>
            <a:r>
              <a:rPr lang="en-US" sz="1400" dirty="0" err="1"/>
              <a:t>te</a:t>
            </a:r>
            <a:r>
              <a:rPr lang="en-US" sz="1400" dirty="0"/>
              <a:t> </a:t>
            </a:r>
            <a:r>
              <a:rPr lang="en-US" sz="1400" dirty="0" err="1"/>
              <a:t>prijavi</a:t>
            </a:r>
            <a:r>
              <a:rPr lang="en-US" sz="1400" dirty="0"/>
              <a:t> </a:t>
            </a:r>
            <a:r>
              <a:rPr lang="en-US" sz="1400" dirty="0" err="1"/>
              <a:t>dizajneru</a:t>
            </a:r>
            <a:endParaRPr lang="en-US" sz="1400" dirty="0">
              <a:cs typeface="Arial"/>
            </a:endParaRPr>
          </a:p>
          <a:p>
            <a:pPr>
              <a:spcBef>
                <a:spcPts val="20"/>
              </a:spcBef>
            </a:pPr>
            <a:endParaRPr lang="en-US" sz="1400" dirty="0">
              <a:cs typeface="Arial"/>
            </a:endParaRPr>
          </a:p>
          <a:p>
            <a:pPr>
              <a:spcBef>
                <a:spcPts val="20"/>
              </a:spcBef>
            </a:pPr>
            <a:r>
              <a:rPr lang="en-US" sz="1400" dirty="0"/>
              <a:t>Ako bi </a:t>
            </a:r>
            <a:r>
              <a:rPr lang="en-US" sz="1400" dirty="0" err="1"/>
              <a:t>verifikacioni</a:t>
            </a:r>
            <a:r>
              <a:rPr lang="en-US" sz="1400" dirty="0"/>
              <a:t> </a:t>
            </a:r>
            <a:r>
              <a:rPr lang="en-US" sz="1400" dirty="0" err="1"/>
              <a:t>tim</a:t>
            </a:r>
            <a:r>
              <a:rPr lang="en-US" sz="1400" dirty="0"/>
              <a:t> </a:t>
            </a:r>
            <a:r>
              <a:rPr lang="en-US" sz="1400" dirty="0" err="1"/>
              <a:t>prijavljivao</a:t>
            </a:r>
            <a:r>
              <a:rPr lang="en-US" sz="1400" dirty="0"/>
              <a:t> </a:t>
            </a:r>
            <a:r>
              <a:rPr lang="en-US" sz="1400" dirty="0" err="1"/>
              <a:t>sve</a:t>
            </a:r>
            <a:r>
              <a:rPr lang="en-US" sz="1400" dirty="0"/>
              <a:t> </a:t>
            </a:r>
            <a:r>
              <a:rPr lang="en-US" sz="1400" dirty="0" err="1"/>
              <a:t>greške</a:t>
            </a:r>
            <a:r>
              <a:rPr lang="en-US" sz="1400" dirty="0"/>
              <a:t> </a:t>
            </a:r>
            <a:r>
              <a:rPr lang="en-US" sz="1400" dirty="0" err="1"/>
              <a:t>dizajnerskom</a:t>
            </a:r>
            <a:r>
              <a:rPr lang="en-US" sz="1400" dirty="0"/>
              <a:t> </a:t>
            </a:r>
            <a:r>
              <a:rPr lang="en-US" sz="1400" dirty="0" err="1"/>
              <a:t>timu</a:t>
            </a:r>
            <a:r>
              <a:rPr lang="en-US" sz="1400" dirty="0"/>
              <a:t>, </a:t>
            </a:r>
            <a:r>
              <a:rPr lang="en-US" sz="1400" dirty="0" err="1"/>
              <a:t>uskoro</a:t>
            </a:r>
            <a:r>
              <a:rPr lang="en-US" sz="1400" dirty="0"/>
              <a:t> bi </a:t>
            </a:r>
            <a:r>
              <a:rPr lang="en-US" sz="1400" dirty="0" err="1"/>
              <a:t>izgubili</a:t>
            </a:r>
            <a:r>
              <a:rPr lang="en-US" sz="1400" dirty="0"/>
              <a:t> </a:t>
            </a:r>
            <a:r>
              <a:rPr lang="en-US" sz="1400" dirty="0" err="1"/>
              <a:t>kredibilitet</a:t>
            </a:r>
            <a:r>
              <a:rPr lang="en-US" sz="1400" dirty="0"/>
              <a:t>. </a:t>
            </a:r>
            <a:r>
              <a:rPr lang="en-US" sz="1400" dirty="0" err="1"/>
              <a:t>Zato</a:t>
            </a:r>
            <a:r>
              <a:rPr lang="en-US" sz="1400" dirty="0"/>
              <a:t> je </a:t>
            </a:r>
            <a:r>
              <a:rPr lang="en-US" sz="1400" dirty="0" err="1"/>
              <a:t>verifikacioni</a:t>
            </a:r>
            <a:r>
              <a:rPr lang="en-US" sz="1400" dirty="0"/>
              <a:t> </a:t>
            </a:r>
            <a:r>
              <a:rPr lang="en-US" sz="1400" dirty="0" err="1"/>
              <a:t>inženjer</a:t>
            </a:r>
            <a:r>
              <a:rPr lang="en-US" sz="1400" dirty="0"/>
              <a:t> </a:t>
            </a:r>
            <a:r>
              <a:rPr lang="en-US" sz="1400" dirty="0" err="1"/>
              <a:t>odgovoran</a:t>
            </a:r>
            <a:r>
              <a:rPr lang="en-US" sz="1400" dirty="0"/>
              <a:t> za </a:t>
            </a:r>
            <a:r>
              <a:rPr lang="en-US" sz="1400" dirty="0" err="1"/>
              <a:t>razdvajanje</a:t>
            </a:r>
            <a:r>
              <a:rPr lang="en-US" sz="1400" dirty="0"/>
              <a:t> </a:t>
            </a:r>
            <a:r>
              <a:rPr lang="en-US" sz="1400" dirty="0" err="1"/>
              <a:t>grešaka</a:t>
            </a:r>
            <a:r>
              <a:rPr lang="en-US" sz="1400" dirty="0"/>
              <a:t> </a:t>
            </a:r>
            <a:r>
              <a:rPr lang="en-US" sz="1400" dirty="0" err="1"/>
              <a:t>i</a:t>
            </a:r>
            <a:r>
              <a:rPr lang="en-US" sz="1400" dirty="0"/>
              <a:t> </a:t>
            </a:r>
            <a:r>
              <a:rPr lang="en-US" sz="1400" dirty="0" err="1"/>
              <a:t>utvrđivanje</a:t>
            </a:r>
            <a:r>
              <a:rPr lang="en-US" sz="1400" dirty="0"/>
              <a:t> </a:t>
            </a:r>
            <a:r>
              <a:rPr lang="en-US" sz="1400" dirty="0" err="1"/>
              <a:t>koje</a:t>
            </a:r>
            <a:r>
              <a:rPr lang="en-US" sz="1400" dirty="0"/>
              <a:t> </a:t>
            </a:r>
            <a:r>
              <a:rPr lang="en-US" sz="1400" dirty="0" err="1"/>
              <a:t>su</a:t>
            </a:r>
            <a:r>
              <a:rPr lang="en-US" sz="1400" dirty="0"/>
              <a:t> </a:t>
            </a:r>
            <a:r>
              <a:rPr lang="en-US" sz="1400" dirty="0" err="1"/>
              <a:t>greške</a:t>
            </a:r>
            <a:r>
              <a:rPr lang="en-US" sz="1400" dirty="0"/>
              <a:t> u </a:t>
            </a:r>
            <a:r>
              <a:rPr lang="en-US" sz="1400" dirty="0" err="1"/>
              <a:t>dizajnu</a:t>
            </a:r>
            <a:r>
              <a:rPr lang="en-US" sz="1400" dirty="0"/>
              <a:t>, a </a:t>
            </a:r>
            <a:r>
              <a:rPr lang="en-US" sz="1400" dirty="0" err="1"/>
              <a:t>koje</a:t>
            </a:r>
            <a:r>
              <a:rPr lang="en-US" sz="1400" dirty="0"/>
              <a:t> u </a:t>
            </a:r>
            <a:r>
              <a:rPr lang="en-US" sz="1400" dirty="0" err="1"/>
              <a:t>testnom</a:t>
            </a:r>
            <a:r>
              <a:rPr lang="en-US" sz="1400" dirty="0"/>
              <a:t> </a:t>
            </a:r>
            <a:r>
              <a:rPr lang="en-US" sz="1400" dirty="0" err="1"/>
              <a:t>okruženju</a:t>
            </a:r>
            <a:endParaRPr lang="en-US" sz="1400" dirty="0" err="1">
              <a:cs typeface="Arial"/>
            </a:endParaRPr>
          </a:p>
          <a:p>
            <a:pPr marL="0" indent="0">
              <a:buNone/>
            </a:pPr>
            <a:br>
              <a:rPr lang="en-US" dirty="0"/>
            </a:br>
            <a:endParaRPr lang="en-US" dirty="0">
              <a:cs typeface="Arial"/>
            </a:endParaRPr>
          </a:p>
          <a:p>
            <a:pPr>
              <a:spcBef>
                <a:spcPts val="20"/>
              </a:spcBef>
            </a:pPr>
            <a:r>
              <a:rPr lang="en-US" sz="1400" dirty="0"/>
              <a:t>Ako </a:t>
            </a:r>
            <a:r>
              <a:rPr lang="en-US" sz="1400" dirty="0" err="1"/>
              <a:t>želite</a:t>
            </a:r>
            <a:r>
              <a:rPr lang="en-US" sz="1400" dirty="0"/>
              <a:t>, </a:t>
            </a:r>
            <a:r>
              <a:rPr lang="en-US" sz="1400" dirty="0" err="1"/>
              <a:t>možemo</a:t>
            </a:r>
            <a:r>
              <a:rPr lang="en-US" sz="1400" dirty="0"/>
              <a:t> </a:t>
            </a:r>
            <a:r>
              <a:rPr lang="en-US" sz="1400" dirty="0" err="1"/>
              <a:t>nastaviti</a:t>
            </a:r>
            <a:r>
              <a:rPr lang="en-US" sz="1400" dirty="0"/>
              <a:t> </a:t>
            </a:r>
            <a:r>
              <a:rPr lang="en-US" sz="1400" dirty="0" err="1"/>
              <a:t>sa</a:t>
            </a:r>
            <a:r>
              <a:rPr lang="en-US" sz="1400" dirty="0"/>
              <a:t> </a:t>
            </a:r>
            <a:r>
              <a:rPr lang="en-US" sz="1400" dirty="0" err="1"/>
              <a:t>sledećim</a:t>
            </a:r>
            <a:r>
              <a:rPr lang="en-US" sz="1400" dirty="0"/>
              <a:t> </a:t>
            </a:r>
            <a:r>
              <a:rPr lang="en-US" sz="1400" dirty="0" err="1"/>
              <a:t>slajdom</a:t>
            </a:r>
            <a:r>
              <a:rPr lang="en-US" sz="1400" dirty="0"/>
              <a:t> </a:t>
            </a:r>
            <a:r>
              <a:rPr lang="en-US" sz="1400" dirty="0" err="1"/>
              <a:t>ili</a:t>
            </a:r>
            <a:r>
              <a:rPr lang="en-US" sz="1400" dirty="0"/>
              <a:t> </a:t>
            </a:r>
            <a:r>
              <a:rPr lang="en-US" sz="1400" dirty="0" err="1"/>
              <a:t>delom</a:t>
            </a:r>
            <a:r>
              <a:rPr lang="en-US" sz="1400" dirty="0"/>
              <a:t>.</a:t>
            </a:r>
            <a:endParaRPr lang="en-US" dirty="0"/>
          </a:p>
          <a:p>
            <a:endParaRPr lang="en-US" altLang="en-US" sz="1400" dirty="0">
              <a:cs typeface="Arial"/>
            </a:endParaRPr>
          </a:p>
        </p:txBody>
      </p:sp>
    </p:spTree>
  </p:cSld>
  <p:clrMapOvr>
    <a:masterClrMapping/>
  </p:clrMapOvr>
  <p:transitio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5">
            <a:extLst>
              <a:ext uri="{FF2B5EF4-FFF2-40B4-BE49-F238E27FC236}">
                <a16:creationId xmlns:a16="http://schemas.microsoft.com/office/drawing/2014/main" id="{7D98A2C9-2D8B-BDAD-4787-7515838E29C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8C279A-B0BA-4D77-99B0-5C35CF8CC86A}" type="slidenum">
              <a:rPr lang="de-DE" altLang="en-US">
                <a:solidFill>
                  <a:schemeClr val="bg1"/>
                </a:solidFill>
              </a:rPr>
              <a:pPr/>
              <a:t>20</a:t>
            </a:fld>
            <a:endParaRPr lang="de-DE" altLang="en-US">
              <a:solidFill>
                <a:schemeClr val="bg1"/>
              </a:solidFill>
            </a:endParaRPr>
          </a:p>
        </p:txBody>
      </p:sp>
      <p:sp>
        <p:nvSpPr>
          <p:cNvPr id="26627" name="Rectangle 2">
            <a:extLst>
              <a:ext uri="{FF2B5EF4-FFF2-40B4-BE49-F238E27FC236}">
                <a16:creationId xmlns:a16="http://schemas.microsoft.com/office/drawing/2014/main" id="{9DE83913-9A8D-6A5B-2814-E853246E54B0}"/>
              </a:ext>
            </a:extLst>
          </p:cNvPr>
          <p:cNvSpPr>
            <a:spLocks noGrp="1" noChangeArrowheads="1"/>
          </p:cNvSpPr>
          <p:nvPr>
            <p:ph type="title"/>
          </p:nvPr>
        </p:nvSpPr>
        <p:spPr/>
        <p:txBody>
          <a:bodyPr/>
          <a:lstStyle/>
          <a:p>
            <a:pPr eaLnBrk="1" hangingPunct="1"/>
            <a:r>
              <a:rPr lang="en-US" altLang="en-US" dirty="0" err="1"/>
              <a:t>Proces</a:t>
            </a:r>
            <a:r>
              <a:rPr lang="en-US" altLang="en-US" dirty="0"/>
              <a:t> </a:t>
            </a:r>
            <a:r>
              <a:rPr lang="en-US" altLang="en-US" dirty="0" err="1"/>
              <a:t>debagovanja</a:t>
            </a:r>
            <a:r>
              <a:rPr lang="en-US" altLang="en-US" dirty="0"/>
              <a:t> I</a:t>
            </a:r>
          </a:p>
        </p:txBody>
      </p:sp>
      <p:sp>
        <p:nvSpPr>
          <p:cNvPr id="26628" name="Rectangle 4">
            <a:extLst>
              <a:ext uri="{FF2B5EF4-FFF2-40B4-BE49-F238E27FC236}">
                <a16:creationId xmlns:a16="http://schemas.microsoft.com/office/drawing/2014/main" id="{686428F6-0339-EF04-6F40-59CA9676B351}"/>
              </a:ext>
            </a:extLst>
          </p:cNvPr>
          <p:cNvSpPr>
            <a:spLocks noGrp="1" noChangeArrowheads="1"/>
          </p:cNvSpPr>
          <p:nvPr>
            <p:ph type="body" sz="half" idx="1"/>
          </p:nvPr>
        </p:nvSpPr>
        <p:spPr/>
        <p:txBody>
          <a:bodyPr/>
          <a:lstStyle/>
          <a:p>
            <a:pPr>
              <a:spcBef>
                <a:spcPts val="20"/>
              </a:spcBef>
            </a:pPr>
            <a:r>
              <a:rPr lang="en-US" altLang="en-US" sz="1400" dirty="0" err="1"/>
              <a:t>Osnovni</a:t>
            </a:r>
            <a:r>
              <a:rPr lang="en-US" altLang="en-US" sz="1400" dirty="0"/>
              <a:t> </a:t>
            </a:r>
            <a:r>
              <a:rPr lang="en-US" altLang="en-US" sz="1400" dirty="0" err="1"/>
              <a:t>tok</a:t>
            </a:r>
            <a:r>
              <a:rPr lang="en-US" altLang="en-US" sz="1400" dirty="0"/>
              <a:t> </a:t>
            </a:r>
            <a:r>
              <a:rPr lang="en-US" altLang="en-US" sz="1400" dirty="0" err="1"/>
              <a:t>procesa</a:t>
            </a:r>
            <a:r>
              <a:rPr lang="en-US" altLang="en-US" sz="1400" dirty="0"/>
              <a:t> </a:t>
            </a:r>
            <a:r>
              <a:rPr lang="en-US" altLang="en-US" sz="1400" dirty="0" err="1"/>
              <a:t>debugovanja</a:t>
            </a:r>
            <a:r>
              <a:rPr lang="en-US" altLang="en-US" sz="1400" dirty="0"/>
              <a:t> </a:t>
            </a:r>
            <a:r>
              <a:rPr lang="en-US" altLang="en-US" sz="1400" dirty="0" err="1"/>
              <a:t>počinje</a:t>
            </a:r>
            <a:r>
              <a:rPr lang="en-US" altLang="en-US" sz="1400" dirty="0"/>
              <a:t> od </a:t>
            </a:r>
            <a:r>
              <a:rPr lang="en-US" altLang="en-US" sz="1400" dirty="0" err="1"/>
              <a:t>tačke</a:t>
            </a:r>
            <a:r>
              <a:rPr lang="en-US" altLang="en-US" sz="1400" dirty="0"/>
              <a:t> </a:t>
            </a:r>
            <a:r>
              <a:rPr lang="en-US" altLang="en-US" sz="1400" dirty="0" err="1"/>
              <a:t>greške</a:t>
            </a:r>
            <a:r>
              <a:rPr lang="en-US" altLang="en-US" sz="1400" dirty="0"/>
              <a:t> </a:t>
            </a:r>
            <a:r>
              <a:rPr lang="en-US" altLang="en-US" sz="1400" dirty="0" err="1"/>
              <a:t>i</a:t>
            </a:r>
            <a:r>
              <a:rPr lang="en-US" altLang="en-US" sz="1400" dirty="0"/>
              <a:t> </a:t>
            </a:r>
            <a:r>
              <a:rPr lang="en-US" altLang="en-US" sz="1400" dirty="0" err="1"/>
              <a:t>prati</a:t>
            </a:r>
            <a:r>
              <a:rPr lang="en-US" altLang="en-US" sz="1400" dirty="0"/>
              <a:t> se </a:t>
            </a:r>
            <a:r>
              <a:rPr lang="en-US" altLang="en-US" sz="1400" dirty="0" err="1"/>
              <a:t>unazad</a:t>
            </a:r>
            <a:r>
              <a:rPr lang="en-US" altLang="en-US" sz="1400" dirty="0"/>
              <a:t> do </a:t>
            </a:r>
            <a:r>
              <a:rPr lang="en-US" altLang="en-US" sz="1400" dirty="0" err="1"/>
              <a:t>izvora</a:t>
            </a:r>
            <a:r>
              <a:rPr lang="en-US" altLang="en-US" sz="1400" dirty="0"/>
              <a:t> koji je </a:t>
            </a:r>
            <a:r>
              <a:rPr lang="en-US" altLang="en-US" sz="1400" dirty="0" err="1"/>
              <a:t>izazvao</a:t>
            </a:r>
            <a:r>
              <a:rPr lang="en-US" altLang="en-US" sz="1400" dirty="0"/>
              <a:t> </a:t>
            </a:r>
            <a:r>
              <a:rPr lang="en-US" altLang="en-US" sz="1400" dirty="0" err="1"/>
              <a:t>grešku</a:t>
            </a:r>
            <a:r>
              <a:rPr lang="en-US" altLang="en-US" sz="1400" dirty="0"/>
              <a:t>. </a:t>
            </a:r>
            <a:r>
              <a:rPr lang="en-US" altLang="en-US" sz="1400" dirty="0" err="1"/>
              <a:t>Slika</a:t>
            </a:r>
            <a:r>
              <a:rPr lang="en-US" altLang="en-US" sz="1400" dirty="0"/>
              <a:t> </a:t>
            </a:r>
            <a:r>
              <a:rPr lang="en-US" altLang="en-US" sz="1400" dirty="0" err="1"/>
              <a:t>sa</a:t>
            </a:r>
            <a:r>
              <a:rPr lang="en-US" altLang="en-US" sz="1400" dirty="0"/>
              <a:t> </a:t>
            </a:r>
            <a:r>
              <a:rPr lang="en-US" altLang="en-US" sz="1400" dirty="0" err="1"/>
              <a:t>desne</a:t>
            </a:r>
            <a:r>
              <a:rPr lang="en-US" altLang="en-US" sz="1400" dirty="0"/>
              <a:t> </a:t>
            </a:r>
            <a:r>
              <a:rPr lang="en-US" altLang="en-US" sz="1400" dirty="0" err="1"/>
              <a:t>strane</a:t>
            </a:r>
            <a:r>
              <a:rPr lang="en-US" altLang="en-US" sz="1400" dirty="0"/>
              <a:t> </a:t>
            </a:r>
            <a:r>
              <a:rPr lang="en-US" altLang="en-US" sz="1400" dirty="0" err="1">
                <a:cs typeface="Arial"/>
              </a:rPr>
              <a:t>ilustruje</a:t>
            </a:r>
            <a:r>
              <a:rPr lang="en-US" altLang="en-US" sz="1400" dirty="0"/>
              <a:t> </a:t>
            </a:r>
            <a:r>
              <a:rPr lang="en-US" altLang="en-US" sz="1400" dirty="0" err="1"/>
              <a:t>ovaj</a:t>
            </a:r>
            <a:r>
              <a:rPr lang="en-US" altLang="en-US" sz="1400" dirty="0"/>
              <a:t> </a:t>
            </a:r>
            <a:r>
              <a:rPr lang="en-US" altLang="en-US" sz="1400" dirty="0" err="1"/>
              <a:t>proces</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err="1">
                <a:cs typeface="Arial"/>
              </a:rPr>
              <a:t>Glavna</a:t>
            </a:r>
            <a:r>
              <a:rPr lang="en-US" sz="1400" dirty="0">
                <a:cs typeface="Arial"/>
              </a:rPr>
              <a:t> </a:t>
            </a:r>
            <a:r>
              <a:rPr lang="en-US" sz="1400" dirty="0" err="1">
                <a:cs typeface="Arial"/>
              </a:rPr>
              <a:t>filozofija</a:t>
            </a:r>
            <a:r>
              <a:rPr lang="en-US" sz="1400" dirty="0"/>
              <a:t> </a:t>
            </a:r>
            <a:r>
              <a:rPr lang="en-US" sz="1400" dirty="0" err="1"/>
              <a:t>debagovanja</a:t>
            </a:r>
            <a:r>
              <a:rPr lang="en-US" sz="1400" dirty="0"/>
              <a:t> </a:t>
            </a:r>
            <a:r>
              <a:rPr lang="en-US" sz="1400" dirty="0" err="1"/>
              <a:t>zasniva</a:t>
            </a:r>
            <a:r>
              <a:rPr lang="en-US" sz="1400" dirty="0"/>
              <a:t> se </a:t>
            </a:r>
            <a:r>
              <a:rPr lang="en-US" sz="1400" dirty="0" err="1"/>
              <a:t>na</a:t>
            </a:r>
            <a:r>
              <a:rPr lang="en-US" sz="1400" dirty="0"/>
              <a:t> </a:t>
            </a:r>
            <a:r>
              <a:rPr lang="en-US" sz="1400" dirty="0" err="1"/>
              <a:t>sledećem</a:t>
            </a:r>
            <a:r>
              <a:rPr lang="en-US" sz="1400" dirty="0"/>
              <a:t> </a:t>
            </a:r>
            <a:r>
              <a:rPr lang="en-US" sz="1400" dirty="0" err="1"/>
              <a:t>pitanju</a:t>
            </a:r>
            <a:r>
              <a:rPr lang="en-US" sz="1400" dirty="0"/>
              <a:t>: </a:t>
            </a:r>
            <a:r>
              <a:rPr lang="en-US" sz="1400" dirty="0" err="1"/>
              <a:t>zašto</a:t>
            </a:r>
            <a:r>
              <a:rPr lang="en-US" sz="1400" dirty="0"/>
              <a:t> je test pao? Ovo </a:t>
            </a:r>
            <a:r>
              <a:rPr lang="en-US" sz="1400" dirty="0" err="1"/>
              <a:t>će</a:t>
            </a:r>
            <a:r>
              <a:rPr lang="en-US" sz="1400" dirty="0"/>
              <a:t> </a:t>
            </a:r>
            <a:r>
              <a:rPr lang="en-US" sz="1400" dirty="0" err="1"/>
              <a:t>odrediti</a:t>
            </a:r>
            <a:r>
              <a:rPr lang="en-US" sz="1400" dirty="0"/>
              <a:t> </a:t>
            </a:r>
            <a:r>
              <a:rPr lang="en-US" sz="1400" dirty="0" err="1"/>
              <a:t>šta</a:t>
            </a:r>
            <a:r>
              <a:rPr lang="en-US" sz="1400" dirty="0"/>
              <a:t> </a:t>
            </a:r>
            <a:r>
              <a:rPr lang="en-US" sz="1400" dirty="0" err="1"/>
              <a:t>treba</a:t>
            </a:r>
            <a:r>
              <a:rPr lang="en-US" sz="1400" dirty="0"/>
              <a:t> </a:t>
            </a:r>
            <a:r>
              <a:rPr lang="en-US" sz="1400" dirty="0" err="1"/>
              <a:t>popraviti</a:t>
            </a:r>
            <a:r>
              <a:rPr lang="en-US" sz="1400" dirty="0"/>
              <a:t> – HDL, </a:t>
            </a:r>
            <a:r>
              <a:rPr lang="en-US" sz="1400" dirty="0" err="1"/>
              <a:t>verifikacione</a:t>
            </a:r>
            <a:r>
              <a:rPr lang="en-US" sz="1400" dirty="0"/>
              <a:t> </a:t>
            </a:r>
            <a:r>
              <a:rPr lang="en-US" sz="1400" dirty="0" err="1"/>
              <a:t>komponente</a:t>
            </a:r>
            <a:r>
              <a:rPr lang="en-US" sz="1400" dirty="0"/>
              <a:t>, </a:t>
            </a:r>
            <a:r>
              <a:rPr lang="en-US" sz="1400" dirty="0" err="1"/>
              <a:t>specifikaciju</a:t>
            </a:r>
            <a:r>
              <a:rPr lang="en-US" sz="1400" dirty="0"/>
              <a:t> </a:t>
            </a:r>
            <a:r>
              <a:rPr lang="en-US" sz="1400" dirty="0" err="1"/>
              <a:t>ili</a:t>
            </a:r>
            <a:r>
              <a:rPr lang="en-US" sz="1400" dirty="0"/>
              <a:t>, u </a:t>
            </a:r>
            <a:r>
              <a:rPr lang="en-US" sz="1400" dirty="0" err="1"/>
              <a:t>retkim</a:t>
            </a:r>
            <a:r>
              <a:rPr lang="en-US" sz="1400" dirty="0"/>
              <a:t> </a:t>
            </a:r>
            <a:r>
              <a:rPr lang="en-US" sz="1400" dirty="0" err="1"/>
              <a:t>slučajevima</a:t>
            </a:r>
            <a:r>
              <a:rPr lang="en-US" sz="1400" dirty="0"/>
              <a:t>, alate</a:t>
            </a:r>
            <a:endParaRPr lang="en-US" dirty="0"/>
          </a:p>
          <a:p>
            <a:pPr>
              <a:spcBef>
                <a:spcPts val="20"/>
              </a:spcBef>
            </a:pPr>
            <a:endParaRPr lang="en-US" sz="1400" dirty="0">
              <a:cs typeface="Arial"/>
            </a:endParaRPr>
          </a:p>
          <a:p>
            <a:pPr>
              <a:spcBef>
                <a:spcPts val="20"/>
              </a:spcBef>
            </a:pPr>
            <a:r>
              <a:rPr lang="en-US" sz="1400" dirty="0">
                <a:cs typeface="Arial"/>
              </a:rPr>
              <a:t>Iako </a:t>
            </a:r>
            <a:r>
              <a:rPr lang="en-US" sz="1400" dirty="0" err="1">
                <a:cs typeface="Arial"/>
              </a:rPr>
              <a:t>ovaj</a:t>
            </a:r>
            <a:r>
              <a:rPr lang="en-US" sz="1400" dirty="0">
                <a:cs typeface="Arial"/>
              </a:rPr>
              <a:t> </a:t>
            </a:r>
            <a:r>
              <a:rPr lang="en-US" sz="1400" dirty="0" err="1">
                <a:cs typeface="Arial"/>
              </a:rPr>
              <a:t>tok</a:t>
            </a:r>
            <a:r>
              <a:rPr lang="en-US" sz="1400" dirty="0">
                <a:cs typeface="Arial"/>
              </a:rPr>
              <a:t> </a:t>
            </a:r>
            <a:r>
              <a:rPr lang="en-US" sz="1400" dirty="0" err="1">
                <a:cs typeface="Arial"/>
              </a:rPr>
              <a:t>deluje</a:t>
            </a:r>
            <a:r>
              <a:rPr lang="en-US" sz="1400" dirty="0">
                <a:cs typeface="Arial"/>
              </a:rPr>
              <a:t> </a:t>
            </a:r>
            <a:r>
              <a:rPr lang="en-US" sz="1400" dirty="0" err="1"/>
              <a:t>jednostavno</a:t>
            </a:r>
            <a:r>
              <a:rPr lang="en-US" sz="1400" dirty="0"/>
              <a:t>, </a:t>
            </a:r>
            <a:r>
              <a:rPr lang="en-US" sz="1400" dirty="0" err="1"/>
              <a:t>složenost</a:t>
            </a:r>
            <a:r>
              <a:rPr lang="en-US" sz="1400" dirty="0"/>
              <a:t> </a:t>
            </a:r>
            <a:r>
              <a:rPr lang="en-US" sz="1400" dirty="0" err="1"/>
              <a:t>procesa</a:t>
            </a:r>
            <a:r>
              <a:rPr lang="en-US" sz="1400" dirty="0"/>
              <a:t> </a:t>
            </a:r>
            <a:r>
              <a:rPr lang="en-US" sz="1400" dirty="0" err="1"/>
              <a:t>debagovanja</a:t>
            </a:r>
            <a:r>
              <a:rPr lang="en-US" sz="1400" dirty="0"/>
              <a:t> </a:t>
            </a:r>
            <a:r>
              <a:rPr lang="en-US" sz="1400" dirty="0" err="1"/>
              <a:t>leži</a:t>
            </a:r>
            <a:r>
              <a:rPr lang="en-US" sz="1400" dirty="0"/>
              <a:t> u </a:t>
            </a:r>
            <a:r>
              <a:rPr lang="en-US" sz="1400" dirty="0" err="1"/>
              <a:t>određivanju</a:t>
            </a:r>
            <a:r>
              <a:rPr lang="en-US" sz="1400" dirty="0"/>
              <a:t> koji </a:t>
            </a:r>
            <a:r>
              <a:rPr lang="en-US" sz="1400" dirty="0" err="1"/>
              <a:t>pravac</a:t>
            </a:r>
            <a:r>
              <a:rPr lang="en-US" sz="1400" dirty="0"/>
              <a:t> </a:t>
            </a:r>
            <a:r>
              <a:rPr lang="en-US" sz="1400" dirty="0" err="1"/>
              <a:t>toka</a:t>
            </a:r>
            <a:r>
              <a:rPr lang="en-US" sz="1400" dirty="0"/>
              <a:t> </a:t>
            </a:r>
            <a:r>
              <a:rPr lang="en-US" sz="1400" dirty="0" err="1"/>
              <a:t>treba</a:t>
            </a:r>
            <a:r>
              <a:rPr lang="en-US" sz="1400" dirty="0"/>
              <a:t> </a:t>
            </a:r>
            <a:r>
              <a:rPr lang="en-US" sz="1400" dirty="0" err="1"/>
              <a:t>slediti</a:t>
            </a:r>
            <a:r>
              <a:rPr lang="en-US" sz="1400" dirty="0"/>
              <a:t> u </a:t>
            </a:r>
            <a:r>
              <a:rPr lang="en-US" sz="1400" dirty="0" err="1"/>
              <a:t>blokovima</a:t>
            </a:r>
            <a:r>
              <a:rPr lang="en-US" sz="1400" dirty="0"/>
              <a:t> „Da li </a:t>
            </a:r>
            <a:r>
              <a:rPr lang="en-US" sz="1400" dirty="0" err="1"/>
              <a:t>su</a:t>
            </a:r>
            <a:r>
              <a:rPr lang="en-US" sz="1400" dirty="0"/>
              <a:t> </a:t>
            </a:r>
            <a:r>
              <a:rPr lang="en-US" sz="1400" dirty="0" err="1"/>
              <a:t>očekivani</a:t>
            </a:r>
            <a:r>
              <a:rPr lang="en-US" sz="1400" dirty="0"/>
              <a:t> </a:t>
            </a:r>
            <a:r>
              <a:rPr lang="en-US" sz="1400" dirty="0" err="1"/>
              <a:t>podaci</a:t>
            </a:r>
            <a:r>
              <a:rPr lang="en-US" sz="1400" dirty="0"/>
              <a:t> </a:t>
            </a:r>
            <a:r>
              <a:rPr lang="en-US" sz="1400" dirty="0" err="1"/>
              <a:t>tačni</a:t>
            </a:r>
            <a:r>
              <a:rPr lang="en-US" sz="1400" dirty="0"/>
              <a:t>?“ </a:t>
            </a:r>
            <a:r>
              <a:rPr lang="en-US" sz="1400" dirty="0" err="1"/>
              <a:t>i</a:t>
            </a:r>
            <a:r>
              <a:rPr lang="en-US" sz="1400" dirty="0"/>
              <a:t> „Da li </a:t>
            </a:r>
            <a:r>
              <a:rPr lang="en-US" sz="1400" dirty="0" err="1"/>
              <a:t>su</a:t>
            </a:r>
            <a:r>
              <a:rPr lang="en-US" sz="1400" dirty="0"/>
              <a:t> </a:t>
            </a:r>
            <a:r>
              <a:rPr lang="en-US" sz="1400" dirty="0" err="1"/>
              <a:t>ulazi</a:t>
            </a:r>
            <a:r>
              <a:rPr lang="en-US" sz="1400" dirty="0"/>
              <a:t> </a:t>
            </a:r>
            <a:r>
              <a:rPr lang="en-US" sz="1400" dirty="0" err="1"/>
              <a:t>tačni</a:t>
            </a:r>
            <a:r>
              <a:rPr lang="en-US" sz="1400" dirty="0"/>
              <a:t>?“</a:t>
            </a:r>
            <a:endParaRPr lang="en-US" dirty="0"/>
          </a:p>
          <a:p>
            <a:endParaRPr lang="en-US" altLang="en-US" sz="1400" dirty="0">
              <a:cs typeface="Arial"/>
            </a:endParaRPr>
          </a:p>
          <a:p>
            <a:pPr eaLnBrk="1" hangingPunct="1"/>
            <a:endParaRPr lang="en-US" altLang="en-US" sz="1400"/>
          </a:p>
        </p:txBody>
      </p:sp>
      <p:pic>
        <p:nvPicPr>
          <p:cNvPr id="26629" name="Picture 6">
            <a:extLst>
              <a:ext uri="{FF2B5EF4-FFF2-40B4-BE49-F238E27FC236}">
                <a16:creationId xmlns:a16="http://schemas.microsoft.com/office/drawing/2014/main" id="{DE5C4F0A-33B3-4062-37D1-8623E4EB1B26}"/>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938713" y="1104900"/>
            <a:ext cx="3862387" cy="2416175"/>
          </a:xfrm>
          <a:noFill/>
          <a:extLst>
            <a:ext uri="{91240B29-F687-4F45-9708-019B960494DF}">
              <a14:hiddenLine xmlns:a14="http://schemas.microsoft.com/office/drawing/2010/main" w="12700">
                <a:solidFill>
                  <a:schemeClr val="tx1"/>
                </a:solidFill>
                <a:miter lim="800000"/>
                <a:headEnd/>
                <a:tailEnd/>
              </a14:hiddenLine>
            </a:ext>
          </a:extLst>
        </p:spPr>
      </p:pic>
      <p:pic>
        <p:nvPicPr>
          <p:cNvPr id="26630" name="Picture 8">
            <a:extLst>
              <a:ext uri="{FF2B5EF4-FFF2-40B4-BE49-F238E27FC236}">
                <a16:creationId xmlns:a16="http://schemas.microsoft.com/office/drawing/2014/main" id="{F5EC7E99-E185-3C4A-1FC1-DA5D657CED58}"/>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4772025" y="4300538"/>
            <a:ext cx="4186238" cy="1098550"/>
          </a:xfr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3">
            <a:extLst>
              <a:ext uri="{FF2B5EF4-FFF2-40B4-BE49-F238E27FC236}">
                <a16:creationId xmlns:a16="http://schemas.microsoft.com/office/drawing/2014/main" id="{126BA943-7598-B67C-C5D7-38984859D92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C742C4-F6A8-4E42-816C-7831237B10AE}" type="slidenum">
              <a:rPr lang="de-DE" altLang="en-US">
                <a:solidFill>
                  <a:schemeClr val="bg1"/>
                </a:solidFill>
              </a:rPr>
              <a:pPr/>
              <a:t>21</a:t>
            </a:fld>
            <a:endParaRPr lang="de-DE" altLang="en-US">
              <a:solidFill>
                <a:schemeClr val="bg1"/>
              </a:solidFill>
            </a:endParaRPr>
          </a:p>
        </p:txBody>
      </p:sp>
      <p:sp>
        <p:nvSpPr>
          <p:cNvPr id="27651" name="Rectangle 2">
            <a:extLst>
              <a:ext uri="{FF2B5EF4-FFF2-40B4-BE49-F238E27FC236}">
                <a16:creationId xmlns:a16="http://schemas.microsoft.com/office/drawing/2014/main" id="{6CD56D35-063A-3065-7538-1A93196B1F2C}"/>
              </a:ext>
            </a:extLst>
          </p:cNvPr>
          <p:cNvSpPr>
            <a:spLocks noGrp="1" noChangeArrowheads="1"/>
          </p:cNvSpPr>
          <p:nvPr>
            <p:ph type="title"/>
          </p:nvPr>
        </p:nvSpPr>
        <p:spPr/>
        <p:txBody>
          <a:bodyPr/>
          <a:lstStyle/>
          <a:p>
            <a:r>
              <a:rPr lang="en-US" dirty="0" err="1"/>
              <a:t>Proces</a:t>
            </a:r>
            <a:r>
              <a:rPr lang="en-US" dirty="0"/>
              <a:t> </a:t>
            </a:r>
            <a:r>
              <a:rPr lang="en-US" dirty="0" err="1"/>
              <a:t>debagovanja</a:t>
            </a:r>
            <a:r>
              <a:rPr lang="en-US" altLang="en-US" dirty="0"/>
              <a:t> II</a:t>
            </a:r>
            <a:endParaRPr lang="en-US" dirty="0"/>
          </a:p>
        </p:txBody>
      </p:sp>
      <p:sp>
        <p:nvSpPr>
          <p:cNvPr id="27652" name="Rectangle 3">
            <a:extLst>
              <a:ext uri="{FF2B5EF4-FFF2-40B4-BE49-F238E27FC236}">
                <a16:creationId xmlns:a16="http://schemas.microsoft.com/office/drawing/2014/main" id="{C176D10B-6CFD-BCCE-5477-37347C747AA0}"/>
              </a:ext>
            </a:extLst>
          </p:cNvPr>
          <p:cNvSpPr>
            <a:spLocks noGrp="1" noChangeArrowheads="1"/>
          </p:cNvSpPr>
          <p:nvPr>
            <p:ph type="body" idx="1"/>
          </p:nvPr>
        </p:nvSpPr>
        <p:spPr/>
        <p:txBody>
          <a:bodyPr/>
          <a:lstStyle/>
          <a:p>
            <a:pPr>
              <a:spcBef>
                <a:spcPts val="20"/>
              </a:spcBef>
            </a:pPr>
            <a:r>
              <a:rPr lang="en-US" altLang="en-US" sz="1400" dirty="0" err="1"/>
              <a:t>Proces</a:t>
            </a:r>
            <a:r>
              <a:rPr lang="en-US" altLang="en-US" sz="1400" dirty="0"/>
              <a:t> </a:t>
            </a:r>
            <a:r>
              <a:rPr lang="en-US" altLang="en-US" sz="1400" dirty="0" err="1"/>
              <a:t>debugovanja</a:t>
            </a:r>
            <a:r>
              <a:rPr lang="en-US" altLang="en-US" sz="1400" dirty="0"/>
              <a:t> </a:t>
            </a:r>
            <a:r>
              <a:rPr lang="en-US" altLang="en-US" sz="1400" dirty="0" err="1"/>
              <a:t>određuje</a:t>
            </a:r>
            <a:r>
              <a:rPr lang="en-US" altLang="en-US" sz="1400" dirty="0"/>
              <a:t> </a:t>
            </a:r>
            <a:r>
              <a:rPr lang="en-US" altLang="en-US" sz="1400" dirty="0" err="1"/>
              <a:t>konkretnu</a:t>
            </a:r>
            <a:r>
              <a:rPr lang="en-US" altLang="en-US" sz="1400" dirty="0"/>
              <a:t> </a:t>
            </a:r>
            <a:r>
              <a:rPr lang="en-US" altLang="en-US" sz="1400" dirty="0" err="1"/>
              <a:t>grešku</a:t>
            </a:r>
            <a:r>
              <a:rPr lang="en-US" altLang="en-US" sz="1400" dirty="0"/>
              <a:t> </a:t>
            </a:r>
            <a:r>
              <a:rPr lang="en-US" altLang="en-US" sz="1400" dirty="0" err="1"/>
              <a:t>tako</a:t>
            </a:r>
            <a:r>
              <a:rPr lang="en-US" altLang="en-US" sz="1400" dirty="0"/>
              <a:t> </a:t>
            </a:r>
            <a:r>
              <a:rPr lang="en-US" altLang="en-US" sz="1400" dirty="0" err="1"/>
              <a:t>što</a:t>
            </a:r>
            <a:r>
              <a:rPr lang="en-US" altLang="en-US" sz="1400" dirty="0"/>
              <a:t> </a:t>
            </a:r>
            <a:r>
              <a:rPr lang="en-US" altLang="en-US" sz="1400" dirty="0" err="1"/>
              <a:t>prati</a:t>
            </a:r>
            <a:r>
              <a:rPr lang="en-US" altLang="en-US" sz="1400" dirty="0"/>
              <a:t> </a:t>
            </a:r>
            <a:r>
              <a:rPr lang="en-US" altLang="en-US" sz="1400" dirty="0" err="1"/>
              <a:t>neusaglašenost</a:t>
            </a:r>
            <a:r>
              <a:rPr lang="en-US" altLang="en-US" sz="1400" dirty="0"/>
              <a:t> </a:t>
            </a:r>
            <a:r>
              <a:rPr lang="en-US" altLang="en-US" sz="1400" dirty="0" err="1"/>
              <a:t>ili</a:t>
            </a:r>
            <a:r>
              <a:rPr lang="en-US" altLang="en-US" sz="1400" dirty="0"/>
              <a:t> </a:t>
            </a:r>
            <a:r>
              <a:rPr lang="en-US" altLang="en-US" sz="1400" dirty="0" err="1"/>
              <a:t>neočekivanu</a:t>
            </a:r>
            <a:r>
              <a:rPr lang="en-US" altLang="en-US" sz="1400" dirty="0"/>
              <a:t> </a:t>
            </a:r>
            <a:r>
              <a:rPr lang="en-US" altLang="en-US" sz="1400" dirty="0" err="1"/>
              <a:t>vrednost</a:t>
            </a:r>
            <a:r>
              <a:rPr lang="en-US" altLang="en-US" sz="1400" dirty="0"/>
              <a:t> </a:t>
            </a:r>
            <a:r>
              <a:rPr lang="en-US" altLang="en-US" sz="1400" dirty="0" err="1"/>
              <a:t>unazad</a:t>
            </a:r>
            <a:r>
              <a:rPr lang="en-US" altLang="en-US" sz="1400" dirty="0"/>
              <a:t> do </a:t>
            </a:r>
            <a:r>
              <a:rPr lang="en-US" altLang="en-US" sz="1400" dirty="0" err="1"/>
              <a:t>tačke</a:t>
            </a:r>
            <a:r>
              <a:rPr lang="en-US" altLang="en-US" sz="1400" dirty="0"/>
              <a:t> </a:t>
            </a:r>
            <a:r>
              <a:rPr lang="en-US" altLang="en-US" sz="1400" dirty="0" err="1"/>
              <a:t>porekla</a:t>
            </a:r>
            <a:r>
              <a:rPr lang="en-US" altLang="en-US" sz="1400" dirty="0"/>
              <a:t> </a:t>
            </a:r>
            <a:r>
              <a:rPr lang="en-US" altLang="en-US" sz="1400" dirty="0" err="1"/>
              <a:t>greške</a:t>
            </a:r>
            <a:endParaRPr lang="en-US" altLang="en-US" sz="1400" dirty="0" err="1">
              <a:cs typeface="Arial"/>
            </a:endParaRPr>
          </a:p>
          <a:p>
            <a:pPr>
              <a:spcBef>
                <a:spcPts val="20"/>
              </a:spcBef>
            </a:pPr>
            <a:endParaRPr lang="en-US" altLang="en-US" sz="1400" dirty="0"/>
          </a:p>
          <a:p>
            <a:pPr>
              <a:spcBef>
                <a:spcPts val="20"/>
              </a:spcBef>
            </a:pPr>
            <a:r>
              <a:rPr lang="en-US" sz="1400" dirty="0" err="1"/>
              <a:t>Zbog</a:t>
            </a:r>
            <a:r>
              <a:rPr lang="en-US" sz="1400" dirty="0"/>
              <a:t> toga je </a:t>
            </a:r>
            <a:r>
              <a:rPr lang="en-US" sz="1400" dirty="0" err="1"/>
              <a:t>identifikacija</a:t>
            </a:r>
            <a:r>
              <a:rPr lang="en-US" sz="1400" dirty="0"/>
              <a:t> </a:t>
            </a:r>
            <a:r>
              <a:rPr lang="en-US" sz="1400" dirty="0" err="1"/>
              <a:t>tačke</a:t>
            </a:r>
            <a:r>
              <a:rPr lang="en-US" sz="1400" dirty="0"/>
              <a:t> </a:t>
            </a:r>
            <a:r>
              <a:rPr lang="en-US" sz="1400" dirty="0" err="1"/>
              <a:t>porekla</a:t>
            </a:r>
            <a:r>
              <a:rPr lang="en-US" sz="1400" dirty="0"/>
              <a:t> </a:t>
            </a:r>
            <a:r>
              <a:rPr lang="en-US" sz="1400" dirty="0" err="1"/>
              <a:t>greške</a:t>
            </a:r>
            <a:r>
              <a:rPr lang="en-US" sz="1400" dirty="0"/>
              <a:t> </a:t>
            </a:r>
            <a:r>
              <a:rPr lang="en-US" sz="1400" dirty="0" err="1"/>
              <a:t>ključan</a:t>
            </a:r>
            <a:r>
              <a:rPr lang="en-US" sz="1400" dirty="0"/>
              <a:t> </a:t>
            </a:r>
            <a:r>
              <a:rPr lang="en-US" sz="1400" dirty="0" err="1"/>
              <a:t>korak</a:t>
            </a:r>
            <a:r>
              <a:rPr lang="en-US" sz="1400" dirty="0"/>
              <a:t> - </a:t>
            </a:r>
            <a:r>
              <a:rPr lang="en-US" sz="1400" dirty="0" err="1"/>
              <a:t>što</a:t>
            </a:r>
            <a:r>
              <a:rPr lang="en-US" sz="1400" dirty="0"/>
              <a:t> je </a:t>
            </a:r>
            <a:r>
              <a:rPr lang="en-US" sz="1400" dirty="0" err="1"/>
              <a:t>specifična</a:t>
            </a:r>
            <a:r>
              <a:rPr lang="en-US" sz="1400" dirty="0"/>
              <a:t> </a:t>
            </a:r>
            <a:r>
              <a:rPr lang="en-US" sz="1400" dirty="0" err="1"/>
              <a:t>greška</a:t>
            </a:r>
            <a:r>
              <a:rPr lang="en-US" sz="1400" dirty="0"/>
              <a:t> </a:t>
            </a:r>
            <a:r>
              <a:rPr lang="en-US" sz="1400" dirty="0" err="1"/>
              <a:t>bliža</a:t>
            </a:r>
            <a:r>
              <a:rPr lang="en-US" sz="1400" dirty="0"/>
              <a:t> </a:t>
            </a:r>
            <a:r>
              <a:rPr lang="en-US" sz="1400" dirty="0" err="1"/>
              <a:t>mestu</a:t>
            </a:r>
            <a:r>
              <a:rPr lang="en-US" sz="1400" dirty="0"/>
              <a:t> </a:t>
            </a:r>
            <a:r>
              <a:rPr lang="en-US" sz="1400" dirty="0" err="1"/>
              <a:t>posmatranja</a:t>
            </a:r>
            <a:r>
              <a:rPr lang="en-US" sz="1400" dirty="0"/>
              <a:t> (</a:t>
            </a:r>
            <a:r>
              <a:rPr lang="en-US" sz="1400" dirty="0" err="1"/>
              <a:t>komponenti</a:t>
            </a:r>
            <a:r>
              <a:rPr lang="en-US" sz="1400" dirty="0"/>
              <a:t> </a:t>
            </a:r>
            <a:r>
              <a:rPr lang="en-US" sz="1400" dirty="0" err="1"/>
              <a:t>provere</a:t>
            </a:r>
            <a:r>
              <a:rPr lang="en-US" sz="1400" dirty="0"/>
              <a:t> </a:t>
            </a:r>
            <a:r>
              <a:rPr lang="en-US" sz="1400" dirty="0" err="1"/>
              <a:t>na</a:t>
            </a:r>
            <a:r>
              <a:rPr lang="en-US" sz="1400" dirty="0"/>
              <a:t> </a:t>
            </a:r>
            <a:r>
              <a:rPr lang="en-US" sz="1400" dirty="0" err="1"/>
              <a:t>kojoj</a:t>
            </a:r>
            <a:r>
              <a:rPr lang="en-US" sz="1400" dirty="0"/>
              <a:t> je </a:t>
            </a:r>
            <a:r>
              <a:rPr lang="en-US" sz="1400" dirty="0" err="1"/>
              <a:t>okruženje</a:t>
            </a:r>
            <a:r>
              <a:rPr lang="en-US" sz="1400" dirty="0"/>
              <a:t> </a:t>
            </a:r>
            <a:r>
              <a:rPr lang="en-US" sz="1400" dirty="0" err="1"/>
              <a:t>detektovalo</a:t>
            </a:r>
            <a:r>
              <a:rPr lang="en-US" sz="1400" dirty="0"/>
              <a:t> </a:t>
            </a:r>
            <a:r>
              <a:rPr lang="en-US" sz="1400" dirty="0" err="1"/>
              <a:t>neusaglašenost</a:t>
            </a:r>
            <a:r>
              <a:rPr lang="en-US" sz="1400" dirty="0"/>
              <a:t>), to </a:t>
            </a:r>
            <a:r>
              <a:rPr lang="en-US" sz="1400" dirty="0" err="1"/>
              <a:t>proces</a:t>
            </a:r>
            <a:r>
              <a:rPr lang="en-US" sz="1400" dirty="0"/>
              <a:t> </a:t>
            </a:r>
            <a:r>
              <a:rPr lang="en-US" sz="1400" dirty="0" err="1"/>
              <a:t>debagovanja</a:t>
            </a:r>
            <a:r>
              <a:rPr lang="en-US" sz="1400" dirty="0"/>
              <a:t> ide </a:t>
            </a:r>
            <a:r>
              <a:rPr lang="en-US" sz="1400" dirty="0" err="1"/>
              <a:t>brže</a:t>
            </a:r>
            <a:endParaRPr lang="en-US" sz="1400" dirty="0" err="1">
              <a:cs typeface="Arial"/>
            </a:endParaRPr>
          </a:p>
          <a:p>
            <a:pPr>
              <a:spcBef>
                <a:spcPts val="20"/>
              </a:spcBef>
            </a:pPr>
            <a:endParaRPr lang="en-US" sz="1400" dirty="0">
              <a:cs typeface="Arial"/>
            </a:endParaRPr>
          </a:p>
          <a:p>
            <a:pPr>
              <a:spcBef>
                <a:spcPts val="20"/>
              </a:spcBef>
            </a:pPr>
            <a:r>
              <a:rPr lang="en-US" sz="1400" dirty="0" err="1">
                <a:cs typeface="Arial"/>
              </a:rPr>
              <a:t>Verifikacioni</a:t>
            </a:r>
            <a:r>
              <a:rPr lang="en-US" sz="1400" dirty="0">
                <a:cs typeface="Arial"/>
              </a:rPr>
              <a:t> </a:t>
            </a:r>
            <a:r>
              <a:rPr lang="en-US" sz="1400" dirty="0" err="1">
                <a:cs typeface="Arial"/>
              </a:rPr>
              <a:t>tim</a:t>
            </a:r>
            <a:r>
              <a:rPr lang="en-US" sz="1400" dirty="0">
                <a:cs typeface="Arial"/>
              </a:rPr>
              <a:t> </a:t>
            </a:r>
            <a:r>
              <a:rPr lang="en-US" sz="1400" dirty="0" err="1">
                <a:cs typeface="Arial"/>
              </a:rPr>
              <a:t>može</a:t>
            </a:r>
            <a:r>
              <a:rPr lang="en-US" sz="1400" dirty="0">
                <a:cs typeface="Arial"/>
              </a:rPr>
              <a:t> </a:t>
            </a:r>
            <a:r>
              <a:rPr lang="en-US" sz="1400" dirty="0" err="1">
                <a:cs typeface="Arial"/>
              </a:rPr>
              <a:t>ubrzati</a:t>
            </a:r>
            <a:r>
              <a:rPr lang="en-US" sz="1400" dirty="0">
                <a:cs typeface="Arial"/>
              </a:rPr>
              <a:t> </a:t>
            </a:r>
            <a:r>
              <a:rPr lang="en-US" sz="1400" dirty="0" err="1">
                <a:cs typeface="Arial"/>
              </a:rPr>
              <a:t>proces</a:t>
            </a:r>
            <a:r>
              <a:rPr lang="en-US" sz="1400" dirty="0">
                <a:cs typeface="Arial"/>
              </a:rPr>
              <a:t> </a:t>
            </a:r>
            <a:r>
              <a:rPr lang="en-US" sz="1400" dirty="0" err="1">
                <a:cs typeface="Arial"/>
              </a:rPr>
              <a:t>dodavanjem</a:t>
            </a:r>
            <a:r>
              <a:rPr lang="en-US" sz="1400" dirty="0">
                <a:cs typeface="Arial"/>
              </a:rPr>
              <a:t> </a:t>
            </a:r>
            <a:r>
              <a:rPr lang="en-US" sz="1400" dirty="0" err="1">
                <a:cs typeface="Arial"/>
              </a:rPr>
              <a:t>više</a:t>
            </a:r>
            <a:r>
              <a:rPr lang="en-US" sz="1400" dirty="0">
                <a:cs typeface="Arial"/>
              </a:rPr>
              <a:t> </a:t>
            </a:r>
            <a:r>
              <a:rPr lang="en-US" sz="1400" dirty="0" err="1">
                <a:cs typeface="Arial"/>
              </a:rPr>
              <a:t>tačaka</a:t>
            </a:r>
            <a:r>
              <a:rPr lang="en-US" sz="1400" dirty="0">
                <a:cs typeface="Arial"/>
              </a:rPr>
              <a:t> </a:t>
            </a:r>
            <a:r>
              <a:rPr lang="en-US" sz="1400" dirty="0" err="1">
                <a:cs typeface="Arial"/>
              </a:rPr>
              <a:t>posmatranja</a:t>
            </a:r>
            <a:r>
              <a:rPr lang="en-US" sz="1400" dirty="0">
                <a:cs typeface="Arial"/>
              </a:rPr>
              <a:t> </a:t>
            </a:r>
            <a:r>
              <a:rPr lang="en-US" sz="1400" dirty="0" err="1">
                <a:cs typeface="Arial"/>
              </a:rPr>
              <a:t>kako</a:t>
            </a:r>
            <a:r>
              <a:rPr lang="en-US" sz="1400" dirty="0">
                <a:cs typeface="Arial"/>
              </a:rPr>
              <a:t> bi </a:t>
            </a:r>
            <a:r>
              <a:rPr lang="en-US" sz="1400" dirty="0" err="1">
                <a:cs typeface="Arial"/>
              </a:rPr>
              <a:t>brzo</a:t>
            </a:r>
            <a:r>
              <a:rPr lang="en-US" sz="1400" dirty="0">
                <a:cs typeface="Arial"/>
              </a:rPr>
              <a:t> </a:t>
            </a:r>
            <a:r>
              <a:rPr lang="en-US" sz="1400" dirty="0" err="1">
                <a:cs typeface="Arial"/>
              </a:rPr>
              <a:t>izolovao</a:t>
            </a:r>
            <a:r>
              <a:rPr lang="en-US" sz="1400" dirty="0">
                <a:cs typeface="Arial"/>
              </a:rPr>
              <a:t> </a:t>
            </a:r>
            <a:r>
              <a:rPr lang="en-US" sz="1400" dirty="0" err="1">
                <a:cs typeface="Arial"/>
              </a:rPr>
              <a:t>tačku</a:t>
            </a:r>
            <a:r>
              <a:rPr lang="en-US" sz="1400" dirty="0">
                <a:cs typeface="Arial"/>
              </a:rPr>
              <a:t> </a:t>
            </a:r>
            <a:r>
              <a:rPr lang="en-US" sz="1400" dirty="0" err="1">
                <a:cs typeface="Arial"/>
              </a:rPr>
              <a:t>greške</a:t>
            </a:r>
          </a:p>
          <a:p>
            <a:pPr>
              <a:spcBef>
                <a:spcPts val="20"/>
              </a:spcBef>
            </a:pPr>
            <a:endParaRPr lang="en-US" sz="1400" dirty="0"/>
          </a:p>
          <a:p>
            <a:pPr>
              <a:spcBef>
                <a:spcPts val="20"/>
              </a:spcBef>
            </a:pPr>
            <a:r>
              <a:rPr lang="en-US" sz="1400" dirty="0"/>
              <a:t>U </a:t>
            </a:r>
            <a:r>
              <a:rPr lang="en-US" sz="1400" dirty="0" err="1"/>
              <a:t>ekstremnom</a:t>
            </a:r>
            <a:r>
              <a:rPr lang="en-US" sz="1400" dirty="0"/>
              <a:t> </a:t>
            </a:r>
            <a:r>
              <a:rPr lang="en-US" sz="1400" dirty="0" err="1"/>
              <a:t>slučaju</a:t>
            </a:r>
            <a:r>
              <a:rPr lang="en-US" sz="1400" dirty="0"/>
              <a:t>, </a:t>
            </a:r>
            <a:r>
              <a:rPr lang="en-US" sz="1400" dirty="0" err="1"/>
              <a:t>svaki</a:t>
            </a:r>
            <a:r>
              <a:rPr lang="en-US" sz="1400" dirty="0"/>
              <a:t> </a:t>
            </a:r>
            <a:r>
              <a:rPr lang="en-US" sz="1400" dirty="0" err="1"/>
              <a:t>čvor</a:t>
            </a:r>
            <a:r>
              <a:rPr lang="en-US" sz="1400" dirty="0"/>
              <a:t> u </a:t>
            </a:r>
            <a:r>
              <a:rPr lang="en-US" sz="1400" dirty="0" err="1"/>
              <a:t>kolu</a:t>
            </a:r>
            <a:r>
              <a:rPr lang="en-US" sz="1400" dirty="0"/>
              <a:t> </a:t>
            </a:r>
            <a:r>
              <a:rPr lang="en-US" sz="1400" dirty="0" err="1"/>
              <a:t>mogao</a:t>
            </a:r>
            <a:r>
              <a:rPr lang="en-US" sz="1400" dirty="0"/>
              <a:t> bi </a:t>
            </a:r>
            <a:r>
              <a:rPr lang="en-US" sz="1400" dirty="0" err="1"/>
              <a:t>imati</a:t>
            </a:r>
            <a:r>
              <a:rPr lang="en-US" sz="1400" dirty="0"/>
              <a:t> </a:t>
            </a:r>
            <a:r>
              <a:rPr lang="en-US" sz="1400" dirty="0" err="1"/>
              <a:t>svoju</a:t>
            </a:r>
            <a:r>
              <a:rPr lang="en-US" sz="1400" dirty="0"/>
              <a:t> </a:t>
            </a:r>
            <a:r>
              <a:rPr lang="en-US" sz="1400" dirty="0" err="1"/>
              <a:t>proveru</a:t>
            </a:r>
            <a:r>
              <a:rPr lang="en-US" sz="1400" dirty="0"/>
              <a:t>. </a:t>
            </a:r>
            <a:r>
              <a:rPr lang="en-US" sz="1400" dirty="0" err="1"/>
              <a:t>Međutim</a:t>
            </a:r>
            <a:r>
              <a:rPr lang="en-US" sz="1400" dirty="0"/>
              <a:t>, </a:t>
            </a:r>
            <a:r>
              <a:rPr lang="en-US" sz="1400" dirty="0" err="1"/>
              <a:t>ovaj</a:t>
            </a:r>
            <a:r>
              <a:rPr lang="en-US" sz="1400" dirty="0"/>
              <a:t> </a:t>
            </a:r>
            <a:r>
              <a:rPr lang="en-US" sz="1400" dirty="0" err="1"/>
              <a:t>ekstremni</a:t>
            </a:r>
            <a:r>
              <a:rPr lang="en-US" sz="1400" dirty="0"/>
              <a:t> </a:t>
            </a:r>
            <a:r>
              <a:rPr lang="en-US" sz="1400" dirty="0" err="1"/>
              <a:t>pristup</a:t>
            </a:r>
            <a:r>
              <a:rPr lang="en-US" sz="1400" dirty="0"/>
              <a:t> </a:t>
            </a:r>
            <a:r>
              <a:rPr lang="en-US" sz="1400" dirty="0" err="1"/>
              <a:t>stvara</a:t>
            </a:r>
            <a:r>
              <a:rPr lang="en-US" sz="1400" dirty="0"/>
              <a:t> </a:t>
            </a:r>
            <a:r>
              <a:rPr lang="en-US" sz="1400" dirty="0" err="1"/>
              <a:t>poteškoće</a:t>
            </a:r>
            <a:r>
              <a:rPr lang="en-US" sz="1400" dirty="0"/>
              <a:t> </a:t>
            </a:r>
            <a:r>
              <a:rPr lang="en-US" sz="1400" dirty="0" err="1"/>
              <a:t>na</a:t>
            </a:r>
            <a:r>
              <a:rPr lang="en-US" sz="1400" dirty="0"/>
              <a:t> </a:t>
            </a:r>
            <a:r>
              <a:rPr lang="en-US" sz="1400" dirty="0" err="1"/>
              <a:t>više</a:t>
            </a:r>
            <a:r>
              <a:rPr lang="en-US" sz="1400" dirty="0"/>
              <a:t> </a:t>
            </a:r>
            <a:r>
              <a:rPr lang="en-US" sz="1400" dirty="0" err="1"/>
              <a:t>frontova</a:t>
            </a:r>
            <a:r>
              <a:rPr lang="en-US" sz="1400" dirty="0"/>
              <a:t>:</a:t>
            </a:r>
            <a:endParaRPr lang="en-US" dirty="0"/>
          </a:p>
          <a:p>
            <a:pPr lvl="1" indent="-188595">
              <a:spcBef>
                <a:spcPts val="20"/>
              </a:spcBef>
            </a:pPr>
            <a:r>
              <a:rPr lang="en-US" sz="1400" dirty="0" err="1"/>
              <a:t>Prvo</a:t>
            </a:r>
            <a:r>
              <a:rPr lang="en-US" sz="1400" dirty="0"/>
              <a:t>, </a:t>
            </a:r>
            <a:r>
              <a:rPr lang="en-US" sz="1400" dirty="0" err="1"/>
              <a:t>ako</a:t>
            </a:r>
            <a:r>
              <a:rPr lang="en-US" sz="1400" dirty="0"/>
              <a:t> </a:t>
            </a:r>
            <a:r>
              <a:rPr lang="en-US" sz="1400" dirty="0" err="1"/>
              <a:t>verifikacioni</a:t>
            </a:r>
            <a:r>
              <a:rPr lang="en-US" sz="1400" dirty="0"/>
              <a:t> </a:t>
            </a:r>
            <a:r>
              <a:rPr lang="en-US" sz="1400" dirty="0" err="1"/>
              <a:t>tim</a:t>
            </a:r>
            <a:r>
              <a:rPr lang="en-US" sz="1400" dirty="0"/>
              <a:t> </a:t>
            </a:r>
            <a:r>
              <a:rPr lang="en-US" sz="1400" dirty="0" err="1"/>
              <a:t>ugrađuje</a:t>
            </a:r>
            <a:r>
              <a:rPr lang="en-US" sz="1400" dirty="0"/>
              <a:t> interne </a:t>
            </a:r>
            <a:r>
              <a:rPr lang="en-US" sz="1400" dirty="0" err="1"/>
              <a:t>provere</a:t>
            </a:r>
            <a:r>
              <a:rPr lang="en-US" sz="1400" dirty="0"/>
              <a:t> </a:t>
            </a:r>
            <a:r>
              <a:rPr lang="en-US" sz="1400" dirty="0" err="1"/>
              <a:t>kroz</a:t>
            </a:r>
            <a:r>
              <a:rPr lang="en-US" sz="1400" dirty="0"/>
              <a:t> </a:t>
            </a:r>
            <a:r>
              <a:rPr lang="en-US" sz="1400" dirty="0" err="1"/>
              <a:t>ceo</a:t>
            </a:r>
            <a:r>
              <a:rPr lang="en-US" sz="1400" dirty="0"/>
              <a:t> </a:t>
            </a:r>
            <a:r>
              <a:rPr lang="en-US" sz="1400" dirty="0" err="1"/>
              <a:t>dizajn</a:t>
            </a:r>
            <a:r>
              <a:rPr lang="en-US" sz="1400" dirty="0"/>
              <a:t>, </a:t>
            </a:r>
            <a:r>
              <a:rPr lang="en-US" sz="1400" dirty="0" err="1"/>
              <a:t>tim</a:t>
            </a:r>
            <a:r>
              <a:rPr lang="en-US" sz="1400" dirty="0"/>
              <a:t> </a:t>
            </a:r>
            <a:r>
              <a:rPr lang="en-US" sz="1400" dirty="0" err="1"/>
              <a:t>previše</a:t>
            </a:r>
            <a:r>
              <a:rPr lang="en-US" sz="1400" dirty="0"/>
              <a:t> </a:t>
            </a:r>
            <a:r>
              <a:rPr lang="en-US" sz="1400" dirty="0" err="1"/>
              <a:t>naginje</a:t>
            </a:r>
            <a:r>
              <a:rPr lang="en-US" sz="1400" dirty="0"/>
              <a:t> ka </a:t>
            </a:r>
            <a:r>
              <a:rPr lang="en-US" sz="1400" dirty="0" err="1"/>
              <a:t>proveri</a:t>
            </a:r>
            <a:r>
              <a:rPr lang="en-US" sz="1400" dirty="0"/>
              <a:t> </a:t>
            </a:r>
            <a:r>
              <a:rPr lang="en-US" sz="1400" dirty="0" err="1"/>
              <a:t>implementacije</a:t>
            </a:r>
            <a:r>
              <a:rPr lang="en-US" sz="1400" dirty="0"/>
              <a:t> </a:t>
            </a:r>
            <a:r>
              <a:rPr lang="en-US" sz="1400" dirty="0" err="1"/>
              <a:t>dizajna</a:t>
            </a:r>
            <a:r>
              <a:rPr lang="en-US" sz="1400" dirty="0"/>
              <a:t>, a ne </a:t>
            </a:r>
            <a:r>
              <a:rPr lang="en-US" sz="1400" dirty="0" err="1"/>
              <a:t>njegove</a:t>
            </a:r>
            <a:r>
              <a:rPr lang="en-US" sz="1400" dirty="0"/>
              <a:t> </a:t>
            </a:r>
            <a:r>
              <a:rPr lang="en-US" sz="1400" dirty="0" err="1"/>
              <a:t>namere</a:t>
            </a:r>
            <a:endParaRPr lang="en-US" sz="1400" dirty="0" err="1">
              <a:cs typeface="Arial"/>
            </a:endParaRPr>
          </a:p>
          <a:p>
            <a:pPr lvl="1" indent="-188595">
              <a:spcBef>
                <a:spcPts val="20"/>
              </a:spcBef>
            </a:pPr>
            <a:r>
              <a:rPr lang="en-US" sz="1400" dirty="0" err="1"/>
              <a:t>Drugo</a:t>
            </a:r>
            <a:r>
              <a:rPr lang="en-US" sz="1400" dirty="0"/>
              <a:t>, </a:t>
            </a:r>
            <a:r>
              <a:rPr lang="en-US" sz="1400" dirty="0" err="1"/>
              <a:t>održavanje</a:t>
            </a:r>
            <a:r>
              <a:rPr lang="en-US" sz="1400" dirty="0"/>
              <a:t> </a:t>
            </a:r>
            <a:r>
              <a:rPr lang="en-US" sz="1400" dirty="0" err="1"/>
              <a:t>velikog</a:t>
            </a:r>
            <a:r>
              <a:rPr lang="en-US" sz="1400" dirty="0"/>
              <a:t> </a:t>
            </a:r>
            <a:r>
              <a:rPr lang="en-US" sz="1400" dirty="0" err="1"/>
              <a:t>broja</a:t>
            </a:r>
            <a:r>
              <a:rPr lang="en-US" sz="1400" dirty="0"/>
              <a:t> </a:t>
            </a:r>
            <a:r>
              <a:rPr lang="en-US" sz="1400" dirty="0" err="1"/>
              <a:t>provera</a:t>
            </a:r>
            <a:r>
              <a:rPr lang="en-US" sz="1400" dirty="0"/>
              <a:t> </a:t>
            </a:r>
            <a:r>
              <a:rPr lang="en-US" sz="1400" dirty="0" err="1"/>
              <a:t>postaje</a:t>
            </a:r>
            <a:r>
              <a:rPr lang="en-US" sz="1400" dirty="0"/>
              <a:t> </a:t>
            </a:r>
            <a:r>
              <a:rPr lang="en-US" sz="1400" dirty="0" err="1"/>
              <a:t>teško</a:t>
            </a:r>
            <a:r>
              <a:rPr lang="en-US" sz="1400" dirty="0"/>
              <a:t>, </a:t>
            </a:r>
            <a:r>
              <a:rPr lang="en-US" sz="1400" dirty="0" err="1"/>
              <a:t>jer</a:t>
            </a:r>
            <a:r>
              <a:rPr lang="en-US" sz="1400" dirty="0"/>
              <a:t> </a:t>
            </a:r>
            <a:r>
              <a:rPr lang="en-US" sz="1400" dirty="0" err="1"/>
              <a:t>verifikacioni</a:t>
            </a:r>
            <a:r>
              <a:rPr lang="en-US" sz="1400" dirty="0"/>
              <a:t> </a:t>
            </a:r>
            <a:r>
              <a:rPr lang="en-US" sz="1400" dirty="0" err="1"/>
              <a:t>tim</a:t>
            </a:r>
            <a:r>
              <a:rPr lang="en-US" sz="1400" dirty="0"/>
              <a:t> mora </a:t>
            </a:r>
            <a:r>
              <a:rPr lang="en-US" sz="1400" dirty="0" err="1"/>
              <a:t>ažurirati</a:t>
            </a:r>
            <a:r>
              <a:rPr lang="en-US" sz="1400" dirty="0"/>
              <a:t> interne </a:t>
            </a:r>
            <a:r>
              <a:rPr lang="en-US" sz="1400" dirty="0" err="1"/>
              <a:t>provere</a:t>
            </a:r>
            <a:r>
              <a:rPr lang="en-US" sz="1400" dirty="0"/>
              <a:t> </a:t>
            </a:r>
            <a:r>
              <a:rPr lang="en-US" sz="1400" dirty="0" err="1"/>
              <a:t>sa</a:t>
            </a:r>
            <a:r>
              <a:rPr lang="en-US" sz="1400" dirty="0"/>
              <a:t> </a:t>
            </a:r>
            <a:r>
              <a:rPr lang="en-US" sz="1400" dirty="0" err="1"/>
              <a:t>svakom</a:t>
            </a:r>
            <a:r>
              <a:rPr lang="en-US" sz="1400" dirty="0"/>
              <a:t> </a:t>
            </a:r>
            <a:r>
              <a:rPr lang="en-US" sz="1400" dirty="0" err="1"/>
              <a:t>izmenom</a:t>
            </a:r>
            <a:r>
              <a:rPr lang="en-US" sz="1400" dirty="0"/>
              <a:t> </a:t>
            </a:r>
            <a:r>
              <a:rPr lang="en-US" sz="1400" dirty="0" err="1"/>
              <a:t>dizajna</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Drugi </a:t>
            </a:r>
            <a:r>
              <a:rPr lang="en-US" sz="1400" dirty="0" err="1">
                <a:cs typeface="Arial"/>
              </a:rPr>
              <a:t>ekstrem</a:t>
            </a:r>
            <a:r>
              <a:rPr lang="en-US" sz="1400" dirty="0">
                <a:cs typeface="Arial"/>
              </a:rPr>
              <a:t> je </a:t>
            </a:r>
            <a:r>
              <a:rPr lang="en-US" sz="1400" dirty="0" err="1">
                <a:cs typeface="Arial"/>
              </a:rPr>
              <a:t>crna</a:t>
            </a:r>
            <a:r>
              <a:rPr lang="en-US" sz="1400" dirty="0">
                <a:cs typeface="Arial"/>
              </a:rPr>
              <a:t> </a:t>
            </a:r>
            <a:r>
              <a:rPr lang="en-US" sz="1400" dirty="0" err="1">
                <a:cs typeface="Arial"/>
              </a:rPr>
              <a:t>kutija</a:t>
            </a:r>
            <a:r>
              <a:rPr lang="en-US" sz="1400" dirty="0">
                <a:cs typeface="Arial"/>
              </a:rPr>
              <a:t>,</a:t>
            </a:r>
            <a:r>
              <a:rPr lang="en-US" sz="1400" dirty="0"/>
              <a:t> </a:t>
            </a:r>
            <a:r>
              <a:rPr lang="en-US" sz="1400" dirty="0" err="1"/>
              <a:t>gde</a:t>
            </a:r>
            <a:r>
              <a:rPr lang="en-US" sz="1400" dirty="0"/>
              <a:t> ne </a:t>
            </a:r>
            <a:r>
              <a:rPr lang="en-US" sz="1400" dirty="0" err="1"/>
              <a:t>postoje</a:t>
            </a:r>
            <a:r>
              <a:rPr lang="en-US" sz="1400" dirty="0"/>
              <a:t> </a:t>
            </a:r>
            <a:r>
              <a:rPr lang="en-US" sz="1400" dirty="0" err="1"/>
              <a:t>tačke</a:t>
            </a:r>
            <a:r>
              <a:rPr lang="en-US" sz="1400" dirty="0"/>
              <a:t> </a:t>
            </a:r>
            <a:r>
              <a:rPr lang="en-US" sz="1400" dirty="0" err="1"/>
              <a:t>posmatranja</a:t>
            </a:r>
            <a:r>
              <a:rPr lang="en-US" sz="1400" dirty="0"/>
              <a:t> </a:t>
            </a:r>
            <a:r>
              <a:rPr lang="en-US" sz="1400" dirty="0" err="1"/>
              <a:t>unutar</a:t>
            </a:r>
            <a:r>
              <a:rPr lang="en-US" sz="1400" dirty="0"/>
              <a:t> </a:t>
            </a:r>
            <a:r>
              <a:rPr lang="en-US" sz="1400" dirty="0" err="1"/>
              <a:t>dizajna</a:t>
            </a:r>
            <a:r>
              <a:rPr lang="en-US" sz="1400" dirty="0"/>
              <a:t> I </a:t>
            </a:r>
            <a:r>
              <a:rPr lang="en-US" sz="1400" dirty="0" err="1"/>
              <a:t>gde</a:t>
            </a:r>
            <a:r>
              <a:rPr lang="en-US" sz="1400" dirty="0"/>
              <a:t> se </a:t>
            </a:r>
            <a:r>
              <a:rPr lang="en-US" sz="1400" dirty="0" err="1"/>
              <a:t>proveravaju</a:t>
            </a:r>
            <a:r>
              <a:rPr lang="en-US" sz="1400" dirty="0"/>
              <a:t> </a:t>
            </a:r>
            <a:r>
              <a:rPr lang="en-US" sz="1400" dirty="0" err="1"/>
              <a:t>samo</a:t>
            </a:r>
            <a:r>
              <a:rPr lang="en-US" sz="1400" dirty="0"/>
              <a:t> </a:t>
            </a:r>
            <a:r>
              <a:rPr lang="en-US" sz="1400" dirty="0" err="1"/>
              <a:t>izlazi</a:t>
            </a:r>
            <a:r>
              <a:rPr lang="en-US" sz="1400" dirty="0"/>
              <a:t>. </a:t>
            </a:r>
            <a:r>
              <a:rPr lang="en-US" sz="1400" dirty="0" err="1"/>
              <a:t>Međutim</a:t>
            </a:r>
            <a:r>
              <a:rPr lang="en-US" sz="1400" dirty="0"/>
              <a:t>, </a:t>
            </a:r>
            <a:r>
              <a:rPr lang="en-US" sz="1400" dirty="0" err="1"/>
              <a:t>osim</a:t>
            </a:r>
            <a:r>
              <a:rPr lang="en-US" sz="1400" dirty="0"/>
              <a:t> za </a:t>
            </a:r>
            <a:r>
              <a:rPr lang="en-US" sz="1400" dirty="0" err="1"/>
              <a:t>mali</a:t>
            </a:r>
            <a:r>
              <a:rPr lang="en-US" sz="1400" dirty="0"/>
              <a:t> </a:t>
            </a:r>
            <a:r>
              <a:rPr lang="en-US" sz="1400" dirty="0" err="1"/>
              <a:t>dizajn</a:t>
            </a:r>
            <a:r>
              <a:rPr lang="en-US" sz="1400" dirty="0"/>
              <a:t>, </a:t>
            </a:r>
            <a:r>
              <a:rPr lang="en-US" sz="1400" dirty="0" err="1"/>
              <a:t>verovatno</a:t>
            </a:r>
            <a:r>
              <a:rPr lang="en-US" sz="1400" dirty="0"/>
              <a:t> </a:t>
            </a:r>
            <a:r>
              <a:rPr lang="en-US" sz="1400" dirty="0" err="1"/>
              <a:t>će</a:t>
            </a:r>
            <a:r>
              <a:rPr lang="en-US" sz="1400" dirty="0"/>
              <a:t> </a:t>
            </a:r>
            <a:r>
              <a:rPr lang="en-US" sz="1400" dirty="0" err="1"/>
              <a:t>tačka</a:t>
            </a:r>
            <a:r>
              <a:rPr lang="en-US" sz="1400" dirty="0"/>
              <a:t> </a:t>
            </a:r>
            <a:r>
              <a:rPr lang="en-US" sz="1400" dirty="0" err="1"/>
              <a:t>porekla</a:t>
            </a:r>
            <a:r>
              <a:rPr lang="en-US" sz="1400" dirty="0"/>
              <a:t> </a:t>
            </a:r>
            <a:r>
              <a:rPr lang="en-US" sz="1400" dirty="0" err="1"/>
              <a:t>greške</a:t>
            </a:r>
            <a:r>
              <a:rPr lang="en-US" sz="1400" dirty="0"/>
              <a:t> </a:t>
            </a:r>
            <a:r>
              <a:rPr lang="en-US" sz="1400" dirty="0" err="1"/>
              <a:t>biti</a:t>
            </a:r>
            <a:r>
              <a:rPr lang="en-US" sz="1400" dirty="0"/>
              <a:t> </a:t>
            </a:r>
            <a:r>
              <a:rPr lang="en-US" sz="1400" dirty="0" err="1"/>
              <a:t>logički</a:t>
            </a:r>
            <a:r>
              <a:rPr lang="en-US" sz="1400" dirty="0"/>
              <a:t> </a:t>
            </a:r>
            <a:r>
              <a:rPr lang="en-US" sz="1400" dirty="0" err="1"/>
              <a:t>udaljena</a:t>
            </a:r>
            <a:r>
              <a:rPr lang="en-US" sz="1400" dirty="0"/>
              <a:t> od </a:t>
            </a:r>
            <a:r>
              <a:rPr lang="en-US" sz="1400" dirty="0" err="1"/>
              <a:t>mesta</a:t>
            </a:r>
            <a:r>
              <a:rPr lang="en-US" sz="1400" dirty="0"/>
              <a:t> </a:t>
            </a:r>
            <a:r>
              <a:rPr lang="en-US" sz="1400" dirty="0" err="1"/>
              <a:t>posmatranja</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Zato </a:t>
            </a:r>
            <a:r>
              <a:rPr lang="en-US" sz="1400" dirty="0" err="1">
                <a:cs typeface="Arial"/>
              </a:rPr>
              <a:t>verifikacioni</a:t>
            </a:r>
            <a:r>
              <a:rPr lang="en-US" sz="1400" dirty="0">
                <a:cs typeface="Arial"/>
              </a:rPr>
              <a:t> </a:t>
            </a:r>
            <a:r>
              <a:rPr lang="en-US" sz="1400" dirty="0" err="1">
                <a:cs typeface="Arial"/>
              </a:rPr>
              <a:t>tim</a:t>
            </a:r>
            <a:r>
              <a:rPr lang="en-US" sz="1400" dirty="0">
                <a:cs typeface="Arial"/>
              </a:rPr>
              <a:t> mora </a:t>
            </a:r>
            <a:r>
              <a:rPr lang="en-US" sz="1400" dirty="0" err="1">
                <a:cs typeface="Arial"/>
              </a:rPr>
              <a:t>pronaći</a:t>
            </a:r>
            <a:r>
              <a:rPr lang="en-US" sz="1400" dirty="0">
                <a:cs typeface="Arial"/>
              </a:rPr>
              <a:t> </a:t>
            </a:r>
            <a:r>
              <a:rPr lang="en-US" sz="1400" dirty="0" err="1">
                <a:cs typeface="Arial"/>
              </a:rPr>
              <a:t>balans</a:t>
            </a:r>
            <a:r>
              <a:rPr lang="en-US" sz="1400" dirty="0">
                <a:cs typeface="Arial"/>
              </a:rPr>
              <a:t> </a:t>
            </a:r>
            <a:r>
              <a:rPr lang="en-US" sz="1400" dirty="0" err="1">
                <a:cs typeface="Arial"/>
              </a:rPr>
              <a:t>između</a:t>
            </a:r>
            <a:r>
              <a:rPr lang="en-US" sz="1400" dirty="0">
                <a:cs typeface="Arial"/>
              </a:rPr>
              <a:t> </a:t>
            </a:r>
            <a:r>
              <a:rPr lang="en-US" sz="1400" dirty="0" err="1">
                <a:cs typeface="Arial"/>
              </a:rPr>
              <a:t>broja</a:t>
            </a:r>
            <a:r>
              <a:rPr lang="en-US" sz="1400" dirty="0">
                <a:cs typeface="Arial"/>
              </a:rPr>
              <a:t> </a:t>
            </a:r>
            <a:r>
              <a:rPr lang="en-US" sz="1400" dirty="0" err="1">
                <a:cs typeface="Arial"/>
              </a:rPr>
              <a:t>provera</a:t>
            </a:r>
            <a:r>
              <a:rPr lang="en-US" sz="1400" dirty="0">
                <a:cs typeface="Arial"/>
              </a:rPr>
              <a:t> </a:t>
            </a:r>
            <a:r>
              <a:rPr lang="en-US" sz="1400" dirty="0" err="1">
                <a:cs typeface="Arial"/>
              </a:rPr>
              <a:t>i</a:t>
            </a:r>
            <a:r>
              <a:rPr lang="en-US" sz="1400" dirty="0">
                <a:cs typeface="Arial"/>
              </a:rPr>
              <a:t> </a:t>
            </a:r>
            <a:r>
              <a:rPr lang="en-US" sz="1400" dirty="0" err="1">
                <a:cs typeface="Arial"/>
              </a:rPr>
              <a:t>efikasnosti</a:t>
            </a:r>
            <a:r>
              <a:rPr lang="en-US" sz="1400" dirty="0">
                <a:cs typeface="Arial"/>
              </a:rPr>
              <a:t> </a:t>
            </a:r>
            <a:r>
              <a:rPr lang="en-US" sz="1400" dirty="0" err="1">
                <a:cs typeface="Arial"/>
              </a:rPr>
              <a:t>debagovanja</a:t>
            </a:r>
            <a:r>
              <a:rPr lang="en-US" sz="1400" dirty="0"/>
              <a:t>. Taj </a:t>
            </a:r>
            <a:r>
              <a:rPr lang="en-US" sz="1400" dirty="0" err="1"/>
              <a:t>kompromisni</a:t>
            </a:r>
            <a:r>
              <a:rPr lang="en-US" sz="1400" dirty="0"/>
              <a:t> </a:t>
            </a:r>
            <a:r>
              <a:rPr lang="en-US" sz="1400" dirty="0" err="1"/>
              <a:t>pristup</a:t>
            </a:r>
            <a:r>
              <a:rPr lang="en-US" sz="1400" dirty="0"/>
              <a:t> je </a:t>
            </a:r>
            <a:r>
              <a:rPr lang="en-US" sz="1400" dirty="0" err="1"/>
              <a:t>zapravo</a:t>
            </a:r>
            <a:r>
              <a:rPr lang="en-US" sz="1400" dirty="0"/>
              <a:t> </a:t>
            </a:r>
            <a:r>
              <a:rPr lang="en-US" sz="1400" dirty="0" err="1"/>
              <a:t>paradigma</a:t>
            </a:r>
            <a:r>
              <a:rPr lang="en-US" sz="1400" dirty="0"/>
              <a:t> </a:t>
            </a:r>
            <a:r>
              <a:rPr lang="en-US" sz="1400" dirty="0" err="1"/>
              <a:t>sive</a:t>
            </a:r>
            <a:r>
              <a:rPr lang="en-US" sz="1400" dirty="0"/>
              <a:t> </a:t>
            </a:r>
            <a:r>
              <a:rPr lang="en-US" sz="1400" dirty="0" err="1"/>
              <a:t>kutije</a:t>
            </a:r>
            <a:endParaRPr lang="en-US" dirty="0" err="1"/>
          </a:p>
          <a:p>
            <a:endParaRPr lang="en-US" altLang="en-US" sz="1400" dirty="0">
              <a:cs typeface="Arial"/>
            </a:endParaRPr>
          </a:p>
        </p:txBody>
      </p:sp>
    </p:spTree>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a:extLst>
              <a:ext uri="{FF2B5EF4-FFF2-40B4-BE49-F238E27FC236}">
                <a16:creationId xmlns:a16="http://schemas.microsoft.com/office/drawing/2014/main" id="{57AC382B-53C2-658B-4077-E3D88D70425E}"/>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229C61-10B9-497C-ACA2-4AC185CE46C4}" type="slidenum">
              <a:rPr lang="de-DE" altLang="en-US">
                <a:solidFill>
                  <a:schemeClr val="bg1"/>
                </a:solidFill>
              </a:rPr>
              <a:pPr/>
              <a:t>22</a:t>
            </a:fld>
            <a:endParaRPr lang="de-DE" altLang="en-US">
              <a:solidFill>
                <a:schemeClr val="bg1"/>
              </a:solidFill>
            </a:endParaRPr>
          </a:p>
        </p:txBody>
      </p:sp>
      <p:sp>
        <p:nvSpPr>
          <p:cNvPr id="28675" name="Rectangle 2">
            <a:extLst>
              <a:ext uri="{FF2B5EF4-FFF2-40B4-BE49-F238E27FC236}">
                <a16:creationId xmlns:a16="http://schemas.microsoft.com/office/drawing/2014/main" id="{29B73997-D7A7-2AC9-748D-BAFD23BE27DD}"/>
              </a:ext>
            </a:extLst>
          </p:cNvPr>
          <p:cNvSpPr>
            <a:spLocks noGrp="1" noChangeArrowheads="1"/>
          </p:cNvSpPr>
          <p:nvPr>
            <p:ph type="title"/>
          </p:nvPr>
        </p:nvSpPr>
        <p:spPr/>
        <p:txBody>
          <a:bodyPr/>
          <a:lstStyle/>
          <a:p>
            <a:r>
              <a:rPr lang="en-US" altLang="en-US" dirty="0" err="1">
                <a:cs typeface="Arial"/>
              </a:rPr>
              <a:t>Opšte</a:t>
            </a:r>
            <a:r>
              <a:rPr lang="en-US" altLang="en-US" dirty="0">
                <a:cs typeface="Arial"/>
              </a:rPr>
              <a:t> </a:t>
            </a:r>
            <a:r>
              <a:rPr lang="en-US" altLang="en-US" dirty="0" err="1">
                <a:cs typeface="Arial"/>
              </a:rPr>
              <a:t>smernice</a:t>
            </a:r>
            <a:r>
              <a:rPr lang="en-US" altLang="en-US" dirty="0">
                <a:cs typeface="Arial"/>
              </a:rPr>
              <a:t> za </a:t>
            </a:r>
            <a:r>
              <a:rPr lang="en-US" altLang="en-US" dirty="0" err="1">
                <a:cs typeface="Arial"/>
              </a:rPr>
              <a:t>postavljanje</a:t>
            </a:r>
            <a:r>
              <a:rPr lang="en-US" altLang="en-US" dirty="0">
                <a:cs typeface="Arial"/>
              </a:rPr>
              <a:t> </a:t>
            </a:r>
            <a:r>
              <a:rPr lang="en-US" altLang="en-US" dirty="0" err="1">
                <a:cs typeface="Arial"/>
              </a:rPr>
              <a:t>tačaka</a:t>
            </a:r>
            <a:r>
              <a:rPr lang="en-US" altLang="en-US" dirty="0">
                <a:cs typeface="Arial"/>
              </a:rPr>
              <a:t> </a:t>
            </a:r>
            <a:r>
              <a:rPr lang="en-US" altLang="en-US" dirty="0" err="1">
                <a:cs typeface="Arial"/>
              </a:rPr>
              <a:t>posmatranja</a:t>
            </a:r>
          </a:p>
        </p:txBody>
      </p:sp>
      <p:sp>
        <p:nvSpPr>
          <p:cNvPr id="28676" name="Rectangle 3">
            <a:extLst>
              <a:ext uri="{FF2B5EF4-FFF2-40B4-BE49-F238E27FC236}">
                <a16:creationId xmlns:a16="http://schemas.microsoft.com/office/drawing/2014/main" id="{C052876C-F0B0-8DF7-ED39-D44E75663239}"/>
              </a:ext>
            </a:extLst>
          </p:cNvPr>
          <p:cNvSpPr>
            <a:spLocks noGrp="1" noChangeArrowheads="1"/>
          </p:cNvSpPr>
          <p:nvPr>
            <p:ph type="body" idx="1"/>
          </p:nvPr>
        </p:nvSpPr>
        <p:spPr/>
        <p:txBody>
          <a:bodyPr/>
          <a:lstStyle/>
          <a:p>
            <a:pPr>
              <a:spcBef>
                <a:spcPts val="20"/>
              </a:spcBef>
            </a:pPr>
            <a:r>
              <a:rPr lang="en-US" altLang="en-US" dirty="0"/>
              <a:t>Evo </a:t>
            </a:r>
            <a:r>
              <a:rPr lang="en-US" altLang="en-US" dirty="0" err="1"/>
              <a:t>nekoliko</a:t>
            </a:r>
            <a:r>
              <a:rPr lang="en-US" altLang="en-US" dirty="0"/>
              <a:t> </a:t>
            </a:r>
            <a:r>
              <a:rPr lang="en-US" altLang="en-US" dirty="0" err="1"/>
              <a:t>opštih</a:t>
            </a:r>
            <a:r>
              <a:rPr lang="en-US" altLang="en-US" dirty="0"/>
              <a:t> </a:t>
            </a:r>
            <a:r>
              <a:rPr lang="en-US" altLang="en-US" dirty="0" err="1"/>
              <a:t>smernica</a:t>
            </a:r>
            <a:r>
              <a:rPr lang="en-US" altLang="en-US" dirty="0"/>
              <a:t> za </a:t>
            </a:r>
            <a:r>
              <a:rPr lang="en-US" altLang="en-US" dirty="0" err="1"/>
              <a:t>odlučivanje</a:t>
            </a:r>
            <a:r>
              <a:rPr lang="en-US" altLang="en-US" dirty="0"/>
              <a:t> </a:t>
            </a:r>
            <a:r>
              <a:rPr lang="en-US" altLang="en-US" dirty="0" err="1"/>
              <a:t>gde</a:t>
            </a:r>
            <a:r>
              <a:rPr lang="en-US" altLang="en-US" dirty="0"/>
              <a:t> </a:t>
            </a:r>
            <a:r>
              <a:rPr lang="en-US" altLang="en-US" dirty="0" err="1"/>
              <a:t>postaviti</a:t>
            </a:r>
            <a:r>
              <a:rPr lang="en-US" altLang="en-US" dirty="0"/>
              <a:t> </a:t>
            </a:r>
            <a:r>
              <a:rPr lang="en-US" altLang="en-US" dirty="0" err="1"/>
              <a:t>tačke</a:t>
            </a:r>
            <a:r>
              <a:rPr lang="en-US" altLang="en-US" dirty="0"/>
              <a:t> </a:t>
            </a:r>
            <a:r>
              <a:rPr lang="en-US" altLang="en-US" dirty="0" err="1"/>
              <a:t>posmatranja</a:t>
            </a:r>
            <a:r>
              <a:rPr lang="en-US" altLang="en-US" dirty="0"/>
              <a:t> u </a:t>
            </a:r>
            <a:r>
              <a:rPr lang="en-US" altLang="en-US" dirty="0" err="1"/>
              <a:t>dizajnu</a:t>
            </a:r>
            <a:r>
              <a:rPr lang="en-US" altLang="en-US" dirty="0"/>
              <a:t> </a:t>
            </a:r>
            <a:r>
              <a:rPr lang="en-US" altLang="en-US" dirty="0" err="1"/>
              <a:t>kako</a:t>
            </a:r>
            <a:r>
              <a:rPr lang="en-US" altLang="en-US" dirty="0"/>
              <a:t> bi se </a:t>
            </a:r>
            <a:r>
              <a:rPr lang="en-US" altLang="en-US" dirty="0" err="1"/>
              <a:t>olakšalo</a:t>
            </a:r>
            <a:r>
              <a:rPr lang="en-US" altLang="en-US" dirty="0"/>
              <a:t> </a:t>
            </a:r>
            <a:r>
              <a:rPr lang="en-US" altLang="en-US" dirty="0" err="1"/>
              <a:t>debagovanje</a:t>
            </a:r>
            <a:r>
              <a:rPr lang="en-US" altLang="en-US" dirty="0"/>
              <a:t> </a:t>
            </a:r>
            <a:r>
              <a:rPr lang="en-US" altLang="en-US" dirty="0" err="1"/>
              <a:t>i</a:t>
            </a:r>
            <a:r>
              <a:rPr lang="en-US" altLang="en-US" dirty="0"/>
              <a:t> </a:t>
            </a:r>
            <a:r>
              <a:rPr lang="en-US" altLang="en-US" dirty="0" err="1"/>
              <a:t>obezbedila</a:t>
            </a:r>
            <a:r>
              <a:rPr lang="en-US" altLang="en-US" dirty="0"/>
              <a:t> </a:t>
            </a:r>
            <a:r>
              <a:rPr lang="en-US" altLang="en-US" dirty="0" err="1"/>
              <a:t>dodatna</a:t>
            </a:r>
            <a:r>
              <a:rPr lang="en-US" altLang="en-US" dirty="0"/>
              <a:t> </a:t>
            </a:r>
            <a:r>
              <a:rPr lang="en-US" altLang="en-US" dirty="0" err="1"/>
              <a:t>provera</a:t>
            </a:r>
            <a:r>
              <a:rPr lang="en-US" altLang="en-US" dirty="0"/>
              <a:t>:</a:t>
            </a:r>
            <a:endParaRPr lang="en-US" dirty="0"/>
          </a:p>
          <a:p>
            <a:pPr lvl="1" indent="-188595">
              <a:spcBef>
                <a:spcPts val="20"/>
              </a:spcBef>
            </a:pPr>
            <a:r>
              <a:rPr lang="en-US" sz="1600" dirty="0" err="1"/>
              <a:t>Ciljajte</a:t>
            </a:r>
            <a:r>
              <a:rPr lang="en-US" sz="1600" dirty="0"/>
              <a:t> </a:t>
            </a:r>
            <a:r>
              <a:rPr lang="en-US" sz="1600" dirty="0" err="1"/>
              <a:t>na</a:t>
            </a:r>
            <a:r>
              <a:rPr lang="en-US" sz="1600" dirty="0"/>
              <a:t> </a:t>
            </a:r>
            <a:r>
              <a:rPr lang="en-US" sz="1600" dirty="0" err="1"/>
              <a:t>mehanizme</a:t>
            </a:r>
            <a:r>
              <a:rPr lang="en-US" sz="1600" dirty="0"/>
              <a:t> </a:t>
            </a:r>
            <a:r>
              <a:rPr lang="en-US" sz="1600" dirty="0" err="1"/>
              <a:t>definisane</a:t>
            </a:r>
            <a:r>
              <a:rPr lang="en-US" sz="1600" dirty="0"/>
              <a:t> u </a:t>
            </a:r>
            <a:r>
              <a:rPr lang="en-US" sz="1600" dirty="0" err="1"/>
              <a:t>arhitekturi</a:t>
            </a:r>
            <a:r>
              <a:rPr lang="en-US" sz="1600" dirty="0"/>
              <a:t> </a:t>
            </a:r>
            <a:r>
              <a:rPr lang="en-US" sz="1600" dirty="0" err="1"/>
              <a:t>dizajna</a:t>
            </a:r>
            <a:r>
              <a:rPr lang="en-US" sz="1600" dirty="0"/>
              <a:t>. </a:t>
            </a:r>
            <a:r>
              <a:rPr lang="en-US" sz="1600" dirty="0" err="1"/>
              <a:t>Tačke</a:t>
            </a:r>
            <a:r>
              <a:rPr lang="en-US" sz="1600" dirty="0"/>
              <a:t> </a:t>
            </a:r>
            <a:r>
              <a:rPr lang="en-US" sz="1600" dirty="0" err="1"/>
              <a:t>posmatranja</a:t>
            </a:r>
            <a:r>
              <a:rPr lang="en-US" sz="1600" dirty="0"/>
              <a:t> </a:t>
            </a:r>
            <a:r>
              <a:rPr lang="en-US" sz="1600" dirty="0" err="1"/>
              <a:t>na</a:t>
            </a:r>
            <a:r>
              <a:rPr lang="en-US" sz="1600" dirty="0"/>
              <a:t> </a:t>
            </a:r>
            <a:r>
              <a:rPr lang="en-US" sz="1600" dirty="0" err="1"/>
              <a:t>ovim</a:t>
            </a:r>
            <a:r>
              <a:rPr lang="en-US" sz="1600" dirty="0"/>
              <a:t> </a:t>
            </a:r>
            <a:r>
              <a:rPr lang="en-US" sz="1600" dirty="0" err="1"/>
              <a:t>strukturama</a:t>
            </a:r>
            <a:r>
              <a:rPr lang="en-US" sz="1600" dirty="0"/>
              <a:t> </a:t>
            </a:r>
            <a:r>
              <a:rPr lang="en-US" sz="1600" dirty="0" err="1"/>
              <a:t>su</a:t>
            </a:r>
            <a:r>
              <a:rPr lang="en-US" sz="1600" dirty="0"/>
              <a:t> </a:t>
            </a:r>
            <a:r>
              <a:rPr lang="en-US" sz="1600" dirty="0" err="1"/>
              <a:t>stabilne</a:t>
            </a:r>
            <a:r>
              <a:rPr lang="en-US" sz="1600" dirty="0"/>
              <a:t> </a:t>
            </a:r>
            <a:r>
              <a:rPr lang="en-US" sz="1600" dirty="0" err="1"/>
              <a:t>i</a:t>
            </a:r>
            <a:r>
              <a:rPr lang="en-US" sz="1600" dirty="0"/>
              <a:t> </a:t>
            </a:r>
            <a:r>
              <a:rPr lang="en-US" sz="1600" dirty="0" err="1"/>
              <a:t>zahtevaju</a:t>
            </a:r>
            <a:r>
              <a:rPr lang="en-US" sz="1600" dirty="0"/>
              <a:t> </a:t>
            </a:r>
            <a:r>
              <a:rPr lang="en-US" sz="1600" dirty="0" err="1"/>
              <a:t>manje</a:t>
            </a:r>
            <a:r>
              <a:rPr lang="en-US" sz="1600" dirty="0"/>
              <a:t> </a:t>
            </a:r>
            <a:r>
              <a:rPr lang="en-US" sz="1600" dirty="0" err="1"/>
              <a:t>održavanja</a:t>
            </a:r>
            <a:endParaRPr lang="en-US" sz="1600">
              <a:cs typeface="Arial"/>
            </a:endParaRPr>
          </a:p>
          <a:p>
            <a:pPr lvl="1" indent="-188595">
              <a:spcBef>
                <a:spcPts val="20"/>
              </a:spcBef>
            </a:pPr>
            <a:endParaRPr lang="en-US" sz="1600" dirty="0"/>
          </a:p>
          <a:p>
            <a:pPr lvl="1" indent="-188595">
              <a:spcBef>
                <a:spcPts val="20"/>
              </a:spcBef>
            </a:pPr>
            <a:r>
              <a:rPr lang="en-US" sz="1600" dirty="0"/>
              <a:t>Ravnomerno </a:t>
            </a:r>
            <a:r>
              <a:rPr lang="en-US" sz="1600" dirty="0" err="1"/>
              <a:t>rasporedite</a:t>
            </a:r>
            <a:r>
              <a:rPr lang="en-US" sz="1600" dirty="0"/>
              <a:t> </a:t>
            </a:r>
            <a:r>
              <a:rPr lang="en-US" sz="1600" dirty="0" err="1"/>
              <a:t>tačke</a:t>
            </a:r>
            <a:r>
              <a:rPr lang="en-US" sz="1600" dirty="0"/>
              <a:t> </a:t>
            </a:r>
            <a:r>
              <a:rPr lang="en-US" sz="1600" dirty="0" err="1"/>
              <a:t>posmatranja</a:t>
            </a:r>
            <a:r>
              <a:rPr lang="en-US" sz="1600" dirty="0"/>
              <a:t> </a:t>
            </a:r>
            <a:r>
              <a:rPr lang="en-US" sz="1600" dirty="0" err="1"/>
              <a:t>kroz</a:t>
            </a:r>
            <a:r>
              <a:rPr lang="en-US" sz="1600" dirty="0"/>
              <a:t> </a:t>
            </a:r>
            <a:r>
              <a:rPr lang="en-US" sz="1600" dirty="0" err="1"/>
              <a:t>ceo</a:t>
            </a:r>
            <a:r>
              <a:rPr lang="en-US" sz="1600" dirty="0"/>
              <a:t> </a:t>
            </a:r>
            <a:r>
              <a:rPr lang="en-US" sz="1600" dirty="0" err="1"/>
              <a:t>dizajn</a:t>
            </a:r>
            <a:endParaRPr lang="en-US" sz="1600">
              <a:cs typeface="Arial"/>
            </a:endParaRPr>
          </a:p>
          <a:p>
            <a:pPr lvl="1" indent="-188595">
              <a:spcBef>
                <a:spcPts val="20"/>
              </a:spcBef>
            </a:pPr>
            <a:endParaRPr lang="en-US" sz="1600" dirty="0"/>
          </a:p>
          <a:p>
            <a:pPr lvl="1" indent="-188595">
              <a:spcBef>
                <a:spcPts val="20"/>
              </a:spcBef>
            </a:pPr>
            <a:r>
              <a:rPr lang="en-US" sz="1600" dirty="0" err="1"/>
              <a:t>Koristite</a:t>
            </a:r>
            <a:r>
              <a:rPr lang="en-US" sz="1600" dirty="0"/>
              <a:t> </a:t>
            </a:r>
            <a:r>
              <a:rPr lang="en-US" sz="1600" dirty="0" err="1"/>
              <a:t>tačke</a:t>
            </a:r>
            <a:r>
              <a:rPr lang="en-US" sz="1600" dirty="0"/>
              <a:t> </a:t>
            </a:r>
            <a:r>
              <a:rPr lang="en-US" sz="1600" dirty="0" err="1"/>
              <a:t>posmatranja</a:t>
            </a:r>
            <a:r>
              <a:rPr lang="en-US" sz="1600" dirty="0"/>
              <a:t> da </a:t>
            </a:r>
            <a:r>
              <a:rPr lang="en-US" sz="1600" dirty="0" err="1"/>
              <a:t>dopunite</a:t>
            </a:r>
            <a:r>
              <a:rPr lang="en-US" sz="1600" dirty="0"/>
              <a:t> </a:t>
            </a:r>
            <a:r>
              <a:rPr lang="en-US" sz="1600" dirty="0" err="1"/>
              <a:t>tvrdnje</a:t>
            </a:r>
            <a:r>
              <a:rPr lang="en-US" sz="1600" dirty="0"/>
              <a:t> </a:t>
            </a:r>
            <a:r>
              <a:rPr lang="en-US" sz="1600" dirty="0" err="1"/>
              <a:t>dizajnerskog</a:t>
            </a:r>
            <a:r>
              <a:rPr lang="en-US" sz="1600" dirty="0"/>
              <a:t> </a:t>
            </a:r>
            <a:r>
              <a:rPr lang="en-US" sz="1600" dirty="0" err="1"/>
              <a:t>tima</a:t>
            </a:r>
            <a:r>
              <a:rPr lang="en-US" sz="1600" dirty="0"/>
              <a:t>. Nemojte </a:t>
            </a:r>
            <a:r>
              <a:rPr lang="en-US" sz="1600" dirty="0" err="1"/>
              <a:t>praviti</a:t>
            </a:r>
            <a:r>
              <a:rPr lang="en-US" sz="1600" dirty="0"/>
              <a:t> </a:t>
            </a:r>
            <a:r>
              <a:rPr lang="en-US" sz="1600" dirty="0" err="1"/>
              <a:t>redundantne</a:t>
            </a:r>
            <a:r>
              <a:rPr lang="en-US" sz="1600" dirty="0"/>
              <a:t> </a:t>
            </a:r>
            <a:r>
              <a:rPr lang="en-US" sz="1600" dirty="0" err="1"/>
              <a:t>tačke</a:t>
            </a:r>
            <a:r>
              <a:rPr lang="en-US" sz="1600" dirty="0"/>
              <a:t> </a:t>
            </a:r>
            <a:r>
              <a:rPr lang="en-US" sz="1600" dirty="0" err="1"/>
              <a:t>posmatranja</a:t>
            </a:r>
            <a:r>
              <a:rPr lang="en-US" sz="1600" dirty="0"/>
              <a:t> za </a:t>
            </a:r>
            <a:r>
              <a:rPr lang="en-US" sz="1600" dirty="0" err="1"/>
              <a:t>logiku</a:t>
            </a:r>
            <a:r>
              <a:rPr lang="en-US" sz="1600" dirty="0"/>
              <a:t> </a:t>
            </a:r>
            <a:r>
              <a:rPr lang="en-US" sz="1600" dirty="0" err="1"/>
              <a:t>koja</a:t>
            </a:r>
            <a:r>
              <a:rPr lang="en-US" sz="1600" dirty="0"/>
              <a:t> </a:t>
            </a:r>
            <a:r>
              <a:rPr lang="en-US" sz="1600" dirty="0" err="1"/>
              <a:t>već</a:t>
            </a:r>
            <a:r>
              <a:rPr lang="en-US" sz="1600" dirty="0"/>
              <a:t> </a:t>
            </a:r>
            <a:r>
              <a:rPr lang="en-US" sz="1600" dirty="0" err="1"/>
              <a:t>sadrži</a:t>
            </a:r>
            <a:r>
              <a:rPr lang="en-US" sz="1600" dirty="0"/>
              <a:t> </a:t>
            </a:r>
            <a:r>
              <a:rPr lang="en-US" sz="1600" dirty="0" err="1"/>
              <a:t>tvrdnje</a:t>
            </a:r>
            <a:endParaRPr lang="en-US" sz="1600">
              <a:cs typeface="Arial"/>
            </a:endParaRPr>
          </a:p>
          <a:p>
            <a:endParaRPr lang="en-US" altLang="en-US" sz="1600" dirty="0">
              <a:cs typeface="Arial"/>
            </a:endParaRPr>
          </a:p>
        </p:txBody>
      </p:sp>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3">
            <a:extLst>
              <a:ext uri="{FF2B5EF4-FFF2-40B4-BE49-F238E27FC236}">
                <a16:creationId xmlns:a16="http://schemas.microsoft.com/office/drawing/2014/main" id="{5D9A9D6C-1548-4156-45B0-B25AD5102C3A}"/>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E59AF43-4BF9-4CDD-806D-46034A457CCF}" type="slidenum">
              <a:rPr lang="de-DE" altLang="en-US">
                <a:solidFill>
                  <a:schemeClr val="bg1"/>
                </a:solidFill>
              </a:rPr>
              <a:pPr/>
              <a:t>23</a:t>
            </a:fld>
            <a:endParaRPr lang="de-DE" altLang="en-US">
              <a:solidFill>
                <a:schemeClr val="bg1"/>
              </a:solidFill>
            </a:endParaRPr>
          </a:p>
        </p:txBody>
      </p:sp>
      <p:sp>
        <p:nvSpPr>
          <p:cNvPr id="31747" name="Rectangle 2">
            <a:extLst>
              <a:ext uri="{FF2B5EF4-FFF2-40B4-BE49-F238E27FC236}">
                <a16:creationId xmlns:a16="http://schemas.microsoft.com/office/drawing/2014/main" id="{36E0F4CC-5D31-9DC1-439F-982F78423499}"/>
              </a:ext>
            </a:extLst>
          </p:cNvPr>
          <p:cNvSpPr>
            <a:spLocks noGrp="1" noChangeArrowheads="1"/>
          </p:cNvSpPr>
          <p:nvPr>
            <p:ph type="title"/>
          </p:nvPr>
        </p:nvSpPr>
        <p:spPr/>
        <p:txBody>
          <a:bodyPr/>
          <a:lstStyle/>
          <a:p>
            <a:r>
              <a:rPr lang="en-US" altLang="en-US" dirty="0"/>
              <a:t>Alati za </a:t>
            </a:r>
            <a:r>
              <a:rPr lang="en-US" altLang="en-US" dirty="0" err="1"/>
              <a:t>debagovanje</a:t>
            </a:r>
            <a:endParaRPr lang="en-US" dirty="0" err="1"/>
          </a:p>
        </p:txBody>
      </p:sp>
      <p:sp>
        <p:nvSpPr>
          <p:cNvPr id="31748" name="Rectangle 3">
            <a:extLst>
              <a:ext uri="{FF2B5EF4-FFF2-40B4-BE49-F238E27FC236}">
                <a16:creationId xmlns:a16="http://schemas.microsoft.com/office/drawing/2014/main" id="{1587125E-052D-931F-F4CC-8558826DDCC9}"/>
              </a:ext>
            </a:extLst>
          </p:cNvPr>
          <p:cNvSpPr>
            <a:spLocks noGrp="1" noChangeArrowheads="1"/>
          </p:cNvSpPr>
          <p:nvPr>
            <p:ph type="body" idx="1"/>
          </p:nvPr>
        </p:nvSpPr>
        <p:spPr/>
        <p:txBody>
          <a:bodyPr/>
          <a:lstStyle/>
          <a:p>
            <a:pPr>
              <a:spcBef>
                <a:spcPts val="20"/>
              </a:spcBef>
            </a:pPr>
            <a:r>
              <a:rPr lang="en-US" altLang="en-US" dirty="0"/>
              <a:t>Postoji </a:t>
            </a:r>
            <a:r>
              <a:rPr lang="en-US" altLang="en-US" dirty="0" err="1"/>
              <a:t>više</a:t>
            </a:r>
            <a:r>
              <a:rPr lang="en-US" altLang="en-US" dirty="0"/>
              <a:t> alata u </a:t>
            </a:r>
            <a:r>
              <a:rPr lang="en-US" altLang="en-US" dirty="0" err="1"/>
              <a:t>arsenalu</a:t>
            </a:r>
            <a:r>
              <a:rPr lang="en-US" altLang="en-US" dirty="0"/>
              <a:t> koji </a:t>
            </a:r>
            <a:r>
              <a:rPr lang="en-US" altLang="en-US" dirty="0" err="1"/>
              <a:t>pomažu</a:t>
            </a:r>
            <a:r>
              <a:rPr lang="en-US" altLang="en-US" dirty="0"/>
              <a:t> </a:t>
            </a:r>
            <a:r>
              <a:rPr lang="en-US" altLang="en-US" dirty="0" err="1"/>
              <a:t>verifikacionom</a:t>
            </a:r>
            <a:r>
              <a:rPr lang="en-US" altLang="en-US" dirty="0"/>
              <a:t> </a:t>
            </a:r>
            <a:r>
              <a:rPr lang="en-US" altLang="en-US" dirty="0" err="1"/>
              <a:t>inženjeru</a:t>
            </a:r>
            <a:r>
              <a:rPr lang="en-US" altLang="en-US" dirty="0"/>
              <a:t> da </a:t>
            </a:r>
            <a:r>
              <a:rPr lang="en-US" altLang="en-US" dirty="0" err="1"/>
              <a:t>otkrije</a:t>
            </a:r>
            <a:r>
              <a:rPr lang="en-US" altLang="en-US" dirty="0"/>
              <a:t> „</a:t>
            </a:r>
            <a:r>
              <a:rPr lang="en-US" altLang="en-US" dirty="0" err="1"/>
              <a:t>kako</a:t>
            </a:r>
            <a:r>
              <a:rPr lang="en-US" altLang="en-US" dirty="0"/>
              <a:t> </a:t>
            </a:r>
            <a:r>
              <a:rPr lang="en-US" altLang="en-US" dirty="0" err="1"/>
              <a:t>i</a:t>
            </a:r>
            <a:r>
              <a:rPr lang="en-US" altLang="en-US" dirty="0"/>
              <a:t> </a:t>
            </a:r>
            <a:r>
              <a:rPr lang="en-US" altLang="en-US" dirty="0" err="1"/>
              <a:t>kada</a:t>
            </a:r>
            <a:r>
              <a:rPr lang="en-US" altLang="en-US" dirty="0"/>
              <a:t>“ je </a:t>
            </a:r>
            <a:r>
              <a:rPr lang="en-US" altLang="en-US" dirty="0" err="1"/>
              <a:t>došlo</a:t>
            </a:r>
            <a:r>
              <a:rPr lang="en-US" altLang="en-US" dirty="0"/>
              <a:t> do </a:t>
            </a:r>
            <a:r>
              <a:rPr lang="en-US" altLang="en-US" dirty="0" err="1"/>
              <a:t>neusaglašenosti</a:t>
            </a:r>
            <a:endParaRPr lang="en-US" altLang="en-US" dirty="0" err="1">
              <a:cs typeface="Arial"/>
            </a:endParaRPr>
          </a:p>
          <a:p>
            <a:pPr>
              <a:spcBef>
                <a:spcPts val="20"/>
              </a:spcBef>
            </a:pPr>
            <a:endParaRPr lang="en-US" altLang="en-US" dirty="0"/>
          </a:p>
          <a:p>
            <a:pPr>
              <a:spcBef>
                <a:spcPts val="20"/>
              </a:spcBef>
            </a:pPr>
            <a:r>
              <a:rPr lang="en-US" dirty="0"/>
              <a:t>Ovi </a:t>
            </a:r>
            <a:r>
              <a:rPr lang="en-US" dirty="0" err="1"/>
              <a:t>alati</a:t>
            </a:r>
            <a:r>
              <a:rPr lang="en-US" dirty="0"/>
              <a:t> </a:t>
            </a:r>
            <a:r>
              <a:rPr lang="en-US" dirty="0" err="1"/>
              <a:t>služe</a:t>
            </a:r>
            <a:r>
              <a:rPr lang="en-US" dirty="0"/>
              <a:t> </a:t>
            </a:r>
            <a:r>
              <a:rPr lang="en-US" dirty="0" err="1"/>
              <a:t>kao</a:t>
            </a:r>
            <a:r>
              <a:rPr lang="en-US" dirty="0"/>
              <a:t> </a:t>
            </a:r>
            <a:r>
              <a:rPr lang="en-US" dirty="0" err="1"/>
              <a:t>mehanizmi</a:t>
            </a:r>
            <a:r>
              <a:rPr lang="en-US" dirty="0"/>
              <a:t> za </a:t>
            </a:r>
            <a:r>
              <a:rPr lang="en-US" dirty="0" err="1"/>
              <a:t>smanjenje</a:t>
            </a:r>
            <a:r>
              <a:rPr lang="en-US" dirty="0"/>
              <a:t> </a:t>
            </a:r>
            <a:r>
              <a:rPr lang="en-US" dirty="0" err="1"/>
              <a:t>vremena</a:t>
            </a:r>
            <a:r>
              <a:rPr lang="en-US" dirty="0"/>
              <a:t> </a:t>
            </a:r>
            <a:r>
              <a:rPr lang="en-US" dirty="0" err="1"/>
              <a:t>debagovanja</a:t>
            </a:r>
            <a:r>
              <a:rPr lang="en-US" dirty="0"/>
              <a:t> </a:t>
            </a:r>
            <a:r>
              <a:rPr lang="en-US" dirty="0" err="1"/>
              <a:t>i</a:t>
            </a:r>
            <a:r>
              <a:rPr lang="en-US" dirty="0"/>
              <a:t> </a:t>
            </a:r>
            <a:r>
              <a:rPr lang="en-US" dirty="0" err="1"/>
              <a:t>kreću</a:t>
            </a:r>
            <a:r>
              <a:rPr lang="en-US" dirty="0"/>
              <a:t> se od </a:t>
            </a:r>
            <a:r>
              <a:rPr lang="en-US" dirty="0" err="1"/>
              <a:t>osnovnih</a:t>
            </a:r>
            <a:r>
              <a:rPr lang="en-US" dirty="0"/>
              <a:t> </a:t>
            </a:r>
            <a:r>
              <a:rPr lang="en-US" dirty="0" err="1"/>
              <a:t>poruka</a:t>
            </a:r>
            <a:r>
              <a:rPr lang="en-US" dirty="0"/>
              <a:t> do </a:t>
            </a:r>
            <a:r>
              <a:rPr lang="en-US" dirty="0" err="1"/>
              <a:t>naprednijih</a:t>
            </a:r>
            <a:r>
              <a:rPr lang="en-US" dirty="0"/>
              <a:t> alata koji </a:t>
            </a:r>
            <a:r>
              <a:rPr lang="en-US" dirty="0" err="1"/>
              <a:t>omogućavaju</a:t>
            </a:r>
            <a:r>
              <a:rPr lang="en-US" dirty="0"/>
              <a:t> </a:t>
            </a:r>
            <a:r>
              <a:rPr lang="en-US" dirty="0" err="1"/>
              <a:t>grafičko</a:t>
            </a:r>
            <a:r>
              <a:rPr lang="en-US" dirty="0"/>
              <a:t> </a:t>
            </a:r>
            <a:r>
              <a:rPr lang="en-US" dirty="0" err="1"/>
              <a:t>debagovanje</a:t>
            </a:r>
            <a:r>
              <a:rPr lang="en-US" dirty="0"/>
              <a:t> </a:t>
            </a:r>
            <a:r>
              <a:rPr lang="en-US" dirty="0" err="1"/>
              <a:t>testnog</a:t>
            </a:r>
            <a:r>
              <a:rPr lang="en-US" dirty="0"/>
              <a:t> </a:t>
            </a:r>
            <a:r>
              <a:rPr lang="en-US" dirty="0" err="1"/>
              <a:t>okruženja</a:t>
            </a:r>
            <a:endParaRPr lang="en-US" dirty="0" err="1">
              <a:cs typeface="Arial"/>
            </a:endParaRPr>
          </a:p>
          <a:p>
            <a:pPr>
              <a:spcBef>
                <a:spcPts val="20"/>
              </a:spcBef>
            </a:pPr>
            <a:r>
              <a:rPr lang="en-US" dirty="0"/>
              <a:t>Alati za </a:t>
            </a:r>
            <a:r>
              <a:rPr lang="en-US" dirty="0" err="1"/>
              <a:t>debagovanje</a:t>
            </a:r>
            <a:r>
              <a:rPr lang="en-US" dirty="0"/>
              <a:t> </a:t>
            </a:r>
            <a:r>
              <a:rPr lang="en-US" dirty="0" err="1"/>
              <a:t>su</a:t>
            </a:r>
            <a:r>
              <a:rPr lang="en-US" dirty="0"/>
              <a:t>:</a:t>
            </a:r>
            <a:endParaRPr lang="en-US" dirty="0">
              <a:cs typeface="Arial"/>
            </a:endParaRPr>
          </a:p>
          <a:p>
            <a:pPr lvl="1" indent="-188595"/>
            <a:r>
              <a:rPr lang="en-US" sz="1400" dirty="0"/>
              <a:t>Print (</a:t>
            </a:r>
            <a:r>
              <a:rPr lang="en-US" sz="1400" dirty="0" err="1"/>
              <a:t>ispis</a:t>
            </a:r>
            <a:r>
              <a:rPr lang="en-US" sz="1400" dirty="0"/>
              <a:t>)</a:t>
            </a:r>
            <a:endParaRPr lang="en-US" sz="1400">
              <a:cs typeface="Arial"/>
            </a:endParaRPr>
          </a:p>
          <a:p>
            <a:pPr lvl="1" indent="-188595"/>
            <a:r>
              <a:rPr lang="en-US" sz="1400" dirty="0" err="1"/>
              <a:t>Tvrdnje</a:t>
            </a:r>
            <a:r>
              <a:rPr lang="en-US" sz="1400" dirty="0"/>
              <a:t> </a:t>
            </a:r>
          </a:p>
          <a:p>
            <a:pPr lvl="1" indent="-188595"/>
            <a:r>
              <a:rPr lang="en-US" sz="1400" dirty="0" err="1"/>
              <a:t>Pregled</a:t>
            </a:r>
            <a:r>
              <a:rPr lang="en-US" sz="1400" dirty="0"/>
              <a:t> </a:t>
            </a:r>
            <a:r>
              <a:rPr lang="en-US" sz="1400" dirty="0" err="1"/>
              <a:t>talasnih</a:t>
            </a:r>
            <a:r>
              <a:rPr lang="en-US" sz="1400" dirty="0"/>
              <a:t> </a:t>
            </a:r>
            <a:r>
              <a:rPr lang="en-US" sz="1400" dirty="0" err="1"/>
              <a:t>oblika</a:t>
            </a:r>
            <a:r>
              <a:rPr lang="en-US" sz="1400" dirty="0"/>
              <a:t> (</a:t>
            </a:r>
            <a:r>
              <a:rPr lang="en-US" sz="1400" i="1" dirty="0"/>
              <a:t>waveform viewers</a:t>
            </a:r>
            <a:r>
              <a:rPr lang="en-US" sz="1400" dirty="0"/>
              <a:t>)</a:t>
            </a:r>
            <a:endParaRPr lang="en-US" sz="1400">
              <a:cs typeface="Arial"/>
            </a:endParaRPr>
          </a:p>
          <a:p>
            <a:pPr lvl="1" indent="-188595"/>
            <a:r>
              <a:rPr lang="en-US" sz="1400" dirty="0" err="1"/>
              <a:t>Pregled</a:t>
            </a:r>
            <a:r>
              <a:rPr lang="en-US" sz="1400" dirty="0"/>
              <a:t> </a:t>
            </a:r>
            <a:r>
              <a:rPr lang="en-US" sz="1400" dirty="0" err="1"/>
              <a:t>memorije</a:t>
            </a:r>
            <a:r>
              <a:rPr lang="en-US" sz="1400" dirty="0"/>
              <a:t> </a:t>
            </a:r>
            <a:endParaRPr lang="en-US" sz="1400" dirty="0">
              <a:cs typeface="Arial"/>
            </a:endParaRPr>
          </a:p>
          <a:p>
            <a:endParaRPr lang="en-US" altLang="en-US" dirty="0">
              <a:cs typeface="Arial"/>
            </a:endParaRPr>
          </a:p>
        </p:txBody>
      </p:sp>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a:extLst>
              <a:ext uri="{FF2B5EF4-FFF2-40B4-BE49-F238E27FC236}">
                <a16:creationId xmlns:a16="http://schemas.microsoft.com/office/drawing/2014/main" id="{740F1EE2-A5AE-A06A-0647-A85CF813191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6239D7-4A3B-46DC-B126-6481FD5DC0D0}" type="slidenum">
              <a:rPr lang="de-DE" altLang="en-US">
                <a:solidFill>
                  <a:schemeClr val="bg1"/>
                </a:solidFill>
              </a:rPr>
              <a:pPr/>
              <a:t>24</a:t>
            </a:fld>
            <a:endParaRPr lang="de-DE" altLang="en-US">
              <a:solidFill>
                <a:schemeClr val="bg1"/>
              </a:solidFill>
            </a:endParaRPr>
          </a:p>
        </p:txBody>
      </p:sp>
      <p:sp>
        <p:nvSpPr>
          <p:cNvPr id="32771" name="Rectangle 2">
            <a:extLst>
              <a:ext uri="{FF2B5EF4-FFF2-40B4-BE49-F238E27FC236}">
                <a16:creationId xmlns:a16="http://schemas.microsoft.com/office/drawing/2014/main" id="{8C712C8D-0E63-3117-BA03-3DCDB7385430}"/>
              </a:ext>
            </a:extLst>
          </p:cNvPr>
          <p:cNvSpPr>
            <a:spLocks noGrp="1" noChangeArrowheads="1"/>
          </p:cNvSpPr>
          <p:nvPr>
            <p:ph type="title"/>
          </p:nvPr>
        </p:nvSpPr>
        <p:spPr/>
        <p:txBody>
          <a:bodyPr/>
          <a:lstStyle/>
          <a:p>
            <a:pPr eaLnBrk="1" hangingPunct="1"/>
            <a:r>
              <a:rPr lang="en-US" altLang="en-US"/>
              <a:t>Print I</a:t>
            </a:r>
          </a:p>
        </p:txBody>
      </p:sp>
      <p:sp>
        <p:nvSpPr>
          <p:cNvPr id="32772" name="Rectangle 3">
            <a:extLst>
              <a:ext uri="{FF2B5EF4-FFF2-40B4-BE49-F238E27FC236}">
                <a16:creationId xmlns:a16="http://schemas.microsoft.com/office/drawing/2014/main" id="{B1128BEF-100F-7B51-E05A-B3A73887D366}"/>
              </a:ext>
            </a:extLst>
          </p:cNvPr>
          <p:cNvSpPr>
            <a:spLocks noGrp="1" noChangeArrowheads="1"/>
          </p:cNvSpPr>
          <p:nvPr>
            <p:ph type="body" idx="1"/>
          </p:nvPr>
        </p:nvSpPr>
        <p:spPr/>
        <p:txBody>
          <a:bodyPr/>
          <a:lstStyle/>
          <a:p>
            <a:pPr eaLnBrk="1" hangingPunct="1">
              <a:spcBef>
                <a:spcPts val="20"/>
              </a:spcBef>
            </a:pPr>
            <a:r>
              <a:rPr lang="en-US" altLang="en-US" dirty="0"/>
              <a:t>Najosnovniji </a:t>
            </a:r>
            <a:r>
              <a:rPr lang="en-US" altLang="en-US" dirty="0" err="1"/>
              <a:t>mehanizam</a:t>
            </a:r>
            <a:r>
              <a:rPr lang="en-US" altLang="en-US" dirty="0"/>
              <a:t> za </a:t>
            </a:r>
            <a:r>
              <a:rPr lang="en-US" altLang="en-US" dirty="0" err="1"/>
              <a:t>izveštavanje</a:t>
            </a:r>
            <a:r>
              <a:rPr lang="en-US" altLang="en-US" dirty="0"/>
              <a:t> je </a:t>
            </a:r>
            <a:r>
              <a:rPr lang="en-US" altLang="en-US" dirty="0" err="1"/>
              <a:t>ispis</a:t>
            </a:r>
            <a:r>
              <a:rPr lang="en-US" altLang="en-US" dirty="0"/>
              <a:t> (</a:t>
            </a:r>
            <a:r>
              <a:rPr lang="en-US" altLang="en-US" i="1" dirty="0"/>
              <a:t>print</a:t>
            </a:r>
            <a:r>
              <a:rPr lang="en-US" altLang="en-US" dirty="0"/>
              <a:t>). Da bi </a:t>
            </a:r>
            <a:r>
              <a:rPr lang="en-US" altLang="en-US" dirty="0" err="1"/>
              <a:t>implementirao</a:t>
            </a:r>
            <a:r>
              <a:rPr lang="en-US" altLang="en-US" dirty="0"/>
              <a:t> </a:t>
            </a:r>
            <a:r>
              <a:rPr lang="en-US" altLang="en-US" dirty="0" err="1"/>
              <a:t>ovaj</a:t>
            </a:r>
            <a:r>
              <a:rPr lang="en-US" altLang="en-US" dirty="0"/>
              <a:t> </a:t>
            </a:r>
            <a:r>
              <a:rPr lang="en-US" altLang="en-US" dirty="0" err="1"/>
              <a:t>mehanizam</a:t>
            </a:r>
            <a:r>
              <a:rPr lang="en-US" altLang="en-US" dirty="0"/>
              <a:t> za </a:t>
            </a:r>
            <a:r>
              <a:rPr lang="en-US" altLang="en-US" dirty="0" err="1"/>
              <a:t>debagovanje</a:t>
            </a:r>
            <a:r>
              <a:rPr lang="en-US" altLang="en-US" dirty="0"/>
              <a:t>, </a:t>
            </a:r>
            <a:r>
              <a:rPr lang="en-US" altLang="en-US" dirty="0" err="1"/>
              <a:t>verifikacioni</a:t>
            </a:r>
            <a:r>
              <a:rPr lang="en-US" altLang="en-US" dirty="0"/>
              <a:t> </a:t>
            </a:r>
            <a:r>
              <a:rPr lang="en-US" altLang="en-US" dirty="0" err="1"/>
              <a:t>inženjer</a:t>
            </a:r>
            <a:r>
              <a:rPr lang="en-US" altLang="en-US" dirty="0"/>
              <a:t> </a:t>
            </a:r>
            <a:r>
              <a:rPr lang="en-US" altLang="en-US" dirty="0" err="1"/>
              <a:t>jednostavno</a:t>
            </a:r>
            <a:r>
              <a:rPr lang="en-US" altLang="en-US" dirty="0"/>
              <a:t> </a:t>
            </a:r>
            <a:r>
              <a:rPr lang="en-US" altLang="en-US" dirty="0" err="1"/>
              <a:t>dodaje</a:t>
            </a:r>
            <a:r>
              <a:rPr lang="en-US" altLang="en-US" dirty="0"/>
              <a:t> print </a:t>
            </a:r>
            <a:r>
              <a:rPr lang="en-US" altLang="en-US" dirty="0" err="1"/>
              <a:t>naredbe</a:t>
            </a:r>
            <a:r>
              <a:rPr lang="en-US" altLang="en-US" dirty="0"/>
              <a:t> u </a:t>
            </a:r>
            <a:r>
              <a:rPr lang="en-US" altLang="en-US" dirty="0" err="1"/>
              <a:t>komponente</a:t>
            </a:r>
            <a:r>
              <a:rPr lang="en-US" altLang="en-US" dirty="0"/>
              <a:t> </a:t>
            </a:r>
            <a:r>
              <a:rPr lang="en-US" altLang="en-US" dirty="0" err="1"/>
              <a:t>okruženja</a:t>
            </a:r>
            <a:r>
              <a:rPr lang="en-US" altLang="en-US" dirty="0"/>
              <a:t> </a:t>
            </a:r>
            <a:r>
              <a:rPr lang="en-US" altLang="en-US" dirty="0" err="1"/>
              <a:t>kako</a:t>
            </a:r>
            <a:r>
              <a:rPr lang="en-US" altLang="en-US" dirty="0"/>
              <a:t> bi </a:t>
            </a:r>
            <a:r>
              <a:rPr lang="en-US" altLang="en-US" dirty="0" err="1"/>
              <a:t>beležio</a:t>
            </a:r>
            <a:r>
              <a:rPr lang="en-US" altLang="en-US" dirty="0"/>
              <a:t> </a:t>
            </a:r>
            <a:r>
              <a:rPr lang="en-US" altLang="en-US" dirty="0" err="1"/>
              <a:t>aktivnost</a:t>
            </a:r>
            <a:r>
              <a:rPr lang="en-US" altLang="en-US" dirty="0"/>
              <a:t> </a:t>
            </a:r>
            <a:r>
              <a:rPr lang="en-US" altLang="en-US" dirty="0" err="1"/>
              <a:t>testnog</a:t>
            </a:r>
            <a:r>
              <a:rPr lang="en-US" altLang="en-US" dirty="0"/>
              <a:t> </a:t>
            </a:r>
            <a:r>
              <a:rPr lang="en-US" altLang="en-US" dirty="0" err="1"/>
              <a:t>okvira</a:t>
            </a:r>
            <a:endParaRPr lang="en-US" altLang="en-US">
              <a:cs typeface="Arial"/>
            </a:endParaRPr>
          </a:p>
          <a:p>
            <a:pPr>
              <a:spcBef>
                <a:spcPts val="20"/>
              </a:spcBef>
            </a:pPr>
            <a:endParaRPr lang="en-US" altLang="en-US" dirty="0">
              <a:cs typeface="Arial"/>
            </a:endParaRPr>
          </a:p>
          <a:p>
            <a:pPr>
              <a:spcBef>
                <a:spcPts val="20"/>
              </a:spcBef>
            </a:pPr>
            <a:r>
              <a:rPr lang="en-US" dirty="0"/>
              <a:t>Print </a:t>
            </a:r>
            <a:r>
              <a:rPr lang="en-US" dirty="0" err="1"/>
              <a:t>naredbe</a:t>
            </a:r>
            <a:r>
              <a:rPr lang="en-US" dirty="0"/>
              <a:t> </a:t>
            </a:r>
            <a:r>
              <a:rPr lang="en-US" dirty="0" err="1"/>
              <a:t>prikazuju</a:t>
            </a:r>
            <a:r>
              <a:rPr lang="en-US" dirty="0"/>
              <a:t> </a:t>
            </a:r>
            <a:r>
              <a:rPr lang="en-US" dirty="0" err="1"/>
              <a:t>vrednosti</a:t>
            </a:r>
            <a:r>
              <a:rPr lang="en-US" dirty="0"/>
              <a:t> </a:t>
            </a:r>
            <a:r>
              <a:rPr lang="en-US" dirty="0" err="1"/>
              <a:t>komponenti</a:t>
            </a:r>
            <a:r>
              <a:rPr lang="en-US" dirty="0"/>
              <a:t> za </a:t>
            </a:r>
            <a:r>
              <a:rPr lang="en-US" dirty="0" err="1"/>
              <a:t>proveru</a:t>
            </a:r>
            <a:r>
              <a:rPr lang="en-US" dirty="0"/>
              <a:t> u </a:t>
            </a:r>
            <a:r>
              <a:rPr lang="en-US" dirty="0" err="1"/>
              <a:t>različitim</a:t>
            </a:r>
            <a:r>
              <a:rPr lang="en-US" dirty="0"/>
              <a:t> </a:t>
            </a:r>
            <a:r>
              <a:rPr lang="en-US" dirty="0" err="1"/>
              <a:t>trenucima</a:t>
            </a:r>
            <a:r>
              <a:rPr lang="en-US" dirty="0"/>
              <a:t> </a:t>
            </a:r>
            <a:r>
              <a:rPr lang="en-US" dirty="0" err="1"/>
              <a:t>putem</a:t>
            </a:r>
            <a:r>
              <a:rPr lang="en-US" dirty="0"/>
              <a:t> </a:t>
            </a:r>
            <a:r>
              <a:rPr lang="en-US" dirty="0" err="1"/>
              <a:t>nekog</a:t>
            </a:r>
            <a:r>
              <a:rPr lang="en-US" dirty="0"/>
              <a:t> </a:t>
            </a:r>
            <a:r>
              <a:rPr lang="en-US" dirty="0" err="1"/>
              <a:t>mehanizma</a:t>
            </a:r>
            <a:r>
              <a:rPr lang="en-US" dirty="0"/>
              <a:t> za </a:t>
            </a:r>
            <a:r>
              <a:rPr lang="en-US" dirty="0" err="1"/>
              <a:t>logovanje</a:t>
            </a:r>
            <a:r>
              <a:rPr lang="en-US" dirty="0"/>
              <a:t>. </a:t>
            </a:r>
            <a:r>
              <a:rPr lang="en-US" dirty="0" err="1"/>
              <a:t>Ovaj</a:t>
            </a:r>
            <a:r>
              <a:rPr lang="en-US" dirty="0"/>
              <a:t> </a:t>
            </a:r>
            <a:r>
              <a:rPr lang="en-US" dirty="0" err="1"/>
              <a:t>mehanizam</a:t>
            </a:r>
            <a:r>
              <a:rPr lang="en-US" dirty="0"/>
              <a:t> za </a:t>
            </a:r>
            <a:r>
              <a:rPr lang="en-US" dirty="0" err="1"/>
              <a:t>logovanje</a:t>
            </a:r>
            <a:r>
              <a:rPr lang="en-US" dirty="0"/>
              <a:t> </a:t>
            </a:r>
            <a:r>
              <a:rPr lang="en-US" dirty="0" err="1"/>
              <a:t>hvata</a:t>
            </a:r>
            <a:r>
              <a:rPr lang="en-US" dirty="0"/>
              <a:t> </a:t>
            </a:r>
            <a:r>
              <a:rPr lang="en-US" dirty="0" err="1"/>
              <a:t>informacije</a:t>
            </a:r>
            <a:r>
              <a:rPr lang="en-US" dirty="0"/>
              <a:t> </a:t>
            </a:r>
            <a:r>
              <a:rPr lang="en-US" dirty="0" err="1"/>
              <a:t>i</a:t>
            </a:r>
            <a:r>
              <a:rPr lang="en-US" dirty="0"/>
              <a:t> </a:t>
            </a:r>
            <a:r>
              <a:rPr lang="en-US" dirty="0" err="1"/>
              <a:t>usmerava</a:t>
            </a:r>
            <a:r>
              <a:rPr lang="en-US" dirty="0"/>
              <a:t> </a:t>
            </a:r>
            <a:r>
              <a:rPr lang="en-US" dirty="0" err="1"/>
              <a:t>ih</a:t>
            </a:r>
            <a:r>
              <a:rPr lang="en-US" dirty="0"/>
              <a:t> u </a:t>
            </a:r>
            <a:r>
              <a:rPr lang="en-US" dirty="0" err="1"/>
              <a:t>simulacioni</a:t>
            </a:r>
            <a:r>
              <a:rPr lang="en-US" dirty="0"/>
              <a:t> log </a:t>
            </a:r>
            <a:r>
              <a:rPr lang="en-US" dirty="0" err="1"/>
              <a:t>fajl</a:t>
            </a:r>
            <a:r>
              <a:rPr lang="en-US" dirty="0"/>
              <a:t> </a:t>
            </a:r>
            <a:r>
              <a:rPr lang="en-US" dirty="0" err="1"/>
              <a:t>ili</a:t>
            </a:r>
            <a:r>
              <a:rPr lang="en-US" dirty="0"/>
              <a:t> </a:t>
            </a:r>
            <a:r>
              <a:rPr lang="en-US" dirty="0" err="1"/>
              <a:t>poseban</a:t>
            </a:r>
            <a:r>
              <a:rPr lang="en-US" dirty="0"/>
              <a:t> log </a:t>
            </a:r>
            <a:r>
              <a:rPr lang="en-US" dirty="0" err="1"/>
              <a:t>fajl</a:t>
            </a:r>
            <a:endParaRPr lang="en-US">
              <a:cs typeface="Arial"/>
            </a:endParaRPr>
          </a:p>
          <a:p>
            <a:pPr>
              <a:spcBef>
                <a:spcPts val="20"/>
              </a:spcBef>
            </a:pPr>
            <a:endParaRPr lang="en-US" dirty="0">
              <a:cs typeface="Arial"/>
            </a:endParaRPr>
          </a:p>
          <a:p>
            <a:pPr>
              <a:spcBef>
                <a:spcPts val="20"/>
              </a:spcBef>
            </a:pPr>
            <a:r>
              <a:rPr lang="en-US" dirty="0" err="1"/>
              <a:t>Verifikacioni</a:t>
            </a:r>
            <a:r>
              <a:rPr lang="en-US" dirty="0"/>
              <a:t> </a:t>
            </a:r>
            <a:r>
              <a:rPr lang="en-US" dirty="0" err="1"/>
              <a:t>inženjeri</a:t>
            </a:r>
            <a:r>
              <a:rPr lang="en-US" dirty="0"/>
              <a:t> </a:t>
            </a:r>
            <a:r>
              <a:rPr lang="en-US" dirty="0" err="1"/>
              <a:t>često</a:t>
            </a:r>
            <a:r>
              <a:rPr lang="en-US" dirty="0"/>
              <a:t> </a:t>
            </a:r>
            <a:r>
              <a:rPr lang="en-US" dirty="0" err="1"/>
              <a:t>koriste</a:t>
            </a:r>
            <a:r>
              <a:rPr lang="en-US" dirty="0"/>
              <a:t> </a:t>
            </a:r>
            <a:r>
              <a:rPr lang="en-US" dirty="0" err="1"/>
              <a:t>posebne</a:t>
            </a:r>
            <a:r>
              <a:rPr lang="en-US" dirty="0"/>
              <a:t> log </a:t>
            </a:r>
            <a:r>
              <a:rPr lang="en-US" dirty="0" err="1"/>
              <a:t>fajlove</a:t>
            </a:r>
            <a:r>
              <a:rPr lang="en-US" dirty="0"/>
              <a:t> za </a:t>
            </a:r>
            <a:r>
              <a:rPr lang="en-US" dirty="0" err="1"/>
              <a:t>pojedinačne</a:t>
            </a:r>
            <a:r>
              <a:rPr lang="en-US" dirty="0"/>
              <a:t> </a:t>
            </a:r>
            <a:r>
              <a:rPr lang="en-US" dirty="0" err="1"/>
              <a:t>komponente</a:t>
            </a:r>
            <a:r>
              <a:rPr lang="en-US" dirty="0"/>
              <a:t> za </a:t>
            </a:r>
            <a:r>
              <a:rPr lang="en-US" dirty="0" err="1"/>
              <a:t>proveru</a:t>
            </a:r>
            <a:r>
              <a:rPr lang="en-US" dirty="0"/>
              <a:t> (</a:t>
            </a:r>
            <a:r>
              <a:rPr lang="en-US" dirty="0" err="1"/>
              <a:t>umesto</a:t>
            </a:r>
            <a:r>
              <a:rPr lang="en-US" dirty="0"/>
              <a:t> </a:t>
            </a:r>
            <a:r>
              <a:rPr lang="en-US" dirty="0" err="1"/>
              <a:t>globalnog</a:t>
            </a:r>
            <a:r>
              <a:rPr lang="en-US" dirty="0"/>
              <a:t> log </a:t>
            </a:r>
            <a:r>
              <a:rPr lang="en-US" dirty="0" err="1"/>
              <a:t>fajla</a:t>
            </a:r>
            <a:r>
              <a:rPr lang="en-US" dirty="0"/>
              <a:t> koji </a:t>
            </a:r>
            <a:r>
              <a:rPr lang="en-US" dirty="0" err="1"/>
              <a:t>beleži</a:t>
            </a:r>
            <a:r>
              <a:rPr lang="en-US" dirty="0"/>
              <a:t> </a:t>
            </a:r>
            <a:r>
              <a:rPr lang="en-US" dirty="0" err="1"/>
              <a:t>poruke</a:t>
            </a:r>
            <a:r>
              <a:rPr lang="en-US" dirty="0"/>
              <a:t> </a:t>
            </a:r>
            <a:r>
              <a:rPr lang="en-US" dirty="0" err="1"/>
              <a:t>svih</a:t>
            </a:r>
            <a:r>
              <a:rPr lang="en-US" dirty="0"/>
              <a:t> </a:t>
            </a:r>
            <a:r>
              <a:rPr lang="en-US" dirty="0" err="1"/>
              <a:t>komponenti</a:t>
            </a:r>
            <a:r>
              <a:rPr lang="en-US" dirty="0"/>
              <a:t>), </a:t>
            </a:r>
            <a:r>
              <a:rPr lang="en-US" dirty="0" err="1"/>
              <a:t>što</a:t>
            </a:r>
            <a:r>
              <a:rPr lang="en-US" dirty="0"/>
              <a:t> </a:t>
            </a:r>
            <a:r>
              <a:rPr lang="en-US" dirty="0" err="1"/>
              <a:t>im</a:t>
            </a:r>
            <a:r>
              <a:rPr lang="en-US" dirty="0"/>
              <a:t> </a:t>
            </a:r>
            <a:r>
              <a:rPr lang="en-US" dirty="0" err="1"/>
              <a:t>omogućava</a:t>
            </a:r>
            <a:r>
              <a:rPr lang="en-US" dirty="0"/>
              <a:t> da </a:t>
            </a:r>
            <a:r>
              <a:rPr lang="en-US" dirty="0" err="1"/>
              <a:t>brzo</a:t>
            </a:r>
            <a:r>
              <a:rPr lang="en-US" dirty="0"/>
              <a:t> </a:t>
            </a:r>
            <a:r>
              <a:rPr lang="en-US" dirty="0" err="1"/>
              <a:t>sortiraju</a:t>
            </a:r>
            <a:r>
              <a:rPr lang="en-US" dirty="0"/>
              <a:t> </a:t>
            </a:r>
            <a:r>
              <a:rPr lang="en-US" dirty="0" err="1"/>
              <a:t>i</a:t>
            </a:r>
            <a:r>
              <a:rPr lang="en-US" dirty="0"/>
              <a:t> </a:t>
            </a:r>
            <a:r>
              <a:rPr lang="en-US" dirty="0" err="1"/>
              <a:t>lakše</a:t>
            </a:r>
            <a:r>
              <a:rPr lang="en-US" dirty="0"/>
              <a:t> </a:t>
            </a:r>
            <a:r>
              <a:rPr lang="en-US" dirty="0" err="1"/>
              <a:t>pregledaju</a:t>
            </a:r>
            <a:r>
              <a:rPr lang="en-US" dirty="0"/>
              <a:t> </a:t>
            </a:r>
            <a:r>
              <a:rPr lang="en-US" dirty="0" err="1"/>
              <a:t>veliki</a:t>
            </a:r>
            <a:r>
              <a:rPr lang="en-US" dirty="0"/>
              <a:t> </a:t>
            </a:r>
            <a:r>
              <a:rPr lang="en-US" dirty="0" err="1"/>
              <a:t>broj</a:t>
            </a:r>
            <a:r>
              <a:rPr lang="en-US" dirty="0"/>
              <a:t> </a:t>
            </a:r>
            <a:r>
              <a:rPr lang="en-US" dirty="0" err="1"/>
              <a:t>poruka</a:t>
            </a:r>
            <a:endParaRPr lang="en-US">
              <a:cs typeface="Arial"/>
            </a:endParaRPr>
          </a:p>
          <a:p>
            <a:pPr>
              <a:spcBef>
                <a:spcPts val="20"/>
              </a:spcBef>
            </a:pPr>
            <a:endParaRPr lang="en-US" dirty="0">
              <a:cs typeface="Arial"/>
            </a:endParaRPr>
          </a:p>
        </p:txBody>
      </p:sp>
      <p:sp>
        <p:nvSpPr>
          <p:cNvPr id="3" name="Rectangle: Rounded Corners 2">
            <a:extLst>
              <a:ext uri="{FF2B5EF4-FFF2-40B4-BE49-F238E27FC236}">
                <a16:creationId xmlns:a16="http://schemas.microsoft.com/office/drawing/2014/main" id="{3F969430-3098-82EC-FAA8-14BBE6688AAF}"/>
              </a:ext>
            </a:extLst>
          </p:cNvPr>
          <p:cNvSpPr/>
          <p:nvPr/>
        </p:nvSpPr>
        <p:spPr bwMode="auto">
          <a:xfrm>
            <a:off x="8097360" y="117848"/>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3</a:t>
            </a:r>
            <a:endParaRPr lang="en-US" dirty="0">
              <a:solidFill>
                <a:schemeClr val="bg1"/>
              </a:solidFill>
              <a:latin typeface="Arial"/>
              <a:cs typeface="Arial"/>
            </a:endParaRPr>
          </a:p>
        </p:txBody>
      </p:sp>
    </p:spTree>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2A7D7-E9D5-81F1-E9FB-8D90FB99D288}"/>
            </a:ext>
          </a:extLst>
        </p:cNvPr>
        <p:cNvGrpSpPr/>
        <p:nvPr/>
      </p:nvGrpSpPr>
      <p:grpSpPr>
        <a:xfrm>
          <a:off x="0" y="0"/>
          <a:ext cx="0" cy="0"/>
          <a:chOff x="0" y="0"/>
          <a:chExt cx="0" cy="0"/>
        </a:xfrm>
      </p:grpSpPr>
      <p:sp>
        <p:nvSpPr>
          <p:cNvPr id="32770" name="Footer Placeholder 3">
            <a:extLst>
              <a:ext uri="{FF2B5EF4-FFF2-40B4-BE49-F238E27FC236}">
                <a16:creationId xmlns:a16="http://schemas.microsoft.com/office/drawing/2014/main" id="{163C0687-0BE5-A85B-F699-848423F465F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6239D7-4A3B-46DC-B126-6481FD5DC0D0}" type="slidenum">
              <a:rPr lang="de-DE" altLang="en-US">
                <a:solidFill>
                  <a:schemeClr val="bg1"/>
                </a:solidFill>
              </a:rPr>
              <a:pPr/>
              <a:t>25</a:t>
            </a:fld>
            <a:endParaRPr lang="de-DE" altLang="en-US">
              <a:solidFill>
                <a:schemeClr val="bg1"/>
              </a:solidFill>
            </a:endParaRPr>
          </a:p>
        </p:txBody>
      </p:sp>
      <p:sp>
        <p:nvSpPr>
          <p:cNvPr id="32771" name="Rectangle 2">
            <a:extLst>
              <a:ext uri="{FF2B5EF4-FFF2-40B4-BE49-F238E27FC236}">
                <a16:creationId xmlns:a16="http://schemas.microsoft.com/office/drawing/2014/main" id="{9B9FFC9F-2CFD-58D9-F69E-19B3577D8C72}"/>
              </a:ext>
            </a:extLst>
          </p:cNvPr>
          <p:cNvSpPr>
            <a:spLocks noGrp="1" noChangeArrowheads="1"/>
          </p:cNvSpPr>
          <p:nvPr>
            <p:ph type="title"/>
          </p:nvPr>
        </p:nvSpPr>
        <p:spPr/>
        <p:txBody>
          <a:bodyPr/>
          <a:lstStyle/>
          <a:p>
            <a:pPr eaLnBrk="1" hangingPunct="1"/>
            <a:r>
              <a:rPr lang="en-US" altLang="en-US"/>
              <a:t>Print II</a:t>
            </a:r>
          </a:p>
        </p:txBody>
      </p:sp>
      <p:sp>
        <p:nvSpPr>
          <p:cNvPr id="32772" name="Rectangle 3">
            <a:extLst>
              <a:ext uri="{FF2B5EF4-FFF2-40B4-BE49-F238E27FC236}">
                <a16:creationId xmlns:a16="http://schemas.microsoft.com/office/drawing/2014/main" id="{DCB7339A-920B-FDBD-7E74-FC49CEEE3021}"/>
              </a:ext>
            </a:extLst>
          </p:cNvPr>
          <p:cNvSpPr>
            <a:spLocks noGrp="1" noChangeArrowheads="1"/>
          </p:cNvSpPr>
          <p:nvPr>
            <p:ph type="body" idx="1"/>
          </p:nvPr>
        </p:nvSpPr>
        <p:spPr>
          <a:xfrm>
            <a:off x="216577" y="863600"/>
            <a:ext cx="8801655" cy="3825875"/>
          </a:xfrm>
        </p:spPr>
        <p:txBody>
          <a:bodyPr/>
          <a:lstStyle/>
          <a:p>
            <a:pPr>
              <a:spcBef>
                <a:spcPts val="20"/>
              </a:spcBef>
            </a:pPr>
            <a:r>
              <a:rPr lang="en-US" dirty="0">
                <a:cs typeface="Arial"/>
              </a:rPr>
              <a:t>Mana </a:t>
            </a:r>
            <a:r>
              <a:rPr lang="en-US" dirty="0" err="1">
                <a:cs typeface="Arial"/>
              </a:rPr>
              <a:t>logovanja</a:t>
            </a:r>
            <a:r>
              <a:rPr lang="en-US" dirty="0">
                <a:cs typeface="Arial"/>
              </a:rPr>
              <a:t> </a:t>
            </a:r>
            <a:r>
              <a:rPr lang="en-US" dirty="0" err="1">
                <a:cs typeface="Arial"/>
              </a:rPr>
              <a:t>poruka</a:t>
            </a:r>
            <a:r>
              <a:rPr lang="en-US" dirty="0">
                <a:cs typeface="Arial"/>
              </a:rPr>
              <a:t> je </a:t>
            </a:r>
            <a:r>
              <a:rPr lang="en-US" dirty="0" err="1">
                <a:cs typeface="Arial"/>
              </a:rPr>
              <a:t>što</a:t>
            </a:r>
            <a:r>
              <a:rPr lang="en-US" dirty="0">
                <a:cs typeface="Arial"/>
              </a:rPr>
              <a:t> one </a:t>
            </a:r>
            <a:r>
              <a:rPr lang="en-US" dirty="0" err="1">
                <a:cs typeface="Arial"/>
              </a:rPr>
              <a:t>često</a:t>
            </a:r>
            <a:r>
              <a:rPr lang="en-US" dirty="0">
                <a:cs typeface="Arial"/>
              </a:rPr>
              <a:t> </a:t>
            </a:r>
            <a:r>
              <a:rPr lang="en-US" dirty="0" err="1">
                <a:cs typeface="Arial"/>
              </a:rPr>
              <a:t>budu</a:t>
            </a:r>
            <a:r>
              <a:rPr lang="en-US" dirty="0">
                <a:cs typeface="Arial"/>
              </a:rPr>
              <a:t> </a:t>
            </a:r>
            <a:r>
              <a:rPr lang="en-US" dirty="0" err="1">
                <a:cs typeface="Arial"/>
              </a:rPr>
              <a:t>veoma</a:t>
            </a:r>
            <a:r>
              <a:rPr lang="en-US" dirty="0">
                <a:cs typeface="Arial"/>
              </a:rPr>
              <a:t> </a:t>
            </a:r>
            <a:r>
              <a:rPr lang="en-US" dirty="0" err="1">
                <a:cs typeface="Arial"/>
              </a:rPr>
              <a:t>opširne</a:t>
            </a:r>
            <a:r>
              <a:rPr lang="en-US" dirty="0">
                <a:cs typeface="Arial"/>
              </a:rPr>
              <a:t>. </a:t>
            </a:r>
            <a:r>
              <a:rPr lang="en-US" dirty="0" err="1">
                <a:cs typeface="Arial"/>
              </a:rPr>
              <a:t>Komponente</a:t>
            </a:r>
            <a:r>
              <a:rPr lang="en-US" dirty="0">
                <a:cs typeface="Arial"/>
              </a:rPr>
              <a:t> </a:t>
            </a:r>
            <a:r>
              <a:rPr lang="en-US" dirty="0" err="1">
                <a:cs typeface="Arial"/>
              </a:rPr>
              <a:t>mogu</a:t>
            </a:r>
            <a:r>
              <a:rPr lang="en-US" dirty="0">
                <a:cs typeface="Arial"/>
              </a:rPr>
              <a:t> </a:t>
            </a:r>
            <a:r>
              <a:rPr lang="en-US" dirty="0" err="1">
                <a:cs typeface="Arial"/>
              </a:rPr>
              <a:t>generisati</a:t>
            </a:r>
            <a:r>
              <a:rPr lang="en-US" dirty="0">
                <a:cs typeface="Arial"/>
              </a:rPr>
              <a:t> </a:t>
            </a:r>
            <a:r>
              <a:rPr lang="en-US" dirty="0" err="1">
                <a:cs typeface="Arial"/>
              </a:rPr>
              <a:t>hiljade</a:t>
            </a:r>
            <a:r>
              <a:rPr lang="en-US" dirty="0">
                <a:cs typeface="Arial"/>
              </a:rPr>
              <a:t> </a:t>
            </a:r>
            <a:r>
              <a:rPr lang="en-US" dirty="0" err="1">
                <a:cs typeface="Arial"/>
              </a:rPr>
              <a:t>linija</a:t>
            </a:r>
            <a:r>
              <a:rPr lang="en-US" dirty="0">
                <a:cs typeface="Arial"/>
              </a:rPr>
              <a:t> </a:t>
            </a:r>
            <a:r>
              <a:rPr lang="en-US" dirty="0" err="1">
                <a:cs typeface="Arial"/>
              </a:rPr>
              <a:t>poruka</a:t>
            </a:r>
            <a:r>
              <a:rPr lang="en-US" dirty="0">
                <a:cs typeface="Arial"/>
              </a:rPr>
              <a:t> u log </a:t>
            </a:r>
            <a:r>
              <a:rPr lang="en-US" dirty="0" err="1">
                <a:cs typeface="Arial"/>
              </a:rPr>
              <a:t>fajlu</a:t>
            </a:r>
            <a:r>
              <a:rPr lang="en-US" dirty="0">
                <a:cs typeface="Arial"/>
              </a:rPr>
              <a:t>. Ovo </a:t>
            </a:r>
            <a:r>
              <a:rPr lang="en-US" dirty="0" err="1">
                <a:cs typeface="Arial"/>
              </a:rPr>
              <a:t>takođe</a:t>
            </a:r>
            <a:r>
              <a:rPr lang="en-US" dirty="0">
                <a:cs typeface="Arial"/>
              </a:rPr>
              <a:t> </a:t>
            </a:r>
            <a:r>
              <a:rPr lang="en-US" dirty="0" err="1">
                <a:cs typeface="Arial"/>
              </a:rPr>
              <a:t>može</a:t>
            </a:r>
            <a:r>
              <a:rPr lang="en-US" dirty="0">
                <a:cs typeface="Arial"/>
              </a:rPr>
              <a:t> </a:t>
            </a:r>
            <a:r>
              <a:rPr lang="en-US" dirty="0" err="1">
                <a:cs typeface="Arial"/>
              </a:rPr>
              <a:t>negativno</a:t>
            </a:r>
            <a:r>
              <a:rPr lang="en-US" dirty="0">
                <a:cs typeface="Arial"/>
              </a:rPr>
              <a:t> </a:t>
            </a:r>
            <a:r>
              <a:rPr lang="en-US" dirty="0" err="1">
                <a:cs typeface="Arial"/>
              </a:rPr>
              <a:t>uticati</a:t>
            </a:r>
            <a:r>
              <a:rPr lang="en-US" dirty="0">
                <a:cs typeface="Arial"/>
              </a:rPr>
              <a:t> </a:t>
            </a:r>
            <a:r>
              <a:rPr lang="en-US" dirty="0" err="1">
                <a:cs typeface="Arial"/>
              </a:rPr>
              <a:t>na</a:t>
            </a:r>
            <a:r>
              <a:rPr lang="en-US" dirty="0">
                <a:cs typeface="Arial"/>
              </a:rPr>
              <a:t> </a:t>
            </a:r>
            <a:r>
              <a:rPr lang="en-US" dirty="0" err="1">
                <a:cs typeface="Arial"/>
              </a:rPr>
              <a:t>performanse</a:t>
            </a:r>
            <a:r>
              <a:rPr lang="en-US" dirty="0">
                <a:cs typeface="Arial"/>
              </a:rPr>
              <a:t> </a:t>
            </a:r>
            <a:r>
              <a:rPr lang="en-US" dirty="0" err="1">
                <a:cs typeface="Arial"/>
              </a:rPr>
              <a:t>simulatora</a:t>
            </a:r>
            <a:r>
              <a:rPr lang="en-US" dirty="0">
                <a:cs typeface="Arial"/>
              </a:rPr>
              <a:t> </a:t>
            </a:r>
            <a:r>
              <a:rPr lang="en-US" dirty="0" err="1">
                <a:cs typeface="Arial"/>
              </a:rPr>
              <a:t>zbogučestalih</a:t>
            </a:r>
            <a:r>
              <a:rPr lang="en-US" dirty="0">
                <a:cs typeface="Arial"/>
              </a:rPr>
              <a:t> </a:t>
            </a:r>
            <a:r>
              <a:rPr lang="en-US" dirty="0" err="1">
                <a:cs typeface="Arial"/>
              </a:rPr>
              <a:t>ulazno</a:t>
            </a:r>
            <a:r>
              <a:rPr lang="en-US" dirty="0">
                <a:cs typeface="Arial"/>
              </a:rPr>
              <a:t>/</a:t>
            </a:r>
            <a:r>
              <a:rPr lang="en-US" dirty="0" err="1">
                <a:cs typeface="Arial"/>
              </a:rPr>
              <a:t>izlaznih</a:t>
            </a:r>
            <a:r>
              <a:rPr lang="en-US" dirty="0">
                <a:cs typeface="Arial"/>
              </a:rPr>
              <a:t> </a:t>
            </a:r>
            <a:r>
              <a:rPr lang="en-US" dirty="0" err="1">
                <a:cs typeface="Arial"/>
              </a:rPr>
              <a:t>operacija</a:t>
            </a:r>
            <a:r>
              <a:rPr lang="en-US" dirty="0">
                <a:cs typeface="Arial"/>
              </a:rPr>
              <a:t> </a:t>
            </a:r>
            <a:r>
              <a:rPr lang="en-US" dirty="0" err="1">
                <a:cs typeface="Arial"/>
              </a:rPr>
              <a:t>nad</a:t>
            </a:r>
            <a:r>
              <a:rPr lang="en-US" dirty="0">
                <a:cs typeface="Arial"/>
              </a:rPr>
              <a:t> </a:t>
            </a:r>
            <a:r>
              <a:rPr lang="en-US" dirty="0" err="1">
                <a:cs typeface="Arial"/>
              </a:rPr>
              <a:t>fajlovima</a:t>
            </a:r>
            <a:r>
              <a:rPr lang="en-US" dirty="0">
                <a:cs typeface="Arial"/>
              </a:rPr>
              <a:t> </a:t>
            </a:r>
            <a:r>
              <a:rPr lang="en-US" dirty="0" err="1">
                <a:cs typeface="Arial"/>
              </a:rPr>
              <a:t>tokom</a:t>
            </a:r>
            <a:r>
              <a:rPr lang="en-US" dirty="0">
                <a:cs typeface="Arial"/>
              </a:rPr>
              <a:t> test </a:t>
            </a:r>
            <a:r>
              <a:rPr lang="en-US" dirty="0" err="1">
                <a:cs typeface="Arial"/>
              </a:rPr>
              <a:t>slučaja</a:t>
            </a:r>
            <a:endParaRPr lang="en-US" dirty="0">
              <a:cs typeface="Arial"/>
            </a:endParaRPr>
          </a:p>
          <a:p>
            <a:pPr>
              <a:spcBef>
                <a:spcPts val="20"/>
              </a:spcBef>
            </a:pPr>
            <a:endParaRPr lang="en-US" dirty="0">
              <a:cs typeface="Arial"/>
            </a:endParaRPr>
          </a:p>
          <a:p>
            <a:pPr>
              <a:spcBef>
                <a:spcPts val="20"/>
              </a:spcBef>
            </a:pPr>
            <a:r>
              <a:rPr lang="en-US" dirty="0" err="1"/>
              <a:t>Rešenje</a:t>
            </a:r>
            <a:r>
              <a:rPr lang="en-US" dirty="0"/>
              <a:t> za </a:t>
            </a:r>
            <a:r>
              <a:rPr lang="en-US" dirty="0" err="1"/>
              <a:t>ovo</a:t>
            </a:r>
            <a:r>
              <a:rPr lang="en-US" dirty="0"/>
              <a:t> je </a:t>
            </a:r>
            <a:r>
              <a:rPr lang="en-US" dirty="0" err="1"/>
              <a:t>uključivanje</a:t>
            </a:r>
            <a:r>
              <a:rPr lang="en-US" dirty="0"/>
              <a:t> </a:t>
            </a:r>
            <a:r>
              <a:rPr lang="en-US" b="1" dirty="0" err="1"/>
              <a:t>programiranih</a:t>
            </a:r>
            <a:r>
              <a:rPr lang="en-US" b="1" dirty="0"/>
              <a:t> </a:t>
            </a:r>
            <a:r>
              <a:rPr lang="en-US" b="1" dirty="0" err="1"/>
              <a:t>nivoa</a:t>
            </a:r>
            <a:r>
              <a:rPr lang="en-US" b="1" dirty="0"/>
              <a:t> </a:t>
            </a:r>
            <a:r>
              <a:rPr lang="en-US" b="1" dirty="0" err="1"/>
              <a:t>debagovanja</a:t>
            </a:r>
            <a:r>
              <a:rPr lang="en-US" b="1" dirty="0"/>
              <a:t> </a:t>
            </a:r>
            <a:r>
              <a:rPr lang="en-US" dirty="0"/>
              <a:t>u </a:t>
            </a:r>
            <a:r>
              <a:rPr lang="en-US" dirty="0" err="1"/>
              <a:t>kod</a:t>
            </a:r>
            <a:r>
              <a:rPr lang="en-US" dirty="0"/>
              <a:t> </a:t>
            </a:r>
            <a:r>
              <a:rPr lang="en-US" dirty="0" err="1"/>
              <a:t>okruženja</a:t>
            </a:r>
            <a:r>
              <a:rPr lang="en-US" dirty="0"/>
              <a:t>, </a:t>
            </a:r>
            <a:r>
              <a:rPr lang="en-US" dirty="0" err="1"/>
              <a:t>tehnika</a:t>
            </a:r>
            <a:r>
              <a:rPr lang="en-US" dirty="0"/>
              <a:t> </a:t>
            </a:r>
            <a:r>
              <a:rPr lang="en-US" dirty="0" err="1"/>
              <a:t>koju</a:t>
            </a:r>
            <a:r>
              <a:rPr lang="en-US" dirty="0"/>
              <a:t> </a:t>
            </a:r>
            <a:r>
              <a:rPr lang="en-US" dirty="0" err="1"/>
              <a:t>softverska</a:t>
            </a:r>
            <a:r>
              <a:rPr lang="en-US" dirty="0"/>
              <a:t> </a:t>
            </a:r>
            <a:r>
              <a:rPr lang="en-US" dirty="0" err="1"/>
              <a:t>industrija</a:t>
            </a:r>
            <a:r>
              <a:rPr lang="en-US" dirty="0"/>
              <a:t> </a:t>
            </a:r>
            <a:r>
              <a:rPr lang="en-US" dirty="0" err="1"/>
              <a:t>koristi</a:t>
            </a:r>
            <a:r>
              <a:rPr lang="en-US" dirty="0"/>
              <a:t> </a:t>
            </a:r>
            <a:r>
              <a:rPr lang="en-US" dirty="0" err="1"/>
              <a:t>već</a:t>
            </a:r>
            <a:r>
              <a:rPr lang="en-US" dirty="0"/>
              <a:t> </a:t>
            </a:r>
            <a:r>
              <a:rPr lang="en-US" dirty="0" err="1"/>
              <a:t>godinama</a:t>
            </a:r>
            <a:endParaRPr lang="en-US" dirty="0">
              <a:cs typeface="Arial"/>
            </a:endParaRPr>
          </a:p>
          <a:p>
            <a:pPr>
              <a:spcBef>
                <a:spcPts val="20"/>
              </a:spcBef>
            </a:pPr>
            <a:endParaRPr lang="en-US" dirty="0">
              <a:cs typeface="Arial"/>
            </a:endParaRPr>
          </a:p>
          <a:p>
            <a:pPr>
              <a:spcBef>
                <a:spcPts val="20"/>
              </a:spcBef>
            </a:pPr>
            <a:r>
              <a:rPr lang="en-US" dirty="0"/>
              <a:t>Kada se test </a:t>
            </a:r>
            <a:r>
              <a:rPr lang="en-US" dirty="0" err="1"/>
              <a:t>slučaj</a:t>
            </a:r>
            <a:r>
              <a:rPr lang="en-US" dirty="0"/>
              <a:t> </a:t>
            </a:r>
            <a:r>
              <a:rPr lang="en-US" dirty="0" err="1"/>
              <a:t>pokreće</a:t>
            </a:r>
            <a:r>
              <a:rPr lang="en-US" dirty="0"/>
              <a:t> u </a:t>
            </a:r>
            <a:r>
              <a:rPr lang="en-US" dirty="0" err="1"/>
              <a:t>podrazumevanom</a:t>
            </a:r>
            <a:r>
              <a:rPr lang="en-US" dirty="0"/>
              <a:t> </a:t>
            </a:r>
            <a:r>
              <a:rPr lang="en-US" dirty="0" err="1"/>
              <a:t>režimu</a:t>
            </a:r>
            <a:r>
              <a:rPr lang="en-US" dirty="0"/>
              <a:t>, </a:t>
            </a:r>
            <a:r>
              <a:rPr lang="en-US" dirty="0" err="1"/>
              <a:t>komponente</a:t>
            </a:r>
            <a:r>
              <a:rPr lang="en-US" dirty="0"/>
              <a:t> </a:t>
            </a:r>
            <a:r>
              <a:rPr lang="en-US" dirty="0" err="1"/>
              <a:t>koriste</a:t>
            </a:r>
            <a:r>
              <a:rPr lang="en-US" dirty="0"/>
              <a:t> </a:t>
            </a:r>
            <a:r>
              <a:rPr lang="en-US" dirty="0" err="1"/>
              <a:t>najniži</a:t>
            </a:r>
            <a:r>
              <a:rPr lang="en-US" dirty="0"/>
              <a:t> </a:t>
            </a:r>
            <a:r>
              <a:rPr lang="en-US" dirty="0" err="1"/>
              <a:t>nivo</a:t>
            </a:r>
            <a:r>
              <a:rPr lang="en-US" dirty="0"/>
              <a:t> </a:t>
            </a:r>
            <a:r>
              <a:rPr lang="en-US" dirty="0" err="1"/>
              <a:t>poruka</a:t>
            </a:r>
            <a:r>
              <a:rPr lang="en-US" dirty="0"/>
              <a:t> </a:t>
            </a:r>
            <a:r>
              <a:rPr lang="en-US" dirty="0" err="1"/>
              <a:t>na</a:t>
            </a:r>
            <a:r>
              <a:rPr lang="en-US" dirty="0"/>
              <a:t> </a:t>
            </a:r>
            <a:r>
              <a:rPr lang="en-US" dirty="0" err="1"/>
              <a:t>kojem</a:t>
            </a:r>
            <a:r>
              <a:rPr lang="en-US" dirty="0"/>
              <a:t> </a:t>
            </a:r>
            <a:r>
              <a:rPr lang="en-US" dirty="0" err="1"/>
              <a:t>komponente</a:t>
            </a:r>
            <a:r>
              <a:rPr lang="en-US" dirty="0"/>
              <a:t> za </a:t>
            </a:r>
            <a:r>
              <a:rPr lang="en-US" dirty="0" err="1"/>
              <a:t>proveru</a:t>
            </a:r>
            <a:r>
              <a:rPr lang="en-US" dirty="0"/>
              <a:t> </a:t>
            </a:r>
            <a:r>
              <a:rPr lang="en-US" dirty="0" err="1"/>
              <a:t>prijavljuju</a:t>
            </a:r>
            <a:r>
              <a:rPr lang="en-US" dirty="0"/>
              <a:t> </a:t>
            </a:r>
            <a:r>
              <a:rPr lang="en-US" dirty="0" err="1"/>
              <a:t>samo</a:t>
            </a:r>
            <a:r>
              <a:rPr lang="en-US" dirty="0"/>
              <a:t> </a:t>
            </a:r>
            <a:r>
              <a:rPr lang="en-US" dirty="0" err="1"/>
              <a:t>greške</a:t>
            </a:r>
            <a:r>
              <a:rPr lang="en-US" dirty="0"/>
              <a:t> — bez </a:t>
            </a:r>
            <a:r>
              <a:rPr lang="en-US" dirty="0" err="1"/>
              <a:t>drugih</a:t>
            </a:r>
            <a:r>
              <a:rPr lang="en-US" dirty="0"/>
              <a:t> </a:t>
            </a:r>
            <a:r>
              <a:rPr lang="en-US" dirty="0" err="1"/>
              <a:t>relevantnih</a:t>
            </a:r>
            <a:r>
              <a:rPr lang="en-US" dirty="0"/>
              <a:t> </a:t>
            </a:r>
            <a:r>
              <a:rPr lang="en-US" dirty="0" err="1"/>
              <a:t>informacija</a:t>
            </a:r>
            <a:r>
              <a:rPr lang="en-US" dirty="0"/>
              <a:t>. </a:t>
            </a:r>
            <a:r>
              <a:rPr lang="en-US" dirty="0" err="1"/>
              <a:t>Međutim</a:t>
            </a:r>
            <a:r>
              <a:rPr lang="en-US" dirty="0"/>
              <a:t>, </a:t>
            </a:r>
            <a:r>
              <a:rPr lang="en-US" dirty="0" err="1"/>
              <a:t>kada</a:t>
            </a:r>
            <a:r>
              <a:rPr lang="en-US" dirty="0"/>
              <a:t> </a:t>
            </a:r>
            <a:r>
              <a:rPr lang="en-US" dirty="0" err="1"/>
              <a:t>dođe</a:t>
            </a:r>
            <a:r>
              <a:rPr lang="en-US" dirty="0"/>
              <a:t> do </a:t>
            </a:r>
            <a:r>
              <a:rPr lang="en-US" dirty="0" err="1"/>
              <a:t>greške</a:t>
            </a:r>
            <a:r>
              <a:rPr lang="en-US" dirty="0"/>
              <a:t>, </a:t>
            </a:r>
            <a:r>
              <a:rPr lang="en-US" dirty="0" err="1"/>
              <a:t>verifikacioni</a:t>
            </a:r>
            <a:r>
              <a:rPr lang="en-US" dirty="0"/>
              <a:t> </a:t>
            </a:r>
            <a:r>
              <a:rPr lang="en-US" dirty="0" err="1"/>
              <a:t>inženjer</a:t>
            </a:r>
            <a:r>
              <a:rPr lang="en-US" dirty="0"/>
              <a:t> </a:t>
            </a:r>
            <a:r>
              <a:rPr lang="en-US" dirty="0" err="1"/>
              <a:t>ponovo</a:t>
            </a:r>
            <a:r>
              <a:rPr lang="en-US" dirty="0"/>
              <a:t> </a:t>
            </a:r>
            <a:r>
              <a:rPr lang="en-US" dirty="0" err="1"/>
              <a:t>pokreće</a:t>
            </a:r>
            <a:r>
              <a:rPr lang="en-US" dirty="0"/>
              <a:t> </a:t>
            </a:r>
            <a:r>
              <a:rPr lang="en-US" dirty="0" err="1"/>
              <a:t>simulaciju</a:t>
            </a:r>
            <a:r>
              <a:rPr lang="en-US" dirty="0"/>
              <a:t> </a:t>
            </a:r>
            <a:r>
              <a:rPr lang="en-US" dirty="0" err="1"/>
              <a:t>sa</a:t>
            </a:r>
            <a:r>
              <a:rPr lang="en-US" dirty="0"/>
              <a:t> </a:t>
            </a:r>
            <a:r>
              <a:rPr lang="en-US" dirty="0" err="1"/>
              <a:t>višim</a:t>
            </a:r>
            <a:r>
              <a:rPr lang="en-US" dirty="0"/>
              <a:t> </a:t>
            </a:r>
            <a:r>
              <a:rPr lang="en-US" dirty="0" err="1"/>
              <a:t>nivoom</a:t>
            </a:r>
            <a:r>
              <a:rPr lang="en-US" dirty="0"/>
              <a:t> debag </a:t>
            </a:r>
            <a:r>
              <a:rPr lang="en-US" dirty="0" err="1"/>
              <a:t>poruka</a:t>
            </a:r>
            <a:endParaRPr lang="en-US" dirty="0">
              <a:cs typeface="Arial"/>
            </a:endParaRPr>
          </a:p>
          <a:p>
            <a:pPr>
              <a:spcBef>
                <a:spcPts val="20"/>
              </a:spcBef>
            </a:pPr>
            <a:endParaRPr lang="en-US" altLang="en-US" dirty="0">
              <a:cs typeface="Arial"/>
            </a:endParaRPr>
          </a:p>
        </p:txBody>
      </p:sp>
    </p:spTree>
    <p:extLst>
      <p:ext uri="{BB962C8B-B14F-4D97-AF65-F5344CB8AC3E}">
        <p14:creationId xmlns:p14="http://schemas.microsoft.com/office/powerpoint/2010/main" val="3966858733"/>
      </p:ext>
    </p:extLst>
  </p:cSld>
  <p:clrMapOvr>
    <a:masterClrMapping/>
  </p:clrMapOvr>
  <p:transitio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a:extLst>
              <a:ext uri="{FF2B5EF4-FFF2-40B4-BE49-F238E27FC236}">
                <a16:creationId xmlns:a16="http://schemas.microsoft.com/office/drawing/2014/main" id="{66EA2A87-76B7-60BB-4B4E-81C31711444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D12AC8-CBDD-4614-80D7-1331D75DF3FC}" type="slidenum">
              <a:rPr lang="de-DE" altLang="en-US">
                <a:solidFill>
                  <a:schemeClr val="bg1"/>
                </a:solidFill>
              </a:rPr>
              <a:pPr/>
              <a:t>26</a:t>
            </a:fld>
            <a:endParaRPr lang="de-DE" altLang="en-US">
              <a:solidFill>
                <a:schemeClr val="bg1"/>
              </a:solidFill>
            </a:endParaRPr>
          </a:p>
        </p:txBody>
      </p:sp>
      <p:sp>
        <p:nvSpPr>
          <p:cNvPr id="33795" name="Rectangle 2">
            <a:extLst>
              <a:ext uri="{FF2B5EF4-FFF2-40B4-BE49-F238E27FC236}">
                <a16:creationId xmlns:a16="http://schemas.microsoft.com/office/drawing/2014/main" id="{41D3ABB1-0466-5CB9-5BD4-65E559D85B38}"/>
              </a:ext>
            </a:extLst>
          </p:cNvPr>
          <p:cNvSpPr>
            <a:spLocks noGrp="1" noChangeArrowheads="1"/>
          </p:cNvSpPr>
          <p:nvPr>
            <p:ph type="title"/>
          </p:nvPr>
        </p:nvSpPr>
        <p:spPr/>
        <p:txBody>
          <a:bodyPr/>
          <a:lstStyle/>
          <a:p>
            <a:pPr eaLnBrk="1" hangingPunct="1"/>
            <a:r>
              <a:rPr lang="en-US" altLang="en-US" dirty="0" err="1"/>
              <a:t>Pregled</a:t>
            </a:r>
            <a:r>
              <a:rPr lang="en-US" altLang="en-US" dirty="0"/>
              <a:t> </a:t>
            </a:r>
            <a:r>
              <a:rPr lang="en-US" altLang="en-US" dirty="0" err="1"/>
              <a:t>talasnih</a:t>
            </a:r>
            <a:r>
              <a:rPr lang="en-US" altLang="en-US" dirty="0"/>
              <a:t> </a:t>
            </a:r>
            <a:r>
              <a:rPr lang="en-US" altLang="en-US" dirty="0" err="1"/>
              <a:t>oblika</a:t>
            </a:r>
            <a:r>
              <a:rPr lang="en-US" altLang="en-US" dirty="0"/>
              <a:t> I</a:t>
            </a:r>
            <a:endParaRPr lang="en-US" altLang="en-US" dirty="0" err="1">
              <a:cs typeface="Arial"/>
            </a:endParaRPr>
          </a:p>
        </p:txBody>
      </p:sp>
      <p:sp>
        <p:nvSpPr>
          <p:cNvPr id="33796" name="Rectangle 3">
            <a:extLst>
              <a:ext uri="{FF2B5EF4-FFF2-40B4-BE49-F238E27FC236}">
                <a16:creationId xmlns:a16="http://schemas.microsoft.com/office/drawing/2014/main" id="{A145667A-0302-F0E9-B672-AA0431BF5191}"/>
              </a:ext>
            </a:extLst>
          </p:cNvPr>
          <p:cNvSpPr>
            <a:spLocks noGrp="1" noChangeArrowheads="1"/>
          </p:cNvSpPr>
          <p:nvPr>
            <p:ph type="body" idx="1"/>
          </p:nvPr>
        </p:nvSpPr>
        <p:spPr/>
        <p:txBody>
          <a:bodyPr/>
          <a:lstStyle/>
          <a:p>
            <a:pPr>
              <a:spcBef>
                <a:spcPts val="20"/>
              </a:spcBef>
            </a:pPr>
            <a:r>
              <a:rPr lang="en-US" altLang="en-US" dirty="0" err="1"/>
              <a:t>Često</a:t>
            </a:r>
            <a:r>
              <a:rPr lang="en-US" altLang="en-US" dirty="0"/>
              <a:t> je </a:t>
            </a:r>
            <a:r>
              <a:rPr lang="en-US" altLang="en-US" dirty="0" err="1"/>
              <a:t>neophodno</a:t>
            </a:r>
            <a:r>
              <a:rPr lang="en-US" altLang="en-US" dirty="0"/>
              <a:t> </a:t>
            </a:r>
            <a:r>
              <a:rPr lang="en-US" altLang="en-US" dirty="0" err="1"/>
              <a:t>dobiti</a:t>
            </a:r>
            <a:r>
              <a:rPr lang="en-US" altLang="en-US" dirty="0"/>
              <a:t> </a:t>
            </a:r>
            <a:r>
              <a:rPr lang="en-US" altLang="en-US" dirty="0" err="1"/>
              <a:t>više</a:t>
            </a:r>
            <a:r>
              <a:rPr lang="en-US" altLang="en-US" dirty="0"/>
              <a:t> </a:t>
            </a:r>
            <a:r>
              <a:rPr lang="en-US" altLang="en-US" dirty="0" err="1"/>
              <a:t>detalja</a:t>
            </a:r>
            <a:r>
              <a:rPr lang="en-US" altLang="en-US" dirty="0"/>
              <a:t> </a:t>
            </a:r>
            <a:r>
              <a:rPr lang="en-US" altLang="en-US" dirty="0" err="1"/>
              <a:t>kada</a:t>
            </a:r>
            <a:r>
              <a:rPr lang="en-US" altLang="en-US" dirty="0"/>
              <a:t> test </a:t>
            </a:r>
            <a:r>
              <a:rPr lang="en-US" altLang="en-US" dirty="0" err="1"/>
              <a:t>slučaj</a:t>
            </a:r>
            <a:r>
              <a:rPr lang="en-US" altLang="en-US" dirty="0"/>
              <a:t> ne </a:t>
            </a:r>
            <a:r>
              <a:rPr lang="en-US" altLang="en-US" dirty="0" err="1"/>
              <a:t>uspe</a:t>
            </a:r>
            <a:endParaRPr lang="en-US" altLang="en-US" dirty="0">
              <a:cs typeface="Arial"/>
            </a:endParaRPr>
          </a:p>
          <a:p>
            <a:pPr>
              <a:spcBef>
                <a:spcPts val="20"/>
              </a:spcBef>
            </a:pPr>
            <a:endParaRPr lang="en-US" altLang="en-US" dirty="0">
              <a:cs typeface="Arial"/>
            </a:endParaRPr>
          </a:p>
          <a:p>
            <a:pPr>
              <a:spcBef>
                <a:spcPts val="20"/>
              </a:spcBef>
            </a:pPr>
            <a:r>
              <a:rPr lang="en-US" dirty="0" err="1"/>
              <a:t>Mnogo</a:t>
            </a:r>
            <a:r>
              <a:rPr lang="en-US" dirty="0"/>
              <a:t> puta </a:t>
            </a:r>
            <a:r>
              <a:rPr lang="en-US" dirty="0" err="1"/>
              <a:t>tokom</a:t>
            </a:r>
            <a:r>
              <a:rPr lang="en-US" dirty="0"/>
              <a:t> </a:t>
            </a:r>
            <a:r>
              <a:rPr lang="en-US" dirty="0" err="1"/>
              <a:t>debagovanja</a:t>
            </a:r>
            <a:r>
              <a:rPr lang="en-US" dirty="0"/>
              <a:t>, </a:t>
            </a:r>
            <a:r>
              <a:rPr lang="en-US" dirty="0" err="1"/>
              <a:t>verifikacioni</a:t>
            </a:r>
            <a:r>
              <a:rPr lang="en-US" dirty="0"/>
              <a:t> </a:t>
            </a:r>
            <a:r>
              <a:rPr lang="en-US" dirty="0" err="1"/>
              <a:t>inženjer</a:t>
            </a:r>
            <a:r>
              <a:rPr lang="en-US" dirty="0"/>
              <a:t> </a:t>
            </a:r>
            <a:r>
              <a:rPr lang="en-US" dirty="0" err="1"/>
              <a:t>treba</a:t>
            </a:r>
            <a:r>
              <a:rPr lang="en-US" dirty="0"/>
              <a:t> da </a:t>
            </a:r>
            <a:r>
              <a:rPr lang="en-US" dirty="0" err="1"/>
              <a:t>pregleda</a:t>
            </a:r>
            <a:r>
              <a:rPr lang="en-US" dirty="0"/>
              <a:t> </a:t>
            </a:r>
            <a:r>
              <a:rPr lang="en-US" dirty="0" err="1"/>
              <a:t>i</a:t>
            </a:r>
            <a:r>
              <a:rPr lang="en-US" dirty="0"/>
              <a:t> </a:t>
            </a:r>
            <a:r>
              <a:rPr lang="en-US" dirty="0" err="1"/>
              <a:t>proveri</a:t>
            </a:r>
            <a:r>
              <a:rPr lang="en-US" dirty="0"/>
              <a:t> </a:t>
            </a:r>
            <a:r>
              <a:rPr lang="en-US" dirty="0" err="1"/>
              <a:t>signale</a:t>
            </a:r>
            <a:r>
              <a:rPr lang="en-US" dirty="0"/>
              <a:t> </a:t>
            </a:r>
            <a:r>
              <a:rPr lang="en-US" dirty="0" err="1"/>
              <a:t>unutar</a:t>
            </a:r>
            <a:r>
              <a:rPr lang="en-US" dirty="0"/>
              <a:t> </a:t>
            </a:r>
            <a:r>
              <a:rPr lang="en-US" dirty="0" err="1"/>
              <a:t>dizajna</a:t>
            </a:r>
            <a:r>
              <a:rPr lang="en-US" dirty="0"/>
              <a:t> </a:t>
            </a:r>
            <a:r>
              <a:rPr lang="en-US" dirty="0" err="1"/>
              <a:t>i</a:t>
            </a:r>
            <a:r>
              <a:rPr lang="en-US" dirty="0"/>
              <a:t> </a:t>
            </a:r>
            <a:r>
              <a:rPr lang="en-US" dirty="0" err="1"/>
              <a:t>njihove</a:t>
            </a:r>
            <a:r>
              <a:rPr lang="en-US" dirty="0"/>
              <a:t> </a:t>
            </a:r>
            <a:r>
              <a:rPr lang="en-US" dirty="0" err="1"/>
              <a:t>vrednosti</a:t>
            </a:r>
            <a:r>
              <a:rPr lang="en-US" dirty="0"/>
              <a:t> u </a:t>
            </a:r>
            <a:r>
              <a:rPr lang="en-US" dirty="0" err="1"/>
              <a:t>različitim</a:t>
            </a:r>
            <a:r>
              <a:rPr lang="en-US" dirty="0"/>
              <a:t> </a:t>
            </a:r>
            <a:r>
              <a:rPr lang="en-US" dirty="0" err="1"/>
              <a:t>trenucima</a:t>
            </a:r>
            <a:r>
              <a:rPr lang="en-US" dirty="0"/>
              <a:t> </a:t>
            </a:r>
            <a:r>
              <a:rPr lang="en-US" dirty="0" err="1"/>
              <a:t>simulacije</a:t>
            </a:r>
            <a:endParaRPr lang="en-US">
              <a:cs typeface="Arial"/>
            </a:endParaRPr>
          </a:p>
          <a:p>
            <a:pPr>
              <a:spcBef>
                <a:spcPts val="20"/>
              </a:spcBef>
            </a:pPr>
            <a:endParaRPr lang="en-US" dirty="0">
              <a:cs typeface="Arial"/>
            </a:endParaRPr>
          </a:p>
          <a:p>
            <a:pPr>
              <a:spcBef>
                <a:spcPts val="20"/>
              </a:spcBef>
            </a:pPr>
            <a:r>
              <a:rPr lang="en-US" dirty="0"/>
              <a:t>Da bi to </a:t>
            </a:r>
            <a:r>
              <a:rPr lang="en-US" dirty="0" err="1"/>
              <a:t>postigao</a:t>
            </a:r>
            <a:r>
              <a:rPr lang="en-US" dirty="0"/>
              <a:t>, </a:t>
            </a:r>
            <a:r>
              <a:rPr lang="en-US" dirty="0" err="1"/>
              <a:t>verifikacioni</a:t>
            </a:r>
            <a:r>
              <a:rPr lang="en-US" dirty="0"/>
              <a:t> </a:t>
            </a:r>
            <a:r>
              <a:rPr lang="en-US" dirty="0" err="1"/>
              <a:t>inženjer</a:t>
            </a:r>
            <a:r>
              <a:rPr lang="en-US" dirty="0"/>
              <a:t> </a:t>
            </a:r>
            <a:r>
              <a:rPr lang="en-US" dirty="0" err="1"/>
              <a:t>može</a:t>
            </a:r>
            <a:r>
              <a:rPr lang="en-US" dirty="0"/>
              <a:t> </a:t>
            </a:r>
            <a:r>
              <a:rPr lang="en-US" dirty="0" err="1"/>
              <a:t>koristiti</a:t>
            </a:r>
            <a:r>
              <a:rPr lang="en-US" dirty="0"/>
              <a:t> </a:t>
            </a:r>
            <a:r>
              <a:rPr lang="en-US" dirty="0" err="1"/>
              <a:t>vizuelni</a:t>
            </a:r>
            <a:r>
              <a:rPr lang="en-US" dirty="0"/>
              <a:t> </a:t>
            </a:r>
            <a:r>
              <a:rPr lang="en-US" dirty="0" err="1"/>
              <a:t>alat</a:t>
            </a:r>
            <a:r>
              <a:rPr lang="en-US" dirty="0"/>
              <a:t> </a:t>
            </a:r>
            <a:r>
              <a:rPr lang="en-US" dirty="0" err="1"/>
              <a:t>i</a:t>
            </a:r>
            <a:r>
              <a:rPr lang="en-US" dirty="0"/>
              <a:t> </a:t>
            </a:r>
            <a:r>
              <a:rPr lang="en-US" dirty="0" err="1"/>
              <a:t>pregledati</a:t>
            </a:r>
            <a:r>
              <a:rPr lang="en-US" dirty="0"/>
              <a:t> interne </a:t>
            </a:r>
            <a:r>
              <a:rPr lang="en-US" dirty="0" err="1"/>
              <a:t>vrednosti</a:t>
            </a:r>
            <a:r>
              <a:rPr lang="en-US" dirty="0"/>
              <a:t> DUV-a u </a:t>
            </a:r>
            <a:r>
              <a:rPr lang="en-US" dirty="0" err="1"/>
              <a:t>talasnom</a:t>
            </a:r>
            <a:r>
              <a:rPr lang="en-US" dirty="0"/>
              <a:t> </a:t>
            </a:r>
            <a:r>
              <a:rPr lang="en-US" dirty="0" err="1"/>
              <a:t>obliku</a:t>
            </a:r>
            <a:endParaRPr lang="en-US">
              <a:cs typeface="Arial"/>
            </a:endParaRPr>
          </a:p>
          <a:p>
            <a:pPr>
              <a:spcBef>
                <a:spcPts val="20"/>
              </a:spcBef>
            </a:pPr>
            <a:endParaRPr lang="en-US" dirty="0">
              <a:cs typeface="Arial"/>
            </a:endParaRPr>
          </a:p>
          <a:p>
            <a:pPr>
              <a:spcBef>
                <a:spcPts val="20"/>
              </a:spcBef>
            </a:pPr>
            <a:r>
              <a:rPr lang="en-US" dirty="0" err="1"/>
              <a:t>Pregled</a:t>
            </a:r>
            <a:r>
              <a:rPr lang="en-US" dirty="0"/>
              <a:t> </a:t>
            </a:r>
            <a:r>
              <a:rPr lang="en-US" dirty="0" err="1"/>
              <a:t>talasnih</a:t>
            </a:r>
            <a:r>
              <a:rPr lang="en-US" dirty="0"/>
              <a:t> </a:t>
            </a:r>
            <a:r>
              <a:rPr lang="en-US" dirty="0" err="1"/>
              <a:t>oblika</a:t>
            </a:r>
            <a:r>
              <a:rPr lang="en-US" dirty="0"/>
              <a:t> (</a:t>
            </a:r>
            <a:r>
              <a:rPr lang="en-US" i="1" dirty="0"/>
              <a:t>waveform viewer</a:t>
            </a:r>
            <a:r>
              <a:rPr lang="en-US" dirty="0"/>
              <a:t>) je </a:t>
            </a:r>
            <a:r>
              <a:rPr lang="en-US" dirty="0" err="1"/>
              <a:t>danas</a:t>
            </a:r>
            <a:r>
              <a:rPr lang="en-US" dirty="0"/>
              <a:t> </a:t>
            </a:r>
            <a:r>
              <a:rPr lang="en-US" dirty="0" err="1"/>
              <a:t>standardni</a:t>
            </a:r>
            <a:r>
              <a:rPr lang="en-US" dirty="0"/>
              <a:t> </a:t>
            </a:r>
            <a:r>
              <a:rPr lang="en-US" dirty="0" err="1"/>
              <a:t>alat</a:t>
            </a:r>
            <a:r>
              <a:rPr lang="en-US" dirty="0"/>
              <a:t> koji </a:t>
            </a:r>
            <a:r>
              <a:rPr lang="en-US" dirty="0" err="1"/>
              <a:t>dolazi</a:t>
            </a:r>
            <a:r>
              <a:rPr lang="en-US" dirty="0"/>
              <a:t> </a:t>
            </a:r>
            <a:r>
              <a:rPr lang="en-US" dirty="0" err="1"/>
              <a:t>uz</a:t>
            </a:r>
            <a:r>
              <a:rPr lang="en-US" dirty="0"/>
              <a:t> </a:t>
            </a:r>
            <a:r>
              <a:rPr lang="en-US" dirty="0" err="1"/>
              <a:t>svaki</a:t>
            </a:r>
            <a:r>
              <a:rPr lang="en-US" dirty="0"/>
              <a:t> simulator</a:t>
            </a:r>
            <a:endParaRPr lang="en-US">
              <a:cs typeface="Arial"/>
            </a:endParaRPr>
          </a:p>
          <a:p>
            <a:pPr>
              <a:spcBef>
                <a:spcPts val="20"/>
              </a:spcBef>
            </a:pPr>
            <a:endParaRPr lang="en-US" dirty="0">
              <a:cs typeface="Arial"/>
            </a:endParaRPr>
          </a:p>
          <a:p>
            <a:pPr>
              <a:spcBef>
                <a:spcPts val="20"/>
              </a:spcBef>
            </a:pPr>
            <a:r>
              <a:rPr lang="en-US" dirty="0" err="1"/>
              <a:t>Kompanije</a:t>
            </a:r>
            <a:r>
              <a:rPr lang="en-US" dirty="0"/>
              <a:t> za </a:t>
            </a:r>
            <a:r>
              <a:rPr lang="en-US" dirty="0" err="1"/>
              <a:t>automatizaciju</a:t>
            </a:r>
            <a:r>
              <a:rPr lang="en-US" dirty="0"/>
              <a:t> </a:t>
            </a:r>
            <a:r>
              <a:rPr lang="en-US" dirty="0" err="1"/>
              <a:t>elektronskog</a:t>
            </a:r>
            <a:r>
              <a:rPr lang="en-US" dirty="0"/>
              <a:t> </a:t>
            </a:r>
            <a:r>
              <a:rPr lang="en-US" dirty="0" err="1"/>
              <a:t>dizajna</a:t>
            </a:r>
            <a:r>
              <a:rPr lang="en-US" dirty="0"/>
              <a:t> (EDA) </a:t>
            </a:r>
            <a:r>
              <a:rPr lang="en-US" dirty="0" err="1"/>
              <a:t>obezbeđuju</a:t>
            </a:r>
            <a:r>
              <a:rPr lang="en-US" dirty="0"/>
              <a:t> </a:t>
            </a:r>
            <a:r>
              <a:rPr lang="en-US" dirty="0" err="1"/>
              <a:t>pregled</a:t>
            </a:r>
            <a:r>
              <a:rPr lang="en-US" dirty="0"/>
              <a:t> </a:t>
            </a:r>
            <a:r>
              <a:rPr lang="en-US" dirty="0" err="1"/>
              <a:t>talasnih</a:t>
            </a:r>
            <a:r>
              <a:rPr lang="en-US" dirty="0"/>
              <a:t> </a:t>
            </a:r>
            <a:r>
              <a:rPr lang="en-US" dirty="0" err="1"/>
              <a:t>oblika</a:t>
            </a:r>
            <a:r>
              <a:rPr lang="en-US" dirty="0"/>
              <a:t> </a:t>
            </a:r>
            <a:r>
              <a:rPr lang="en-US" dirty="0" err="1"/>
              <a:t>prvenstveno</a:t>
            </a:r>
            <a:r>
              <a:rPr lang="en-US" dirty="0"/>
              <a:t> </a:t>
            </a:r>
            <a:r>
              <a:rPr lang="en-US" dirty="0" err="1"/>
              <a:t>zato</a:t>
            </a:r>
            <a:r>
              <a:rPr lang="en-US" dirty="0"/>
              <a:t> </a:t>
            </a:r>
            <a:r>
              <a:rPr lang="en-US" dirty="0" err="1"/>
              <a:t>što</a:t>
            </a:r>
            <a:r>
              <a:rPr lang="en-US" dirty="0"/>
              <a:t> </a:t>
            </a:r>
            <a:r>
              <a:rPr lang="en-US" dirty="0" err="1"/>
              <a:t>su</a:t>
            </a:r>
            <a:r>
              <a:rPr lang="en-US" dirty="0"/>
              <a:t> oni </a:t>
            </a:r>
            <a:r>
              <a:rPr lang="en-US" dirty="0" err="1"/>
              <a:t>najčešći</a:t>
            </a:r>
            <a:r>
              <a:rPr lang="en-US" dirty="0"/>
              <a:t> tip </a:t>
            </a:r>
            <a:r>
              <a:rPr lang="en-US" dirty="0" err="1"/>
              <a:t>debagera</a:t>
            </a:r>
            <a:endParaRPr lang="en-US">
              <a:cs typeface="Arial"/>
            </a:endParaRPr>
          </a:p>
          <a:p>
            <a:pPr>
              <a:spcBef>
                <a:spcPts val="20"/>
              </a:spcBef>
            </a:pPr>
            <a:endParaRPr lang="en-US" dirty="0">
              <a:cs typeface="Arial"/>
            </a:endParaRPr>
          </a:p>
          <a:p>
            <a:endParaRPr lang="en-US" altLang="en-US" dirty="0">
              <a:cs typeface="Arial"/>
            </a:endParaRPr>
          </a:p>
        </p:txBody>
      </p:sp>
    </p:spTree>
  </p:cSld>
  <p:clrMapOvr>
    <a:masterClrMapping/>
  </p:clrMapOvr>
  <p:transitio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685BA-91D8-BFEF-41DB-D8E04E07904C}"/>
            </a:ext>
          </a:extLst>
        </p:cNvPr>
        <p:cNvGrpSpPr/>
        <p:nvPr/>
      </p:nvGrpSpPr>
      <p:grpSpPr>
        <a:xfrm>
          <a:off x="0" y="0"/>
          <a:ext cx="0" cy="0"/>
          <a:chOff x="0" y="0"/>
          <a:chExt cx="0" cy="0"/>
        </a:xfrm>
      </p:grpSpPr>
      <p:sp>
        <p:nvSpPr>
          <p:cNvPr id="33794" name="Footer Placeholder 3">
            <a:extLst>
              <a:ext uri="{FF2B5EF4-FFF2-40B4-BE49-F238E27FC236}">
                <a16:creationId xmlns:a16="http://schemas.microsoft.com/office/drawing/2014/main" id="{DC48CC52-B664-C409-6E18-D3800748511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D12AC8-CBDD-4614-80D7-1331D75DF3FC}" type="slidenum">
              <a:rPr lang="de-DE" altLang="en-US">
                <a:solidFill>
                  <a:schemeClr val="bg1"/>
                </a:solidFill>
              </a:rPr>
              <a:pPr/>
              <a:t>27</a:t>
            </a:fld>
            <a:endParaRPr lang="de-DE" altLang="en-US">
              <a:solidFill>
                <a:schemeClr val="bg1"/>
              </a:solidFill>
            </a:endParaRPr>
          </a:p>
        </p:txBody>
      </p:sp>
      <p:sp>
        <p:nvSpPr>
          <p:cNvPr id="33795" name="Rectangle 2">
            <a:extLst>
              <a:ext uri="{FF2B5EF4-FFF2-40B4-BE49-F238E27FC236}">
                <a16:creationId xmlns:a16="http://schemas.microsoft.com/office/drawing/2014/main" id="{2AC512CD-F701-7AF3-B355-47245479644F}"/>
              </a:ext>
            </a:extLst>
          </p:cNvPr>
          <p:cNvSpPr>
            <a:spLocks noGrp="1" noChangeArrowheads="1"/>
          </p:cNvSpPr>
          <p:nvPr>
            <p:ph type="title"/>
          </p:nvPr>
        </p:nvSpPr>
        <p:spPr/>
        <p:txBody>
          <a:bodyPr/>
          <a:lstStyle/>
          <a:p>
            <a:pPr eaLnBrk="1" hangingPunct="1"/>
            <a:r>
              <a:rPr lang="en-US" altLang="en-US" dirty="0" err="1"/>
              <a:t>Pregled</a:t>
            </a:r>
            <a:r>
              <a:rPr lang="en-US" altLang="en-US" dirty="0"/>
              <a:t> </a:t>
            </a:r>
            <a:r>
              <a:rPr lang="en-US" altLang="en-US" dirty="0" err="1"/>
              <a:t>talasnih</a:t>
            </a:r>
            <a:r>
              <a:rPr lang="en-US" altLang="en-US" dirty="0"/>
              <a:t> </a:t>
            </a:r>
            <a:r>
              <a:rPr lang="en-US" altLang="en-US" dirty="0" err="1"/>
              <a:t>oblika</a:t>
            </a:r>
            <a:r>
              <a:rPr lang="en-US" altLang="en-US" dirty="0"/>
              <a:t> II</a:t>
            </a:r>
            <a:endParaRPr lang="en-US" altLang="en-US" dirty="0" err="1">
              <a:cs typeface="Arial"/>
            </a:endParaRPr>
          </a:p>
        </p:txBody>
      </p:sp>
      <p:sp>
        <p:nvSpPr>
          <p:cNvPr id="33796" name="Rectangle 3">
            <a:extLst>
              <a:ext uri="{FF2B5EF4-FFF2-40B4-BE49-F238E27FC236}">
                <a16:creationId xmlns:a16="http://schemas.microsoft.com/office/drawing/2014/main" id="{F68FCCAA-88B7-F0CA-237C-CE4699024A29}"/>
              </a:ext>
            </a:extLst>
          </p:cNvPr>
          <p:cNvSpPr>
            <a:spLocks noGrp="1" noChangeArrowheads="1"/>
          </p:cNvSpPr>
          <p:nvPr>
            <p:ph type="body" idx="1"/>
          </p:nvPr>
        </p:nvSpPr>
        <p:spPr/>
        <p:txBody>
          <a:bodyPr/>
          <a:lstStyle/>
          <a:p>
            <a:pPr>
              <a:spcBef>
                <a:spcPts val="20"/>
              </a:spcBef>
            </a:pPr>
            <a:r>
              <a:rPr lang="en-US" dirty="0" err="1"/>
              <a:t>Pregled</a:t>
            </a:r>
            <a:r>
              <a:rPr lang="en-US" dirty="0"/>
              <a:t> </a:t>
            </a:r>
            <a:r>
              <a:rPr lang="en-US" dirty="0" err="1"/>
              <a:t>talasnih</a:t>
            </a:r>
            <a:r>
              <a:rPr lang="en-US" dirty="0"/>
              <a:t> </a:t>
            </a:r>
            <a:r>
              <a:rPr lang="en-US" dirty="0" err="1"/>
              <a:t>oblika</a:t>
            </a:r>
            <a:r>
              <a:rPr lang="en-US" dirty="0"/>
              <a:t> u </a:t>
            </a:r>
            <a:r>
              <a:rPr lang="en-US" dirty="0" err="1"/>
              <a:t>procesu</a:t>
            </a:r>
            <a:r>
              <a:rPr lang="en-US" dirty="0"/>
              <a:t> </a:t>
            </a:r>
            <a:r>
              <a:rPr lang="en-US" dirty="0" err="1"/>
              <a:t>debugovanja</a:t>
            </a:r>
            <a:r>
              <a:rPr lang="en-US" dirty="0"/>
              <a:t> </a:t>
            </a:r>
            <a:r>
              <a:rPr lang="en-US" dirty="0" err="1"/>
              <a:t>prikazuje</a:t>
            </a:r>
            <a:r>
              <a:rPr lang="en-US" dirty="0"/>
              <a:t> </a:t>
            </a:r>
            <a:r>
              <a:rPr lang="en-US" dirty="0" err="1"/>
              <a:t>signale</a:t>
            </a:r>
            <a:r>
              <a:rPr lang="en-US" dirty="0"/>
              <a:t> </a:t>
            </a:r>
            <a:r>
              <a:rPr lang="en-US" dirty="0" err="1"/>
              <a:t>i</a:t>
            </a:r>
            <a:r>
              <a:rPr lang="en-US" dirty="0"/>
              <a:t> </a:t>
            </a:r>
            <a:r>
              <a:rPr lang="en-US" dirty="0" err="1"/>
              <a:t>registre</a:t>
            </a:r>
            <a:r>
              <a:rPr lang="en-US" dirty="0"/>
              <a:t> (</a:t>
            </a:r>
            <a:r>
              <a:rPr lang="en-US" i="1" dirty="0"/>
              <a:t>latches</a:t>
            </a:r>
            <a:r>
              <a:rPr lang="en-US" dirty="0"/>
              <a:t>) od </a:t>
            </a:r>
            <a:r>
              <a:rPr lang="en-US" dirty="0" err="1"/>
              <a:t>interesa</a:t>
            </a:r>
            <a:r>
              <a:rPr lang="en-US" dirty="0"/>
              <a:t> </a:t>
            </a:r>
            <a:r>
              <a:rPr lang="en-US" dirty="0" err="1"/>
              <a:t>nakon</a:t>
            </a:r>
            <a:r>
              <a:rPr lang="en-US" dirty="0"/>
              <a:t> </a:t>
            </a:r>
            <a:r>
              <a:rPr lang="en-US" dirty="0" err="1"/>
              <a:t>što</a:t>
            </a:r>
            <a:r>
              <a:rPr lang="en-US" dirty="0"/>
              <a:t> test ne </a:t>
            </a:r>
            <a:r>
              <a:rPr lang="en-US" dirty="0" err="1"/>
              <a:t>uspe</a:t>
            </a:r>
            <a:r>
              <a:rPr lang="en-US" dirty="0"/>
              <a:t>, </a:t>
            </a:r>
            <a:r>
              <a:rPr lang="en-US" dirty="0" err="1"/>
              <a:t>i</a:t>
            </a:r>
            <a:r>
              <a:rPr lang="en-US" dirty="0"/>
              <a:t> </a:t>
            </a:r>
            <a:r>
              <a:rPr lang="en-US" dirty="0" err="1"/>
              <a:t>pomaže</a:t>
            </a:r>
            <a:r>
              <a:rPr lang="en-US" dirty="0"/>
              <a:t> u </a:t>
            </a:r>
            <a:r>
              <a:rPr lang="en-US" dirty="0" err="1"/>
              <a:t>praćenju</a:t>
            </a:r>
            <a:r>
              <a:rPr lang="en-US" dirty="0"/>
              <a:t> </a:t>
            </a:r>
            <a:r>
              <a:rPr lang="en-US" dirty="0" err="1"/>
              <a:t>unazad</a:t>
            </a:r>
            <a:r>
              <a:rPr lang="en-US" dirty="0"/>
              <a:t> </a:t>
            </a:r>
            <a:r>
              <a:rPr lang="en-US" dirty="0" err="1"/>
              <a:t>kroz</a:t>
            </a:r>
            <a:r>
              <a:rPr lang="en-US" dirty="0"/>
              <a:t> </a:t>
            </a:r>
            <a:r>
              <a:rPr lang="en-US" dirty="0" err="1"/>
              <a:t>logiku</a:t>
            </a:r>
            <a:r>
              <a:rPr lang="en-US" dirty="0"/>
              <a:t> da se </a:t>
            </a:r>
            <a:r>
              <a:rPr lang="en-US" dirty="0" err="1"/>
              <a:t>utvrdi</a:t>
            </a:r>
            <a:r>
              <a:rPr lang="en-US" dirty="0"/>
              <a:t> </a:t>
            </a:r>
            <a:r>
              <a:rPr lang="en-US" dirty="0" err="1"/>
              <a:t>ispravnost</a:t>
            </a:r>
            <a:r>
              <a:rPr lang="en-US" dirty="0"/>
              <a:t> </a:t>
            </a:r>
            <a:r>
              <a:rPr lang="en-US" dirty="0" err="1"/>
              <a:t>stvarnih</a:t>
            </a:r>
            <a:r>
              <a:rPr lang="en-US" dirty="0"/>
              <a:t> </a:t>
            </a:r>
            <a:r>
              <a:rPr lang="en-US" dirty="0" err="1"/>
              <a:t>izlaza</a:t>
            </a:r>
            <a:endParaRPr lang="en-US">
              <a:cs typeface="Arial"/>
            </a:endParaRPr>
          </a:p>
          <a:p>
            <a:pPr>
              <a:spcBef>
                <a:spcPts val="20"/>
              </a:spcBef>
            </a:pPr>
            <a:endParaRPr lang="en-US" dirty="0">
              <a:cs typeface="Arial"/>
            </a:endParaRPr>
          </a:p>
          <a:p>
            <a:pPr>
              <a:spcBef>
                <a:spcPts val="20"/>
              </a:spcBef>
            </a:pPr>
            <a:r>
              <a:rPr lang="en-US" dirty="0"/>
              <a:t>Kada se </a:t>
            </a:r>
            <a:r>
              <a:rPr lang="en-US" dirty="0" err="1"/>
              <a:t>ovi</a:t>
            </a:r>
            <a:r>
              <a:rPr lang="en-US" dirty="0"/>
              <a:t> </a:t>
            </a:r>
            <a:r>
              <a:rPr lang="en-US" dirty="0" err="1"/>
              <a:t>signali</a:t>
            </a:r>
            <a:r>
              <a:rPr lang="en-US" dirty="0"/>
              <a:t> </a:t>
            </a:r>
            <a:r>
              <a:rPr lang="en-US" dirty="0" err="1"/>
              <a:t>i</a:t>
            </a:r>
            <a:r>
              <a:rPr lang="en-US" dirty="0"/>
              <a:t> </a:t>
            </a:r>
            <a:r>
              <a:rPr lang="en-US" dirty="0" err="1"/>
              <a:t>registri</a:t>
            </a:r>
            <a:r>
              <a:rPr lang="en-US" dirty="0"/>
              <a:t> </a:t>
            </a:r>
            <a:r>
              <a:rPr lang="en-US" dirty="0" err="1"/>
              <a:t>zabeleže</a:t>
            </a:r>
            <a:r>
              <a:rPr lang="en-US" dirty="0"/>
              <a:t>, </a:t>
            </a:r>
            <a:r>
              <a:rPr lang="en-US" dirty="0" err="1"/>
              <a:t>inženjer</a:t>
            </a:r>
            <a:r>
              <a:rPr lang="en-US" dirty="0"/>
              <a:t> </a:t>
            </a:r>
            <a:r>
              <a:rPr lang="en-US" dirty="0" err="1"/>
              <a:t>upoređuje</a:t>
            </a:r>
            <a:r>
              <a:rPr lang="en-US" dirty="0"/>
              <a:t> </a:t>
            </a:r>
            <a:r>
              <a:rPr lang="en-US" dirty="0" err="1"/>
              <a:t>njihove</a:t>
            </a:r>
            <a:r>
              <a:rPr lang="en-US" dirty="0"/>
              <a:t> </a:t>
            </a:r>
            <a:r>
              <a:rPr lang="en-US" dirty="0" err="1"/>
              <a:t>vrednosti</a:t>
            </a:r>
            <a:r>
              <a:rPr lang="en-US" dirty="0"/>
              <a:t> </a:t>
            </a:r>
            <a:r>
              <a:rPr lang="en-US" dirty="0" err="1"/>
              <a:t>sa</a:t>
            </a:r>
            <a:r>
              <a:rPr lang="en-US" dirty="0"/>
              <a:t> </a:t>
            </a:r>
            <a:r>
              <a:rPr lang="en-US" dirty="0" err="1"/>
              <a:t>onima</a:t>
            </a:r>
            <a:r>
              <a:rPr lang="en-US" dirty="0"/>
              <a:t> </a:t>
            </a:r>
            <a:r>
              <a:rPr lang="en-US" dirty="0" err="1"/>
              <a:t>koje</a:t>
            </a:r>
            <a:r>
              <a:rPr lang="en-US" dirty="0"/>
              <a:t> je </a:t>
            </a:r>
            <a:r>
              <a:rPr lang="en-US" dirty="0" err="1"/>
              <a:t>komponenta</a:t>
            </a:r>
            <a:r>
              <a:rPr lang="en-US" dirty="0"/>
              <a:t> za </a:t>
            </a:r>
            <a:r>
              <a:rPr lang="en-US" dirty="0" err="1"/>
              <a:t>proveru</a:t>
            </a:r>
            <a:r>
              <a:rPr lang="en-US" dirty="0"/>
              <a:t> </a:t>
            </a:r>
            <a:r>
              <a:rPr lang="en-US" dirty="0" err="1"/>
              <a:t>označila</a:t>
            </a:r>
            <a:r>
              <a:rPr lang="en-US" dirty="0"/>
              <a:t> </a:t>
            </a:r>
            <a:r>
              <a:rPr lang="en-US" dirty="0" err="1"/>
              <a:t>kao</a:t>
            </a:r>
            <a:r>
              <a:rPr lang="en-US" dirty="0"/>
              <a:t> </a:t>
            </a:r>
            <a:r>
              <a:rPr lang="en-US" dirty="0" err="1"/>
              <a:t>grešku</a:t>
            </a:r>
            <a:endParaRPr lang="en-US">
              <a:cs typeface="Arial"/>
            </a:endParaRPr>
          </a:p>
          <a:p>
            <a:pPr>
              <a:spcBef>
                <a:spcPts val="20"/>
              </a:spcBef>
            </a:pPr>
            <a:endParaRPr lang="en-US" dirty="0">
              <a:cs typeface="Arial"/>
            </a:endParaRPr>
          </a:p>
          <a:p>
            <a:pPr>
              <a:spcBef>
                <a:spcPts val="20"/>
              </a:spcBef>
            </a:pPr>
            <a:r>
              <a:rPr lang="en-US" dirty="0" err="1"/>
              <a:t>Još</a:t>
            </a:r>
            <a:r>
              <a:rPr lang="en-US" dirty="0"/>
              <a:t> </a:t>
            </a:r>
            <a:r>
              <a:rPr lang="en-US" dirty="0" err="1"/>
              <a:t>jedna</a:t>
            </a:r>
            <a:r>
              <a:rPr lang="en-US" dirty="0"/>
              <a:t> </a:t>
            </a:r>
            <a:r>
              <a:rPr lang="en-US" dirty="0" err="1"/>
              <a:t>upotreba</a:t>
            </a:r>
            <a:r>
              <a:rPr lang="en-US" dirty="0"/>
              <a:t> </a:t>
            </a:r>
            <a:r>
              <a:rPr lang="en-US" dirty="0" err="1"/>
              <a:t>pregleda</a:t>
            </a:r>
            <a:r>
              <a:rPr lang="en-US" dirty="0"/>
              <a:t> </a:t>
            </a:r>
            <a:r>
              <a:rPr lang="en-US" dirty="0" err="1"/>
              <a:t>talasnih</a:t>
            </a:r>
            <a:r>
              <a:rPr lang="en-US" dirty="0"/>
              <a:t> </a:t>
            </a:r>
            <a:r>
              <a:rPr lang="en-US" dirty="0" err="1"/>
              <a:t>oblika</a:t>
            </a:r>
            <a:r>
              <a:rPr lang="en-US" dirty="0"/>
              <a:t> </a:t>
            </a:r>
            <a:r>
              <a:rPr lang="en-US" dirty="0" err="1"/>
              <a:t>tokom</a:t>
            </a:r>
            <a:r>
              <a:rPr lang="en-US" dirty="0"/>
              <a:t> debag </a:t>
            </a:r>
            <a:r>
              <a:rPr lang="en-US" dirty="0" err="1"/>
              <a:t>procesa</a:t>
            </a:r>
            <a:r>
              <a:rPr lang="en-US" dirty="0"/>
              <a:t> je </a:t>
            </a:r>
            <a:r>
              <a:rPr lang="en-US" dirty="0" err="1"/>
              <a:t>uvid</a:t>
            </a:r>
            <a:r>
              <a:rPr lang="en-US" dirty="0"/>
              <a:t> u interna </a:t>
            </a:r>
            <a:r>
              <a:rPr lang="en-US" dirty="0" err="1"/>
              <a:t>stanja</a:t>
            </a:r>
            <a:r>
              <a:rPr lang="en-US" dirty="0"/>
              <a:t> </a:t>
            </a:r>
            <a:r>
              <a:rPr lang="en-US" dirty="0" err="1"/>
              <a:t>komponenti</a:t>
            </a:r>
            <a:r>
              <a:rPr lang="en-US" dirty="0"/>
              <a:t> za </a:t>
            </a:r>
            <a:r>
              <a:rPr lang="en-US" dirty="0" err="1"/>
              <a:t>proveru</a:t>
            </a:r>
            <a:endParaRPr lang="en-US">
              <a:cs typeface="Arial"/>
            </a:endParaRPr>
          </a:p>
          <a:p>
            <a:pPr>
              <a:spcBef>
                <a:spcPts val="20"/>
              </a:spcBef>
            </a:pPr>
            <a:endParaRPr lang="en-US" dirty="0">
              <a:cs typeface="Arial"/>
            </a:endParaRPr>
          </a:p>
          <a:p>
            <a:pPr>
              <a:spcBef>
                <a:spcPts val="20"/>
              </a:spcBef>
            </a:pPr>
            <a:r>
              <a:rPr lang="en-US" dirty="0"/>
              <a:t>Stimulus </a:t>
            </a:r>
            <a:r>
              <a:rPr lang="en-US" dirty="0" err="1"/>
              <a:t>komponente</a:t>
            </a:r>
            <a:r>
              <a:rPr lang="en-US" dirty="0"/>
              <a:t>, monitor </a:t>
            </a:r>
            <a:r>
              <a:rPr lang="en-US" dirty="0" err="1"/>
              <a:t>komponente</a:t>
            </a:r>
            <a:r>
              <a:rPr lang="en-US" dirty="0"/>
              <a:t> </a:t>
            </a:r>
            <a:r>
              <a:rPr lang="en-US" dirty="0" err="1"/>
              <a:t>i</a:t>
            </a:r>
            <a:r>
              <a:rPr lang="en-US" dirty="0"/>
              <a:t> </a:t>
            </a:r>
            <a:r>
              <a:rPr lang="en-US" dirty="0" err="1"/>
              <a:t>komponente</a:t>
            </a:r>
            <a:r>
              <a:rPr lang="en-US" dirty="0"/>
              <a:t> za </a:t>
            </a:r>
            <a:r>
              <a:rPr lang="en-US" dirty="0" err="1"/>
              <a:t>proveru</a:t>
            </a:r>
            <a:r>
              <a:rPr lang="en-US" dirty="0"/>
              <a:t> </a:t>
            </a:r>
            <a:r>
              <a:rPr lang="en-US" dirty="0" err="1"/>
              <a:t>mogu</a:t>
            </a:r>
            <a:r>
              <a:rPr lang="en-US" dirty="0"/>
              <a:t> </a:t>
            </a:r>
            <a:r>
              <a:rPr lang="en-US" dirty="0" err="1"/>
              <a:t>imati</a:t>
            </a:r>
            <a:r>
              <a:rPr lang="en-US" dirty="0"/>
              <a:t> interne </a:t>
            </a:r>
            <a:r>
              <a:rPr lang="en-US" dirty="0" err="1"/>
              <a:t>mašine</a:t>
            </a:r>
            <a:r>
              <a:rPr lang="en-US" dirty="0"/>
              <a:t> </a:t>
            </a:r>
            <a:r>
              <a:rPr lang="en-US" dirty="0" err="1"/>
              <a:t>stanja</a:t>
            </a:r>
            <a:r>
              <a:rPr lang="en-US" dirty="0"/>
              <a:t>  (</a:t>
            </a:r>
            <a:r>
              <a:rPr lang="en-US" i="1" dirty="0"/>
              <a:t>state machines</a:t>
            </a:r>
            <a:r>
              <a:rPr lang="en-US" dirty="0"/>
              <a:t>), </a:t>
            </a:r>
            <a:r>
              <a:rPr lang="en-US" dirty="0" err="1"/>
              <a:t>baš</a:t>
            </a:r>
            <a:r>
              <a:rPr lang="en-US" dirty="0"/>
              <a:t> </a:t>
            </a:r>
            <a:r>
              <a:rPr lang="en-US" dirty="0" err="1"/>
              <a:t>kao</a:t>
            </a:r>
            <a:r>
              <a:rPr lang="en-US" dirty="0"/>
              <a:t> </a:t>
            </a:r>
            <a:r>
              <a:rPr lang="en-US" dirty="0" err="1"/>
              <a:t>i</a:t>
            </a:r>
            <a:r>
              <a:rPr lang="en-US" dirty="0"/>
              <a:t> </a:t>
            </a:r>
            <a:r>
              <a:rPr lang="en-US" dirty="0" err="1"/>
              <a:t>sam</a:t>
            </a:r>
            <a:r>
              <a:rPr lang="en-US" dirty="0"/>
              <a:t> </a:t>
            </a:r>
            <a:r>
              <a:rPr lang="en-US" dirty="0" err="1"/>
              <a:t>dizajn</a:t>
            </a:r>
            <a:r>
              <a:rPr lang="en-US" dirty="0"/>
              <a:t>. </a:t>
            </a:r>
            <a:r>
              <a:rPr lang="en-US" dirty="0" err="1"/>
              <a:t>Pregled</a:t>
            </a:r>
            <a:r>
              <a:rPr lang="en-US" dirty="0"/>
              <a:t> </a:t>
            </a:r>
            <a:r>
              <a:rPr lang="en-US" dirty="0" err="1"/>
              <a:t>talasnih</a:t>
            </a:r>
            <a:r>
              <a:rPr lang="en-US" dirty="0"/>
              <a:t> </a:t>
            </a:r>
            <a:r>
              <a:rPr lang="en-US" dirty="0" err="1"/>
              <a:t>oblika</a:t>
            </a:r>
            <a:r>
              <a:rPr lang="en-US" dirty="0"/>
              <a:t> je </a:t>
            </a:r>
            <a:r>
              <a:rPr lang="en-US" dirty="0" err="1"/>
              <a:t>koristan</a:t>
            </a:r>
            <a:r>
              <a:rPr lang="en-US" dirty="0"/>
              <a:t> </a:t>
            </a:r>
            <a:r>
              <a:rPr lang="en-US" dirty="0" err="1"/>
              <a:t>alat</a:t>
            </a:r>
            <a:r>
              <a:rPr lang="en-US" dirty="0"/>
              <a:t> za </a:t>
            </a:r>
            <a:r>
              <a:rPr lang="en-US" dirty="0" err="1"/>
              <a:t>debagovanje</a:t>
            </a:r>
            <a:r>
              <a:rPr lang="en-US" dirty="0"/>
              <a:t> za </a:t>
            </a:r>
            <a:r>
              <a:rPr lang="en-US" dirty="0" err="1"/>
              <a:t>dizajnera</a:t>
            </a:r>
            <a:r>
              <a:rPr lang="en-US" dirty="0"/>
              <a:t> (za </a:t>
            </a:r>
            <a:r>
              <a:rPr lang="en-US" dirty="0" err="1"/>
              <a:t>pregled</a:t>
            </a:r>
            <a:r>
              <a:rPr lang="en-US" dirty="0"/>
              <a:t> HDL </a:t>
            </a:r>
            <a:r>
              <a:rPr lang="en-US" dirty="0" err="1"/>
              <a:t>koda</a:t>
            </a:r>
            <a:r>
              <a:rPr lang="en-US" dirty="0"/>
              <a:t>); </a:t>
            </a:r>
            <a:r>
              <a:rPr lang="en-US" dirty="0" err="1"/>
              <a:t>može</a:t>
            </a:r>
            <a:r>
              <a:rPr lang="en-US" dirty="0"/>
              <a:t> </a:t>
            </a:r>
            <a:r>
              <a:rPr lang="en-US" dirty="0" err="1"/>
              <a:t>biti</a:t>
            </a:r>
            <a:r>
              <a:rPr lang="en-US" dirty="0"/>
              <a:t> </a:t>
            </a:r>
            <a:r>
              <a:rPr lang="en-US" dirty="0" err="1"/>
              <a:t>podjednako</a:t>
            </a:r>
            <a:r>
              <a:rPr lang="en-US" dirty="0"/>
              <a:t> </a:t>
            </a:r>
            <a:r>
              <a:rPr lang="en-US" dirty="0" err="1"/>
              <a:t>koristan</a:t>
            </a:r>
            <a:r>
              <a:rPr lang="en-US" dirty="0"/>
              <a:t> </a:t>
            </a:r>
            <a:r>
              <a:rPr lang="en-US" dirty="0" err="1"/>
              <a:t>i</a:t>
            </a:r>
            <a:r>
              <a:rPr lang="en-US" dirty="0"/>
              <a:t> </a:t>
            </a:r>
            <a:r>
              <a:rPr lang="en-US" dirty="0" err="1"/>
              <a:t>verifikacionim</a:t>
            </a:r>
            <a:r>
              <a:rPr lang="en-US" dirty="0"/>
              <a:t> </a:t>
            </a:r>
            <a:r>
              <a:rPr lang="en-US" dirty="0" err="1"/>
              <a:t>inženjerima</a:t>
            </a:r>
            <a:r>
              <a:rPr lang="en-US" dirty="0"/>
              <a:t> za </a:t>
            </a:r>
            <a:r>
              <a:rPr lang="en-US" dirty="0" err="1"/>
              <a:t>pregled</a:t>
            </a:r>
            <a:r>
              <a:rPr lang="en-US" dirty="0"/>
              <a:t> </a:t>
            </a:r>
            <a:r>
              <a:rPr lang="en-US" dirty="0" err="1"/>
              <a:t>njihovog</a:t>
            </a:r>
            <a:r>
              <a:rPr lang="en-US" dirty="0"/>
              <a:t> </a:t>
            </a:r>
            <a:r>
              <a:rPr lang="en-US" dirty="0" err="1"/>
              <a:t>koda</a:t>
            </a:r>
            <a:endParaRPr lang="en-US">
              <a:cs typeface="Arial"/>
            </a:endParaRPr>
          </a:p>
          <a:p>
            <a:endParaRPr lang="en-US" altLang="en-US" dirty="0">
              <a:cs typeface="Arial"/>
            </a:endParaRPr>
          </a:p>
        </p:txBody>
      </p:sp>
    </p:spTree>
    <p:extLst>
      <p:ext uri="{BB962C8B-B14F-4D97-AF65-F5344CB8AC3E}">
        <p14:creationId xmlns:p14="http://schemas.microsoft.com/office/powerpoint/2010/main" val="1978497922"/>
      </p:ext>
    </p:extLst>
  </p:cSld>
  <p:clrMapOvr>
    <a:masterClrMapping/>
  </p:clrMapOvr>
  <p:transitio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a:extLst>
              <a:ext uri="{FF2B5EF4-FFF2-40B4-BE49-F238E27FC236}">
                <a16:creationId xmlns:a16="http://schemas.microsoft.com/office/drawing/2014/main" id="{BF8E668E-1368-0C14-52DF-21FC5DC67EC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34ADD9-D05C-4AAE-B40C-C65F8041C61A}" type="slidenum">
              <a:rPr lang="de-DE" altLang="en-US">
                <a:solidFill>
                  <a:schemeClr val="bg1"/>
                </a:solidFill>
              </a:rPr>
              <a:pPr/>
              <a:t>28</a:t>
            </a:fld>
            <a:endParaRPr lang="de-DE" altLang="en-US">
              <a:solidFill>
                <a:schemeClr val="bg1"/>
              </a:solidFill>
            </a:endParaRPr>
          </a:p>
        </p:txBody>
      </p:sp>
      <p:sp>
        <p:nvSpPr>
          <p:cNvPr id="35843" name="Rectangle 2">
            <a:extLst>
              <a:ext uri="{FF2B5EF4-FFF2-40B4-BE49-F238E27FC236}">
                <a16:creationId xmlns:a16="http://schemas.microsoft.com/office/drawing/2014/main" id="{2D3CA8BB-EC3F-E61F-68CB-DEFA1810B141}"/>
              </a:ext>
            </a:extLst>
          </p:cNvPr>
          <p:cNvSpPr>
            <a:spLocks noGrp="1" noChangeArrowheads="1"/>
          </p:cNvSpPr>
          <p:nvPr>
            <p:ph type="title"/>
          </p:nvPr>
        </p:nvSpPr>
        <p:spPr/>
        <p:txBody>
          <a:bodyPr/>
          <a:lstStyle/>
          <a:p>
            <a:pPr eaLnBrk="1" hangingPunct="1"/>
            <a:r>
              <a:rPr lang="en-US" altLang="en-US" dirty="0" err="1"/>
              <a:t>Debagovanje</a:t>
            </a:r>
            <a:r>
              <a:rPr lang="en-US" altLang="en-US" dirty="0"/>
              <a:t> </a:t>
            </a:r>
            <a:r>
              <a:rPr lang="en-US" altLang="en-US" dirty="0" err="1"/>
              <a:t>prethodno</a:t>
            </a:r>
            <a:r>
              <a:rPr lang="en-US" altLang="en-US" dirty="0"/>
              <a:t> </a:t>
            </a:r>
            <a:r>
              <a:rPr lang="en-US" altLang="en-US" dirty="0" err="1"/>
              <a:t>generisanih</a:t>
            </a:r>
            <a:r>
              <a:rPr lang="en-US" altLang="en-US" dirty="0"/>
              <a:t> test </a:t>
            </a:r>
            <a:r>
              <a:rPr lang="en-US" altLang="en-US" dirty="0" err="1"/>
              <a:t>slučajeva</a:t>
            </a:r>
            <a:endParaRPr lang="en-US" altLang="en-US" dirty="0" err="1">
              <a:cs typeface="Arial"/>
            </a:endParaRPr>
          </a:p>
        </p:txBody>
      </p:sp>
      <p:sp>
        <p:nvSpPr>
          <p:cNvPr id="35844" name="Rectangle 3">
            <a:extLst>
              <a:ext uri="{FF2B5EF4-FFF2-40B4-BE49-F238E27FC236}">
                <a16:creationId xmlns:a16="http://schemas.microsoft.com/office/drawing/2014/main" id="{0415089B-1D6E-E40E-9333-2A3674970CFD}"/>
              </a:ext>
            </a:extLst>
          </p:cNvPr>
          <p:cNvSpPr>
            <a:spLocks noGrp="1" noChangeArrowheads="1"/>
          </p:cNvSpPr>
          <p:nvPr>
            <p:ph type="body" idx="1"/>
          </p:nvPr>
        </p:nvSpPr>
        <p:spPr/>
        <p:txBody>
          <a:bodyPr/>
          <a:lstStyle/>
          <a:p>
            <a:pPr>
              <a:spcBef>
                <a:spcPts val="20"/>
              </a:spcBef>
            </a:pPr>
            <a:r>
              <a:rPr lang="en-US" altLang="en-US" sz="1600" dirty="0" err="1"/>
              <a:t>Određivanje</a:t>
            </a:r>
            <a:r>
              <a:rPr lang="en-US" altLang="en-US" sz="1600" dirty="0"/>
              <a:t> da li je stimulus </a:t>
            </a:r>
            <a:r>
              <a:rPr lang="en-US" altLang="en-US" sz="1600" dirty="0" err="1"/>
              <a:t>ispravan</a:t>
            </a:r>
            <a:r>
              <a:rPr lang="en-US" altLang="en-US" sz="1600" dirty="0"/>
              <a:t> </a:t>
            </a:r>
            <a:r>
              <a:rPr lang="en-US" altLang="en-US" sz="1600" dirty="0" err="1"/>
              <a:t>kod</a:t>
            </a:r>
            <a:r>
              <a:rPr lang="en-US" altLang="en-US" sz="1600" dirty="0"/>
              <a:t> </a:t>
            </a:r>
            <a:r>
              <a:rPr lang="en-US" altLang="en-US" sz="1600" dirty="0" err="1"/>
              <a:t>komponente</a:t>
            </a:r>
            <a:r>
              <a:rPr lang="en-US" altLang="en-US" sz="1600" dirty="0"/>
              <a:t> za </a:t>
            </a:r>
            <a:r>
              <a:rPr lang="en-US" altLang="en-US" sz="1600" dirty="0" err="1"/>
              <a:t>prethodno</a:t>
            </a:r>
            <a:r>
              <a:rPr lang="en-US" altLang="en-US" sz="1600" dirty="0"/>
              <a:t> </a:t>
            </a:r>
            <a:r>
              <a:rPr lang="en-US" altLang="en-US" sz="1600" dirty="0" err="1"/>
              <a:t>generisanje</a:t>
            </a:r>
            <a:r>
              <a:rPr lang="en-US" altLang="en-US" sz="1600" dirty="0"/>
              <a:t> stimulus-a je </a:t>
            </a:r>
            <a:r>
              <a:rPr lang="en-US" altLang="en-US" sz="1600" dirty="0" err="1">
                <a:cs typeface="Arial"/>
              </a:rPr>
              <a:t>lakše</a:t>
            </a:r>
            <a:r>
              <a:rPr lang="en-US" altLang="en-US" sz="1600" dirty="0"/>
              <a:t> </a:t>
            </a:r>
            <a:r>
              <a:rPr lang="en-US" altLang="en-US" sz="1600" dirty="0" err="1"/>
              <a:t>i</a:t>
            </a:r>
            <a:r>
              <a:rPr lang="en-US" altLang="en-US" sz="1600" dirty="0"/>
              <a:t> </a:t>
            </a:r>
            <a:r>
              <a:rPr lang="en-US" altLang="en-US" sz="1600" dirty="0" err="1"/>
              <a:t>manje</a:t>
            </a:r>
            <a:r>
              <a:rPr lang="en-US" altLang="en-US" sz="1600" dirty="0"/>
              <a:t> </a:t>
            </a:r>
            <a:r>
              <a:rPr lang="en-US" altLang="en-US" sz="1600" dirty="0" err="1"/>
              <a:t>vremenski</a:t>
            </a:r>
            <a:r>
              <a:rPr lang="en-US" altLang="en-US" sz="1600" dirty="0"/>
              <a:t> </a:t>
            </a:r>
            <a:r>
              <a:rPr lang="en-US" altLang="en-US" sz="1600" dirty="0" err="1"/>
              <a:t>zahtevno</a:t>
            </a:r>
            <a:r>
              <a:rPr lang="en-US" altLang="en-US" sz="1600" dirty="0"/>
              <a:t> </a:t>
            </a:r>
            <a:r>
              <a:rPr lang="en-US" altLang="en-US" sz="1600" dirty="0" err="1"/>
              <a:t>nego</a:t>
            </a:r>
            <a:r>
              <a:rPr lang="en-US" altLang="en-US" sz="1600" dirty="0"/>
              <a:t> </a:t>
            </a:r>
            <a:r>
              <a:rPr lang="en-US" altLang="en-US" sz="1600" dirty="0" err="1"/>
              <a:t>kod</a:t>
            </a:r>
            <a:r>
              <a:rPr lang="en-US" altLang="en-US" sz="1600" dirty="0"/>
              <a:t> </a:t>
            </a:r>
            <a:r>
              <a:rPr lang="en-US" altLang="en-US" sz="1600" dirty="0" err="1"/>
              <a:t>dinamičkog</a:t>
            </a:r>
            <a:r>
              <a:rPr lang="en-US" altLang="en-US" sz="1600" dirty="0"/>
              <a:t> </a:t>
            </a:r>
            <a:r>
              <a:rPr lang="en-US" altLang="en-US" sz="1600" dirty="0" err="1"/>
              <a:t>generisanja</a:t>
            </a:r>
            <a:endParaRPr lang="en-US" dirty="0" err="1">
              <a:cs typeface="Arial"/>
            </a:endParaRPr>
          </a:p>
          <a:p>
            <a:pPr>
              <a:spcBef>
                <a:spcPts val="20"/>
              </a:spcBef>
            </a:pPr>
            <a:endParaRPr lang="en-US" altLang="en-US" sz="1600" dirty="0"/>
          </a:p>
          <a:p>
            <a:pPr>
              <a:spcBef>
                <a:spcPts val="20"/>
              </a:spcBef>
            </a:pPr>
            <a:r>
              <a:rPr lang="en-US" sz="1600" dirty="0"/>
              <a:t>Pre </a:t>
            </a:r>
            <a:r>
              <a:rPr lang="en-US" sz="1600" dirty="0" err="1"/>
              <a:t>pokretanja</a:t>
            </a:r>
            <a:r>
              <a:rPr lang="en-US" sz="1600" dirty="0"/>
              <a:t> </a:t>
            </a:r>
            <a:r>
              <a:rPr lang="en-US" sz="1600" dirty="0" err="1"/>
              <a:t>bilo</a:t>
            </a:r>
            <a:r>
              <a:rPr lang="en-US" sz="1600" dirty="0"/>
              <a:t> </a:t>
            </a:r>
            <a:r>
              <a:rPr lang="en-US" sz="1600" dirty="0" err="1"/>
              <a:t>kog</a:t>
            </a:r>
            <a:r>
              <a:rPr lang="en-US" sz="1600" dirty="0"/>
              <a:t> </a:t>
            </a:r>
            <a:r>
              <a:rPr lang="en-US" sz="1600" dirty="0" err="1"/>
              <a:t>taktnog</a:t>
            </a:r>
            <a:r>
              <a:rPr lang="en-US" sz="1600" dirty="0"/>
              <a:t> </a:t>
            </a:r>
            <a:r>
              <a:rPr lang="en-US" sz="1600" dirty="0" err="1"/>
              <a:t>ciklusa</a:t>
            </a:r>
            <a:r>
              <a:rPr lang="en-US" sz="1600" dirty="0"/>
              <a:t>, </a:t>
            </a:r>
            <a:r>
              <a:rPr lang="en-US" sz="1600" dirty="0" err="1"/>
              <a:t>verifikacioni</a:t>
            </a:r>
            <a:r>
              <a:rPr lang="en-US" sz="1600" dirty="0"/>
              <a:t> </a:t>
            </a:r>
            <a:r>
              <a:rPr lang="en-US" sz="1600" dirty="0" err="1"/>
              <a:t>inženjer</a:t>
            </a:r>
            <a:r>
              <a:rPr lang="en-US" sz="1600" dirty="0"/>
              <a:t> </a:t>
            </a:r>
            <a:r>
              <a:rPr lang="en-US" sz="1600" dirty="0" err="1"/>
              <a:t>može</a:t>
            </a:r>
            <a:r>
              <a:rPr lang="en-US" sz="1600" dirty="0"/>
              <a:t> da </a:t>
            </a:r>
            <a:r>
              <a:rPr lang="en-US" sz="1600" dirty="0" err="1"/>
              <a:t>posmatra</a:t>
            </a:r>
            <a:r>
              <a:rPr lang="en-US" sz="1600" dirty="0"/>
              <a:t> </a:t>
            </a:r>
            <a:r>
              <a:rPr lang="en-US" sz="1600" dirty="0" err="1"/>
              <a:t>transakcije</a:t>
            </a:r>
            <a:r>
              <a:rPr lang="en-US" sz="1600" dirty="0"/>
              <a:t> </a:t>
            </a:r>
            <a:r>
              <a:rPr lang="en-US" sz="1600" dirty="0" err="1"/>
              <a:t>koje</a:t>
            </a:r>
            <a:r>
              <a:rPr lang="en-US" sz="1600" dirty="0"/>
              <a:t> </a:t>
            </a:r>
            <a:r>
              <a:rPr lang="en-US" sz="1600" dirty="0" err="1"/>
              <a:t>će</a:t>
            </a:r>
            <a:r>
              <a:rPr lang="en-US" sz="1600" dirty="0"/>
              <a:t> </a:t>
            </a:r>
            <a:r>
              <a:rPr lang="en-US" sz="1600" dirty="0" err="1"/>
              <a:t>komponenta</a:t>
            </a:r>
            <a:r>
              <a:rPr lang="en-US" sz="1600" dirty="0"/>
              <a:t> za stimulus </a:t>
            </a:r>
            <a:r>
              <a:rPr lang="en-US" sz="1600" dirty="0" err="1"/>
              <a:t>poslati</a:t>
            </a:r>
            <a:r>
              <a:rPr lang="en-US" sz="1600" dirty="0"/>
              <a:t> u DUV</a:t>
            </a:r>
            <a:endParaRPr lang="en-US" dirty="0"/>
          </a:p>
          <a:p>
            <a:pPr>
              <a:spcBef>
                <a:spcPts val="20"/>
              </a:spcBef>
            </a:pPr>
            <a:endParaRPr lang="en-US" sz="1600" dirty="0"/>
          </a:p>
          <a:p>
            <a:pPr>
              <a:spcBef>
                <a:spcPts val="20"/>
              </a:spcBef>
            </a:pPr>
            <a:r>
              <a:rPr lang="en-US" sz="1600" dirty="0" err="1"/>
              <a:t>Verifikacioni</a:t>
            </a:r>
            <a:r>
              <a:rPr lang="en-US" sz="1600" dirty="0"/>
              <a:t> </a:t>
            </a:r>
            <a:r>
              <a:rPr lang="en-US" sz="1600" dirty="0" err="1"/>
              <a:t>inženjer</a:t>
            </a:r>
            <a:r>
              <a:rPr lang="en-US" sz="1600" dirty="0"/>
              <a:t> </a:t>
            </a:r>
            <a:r>
              <a:rPr lang="en-US" sz="1600" dirty="0" err="1"/>
              <a:t>očekuje</a:t>
            </a:r>
            <a:r>
              <a:rPr lang="en-US" sz="1600" dirty="0"/>
              <a:t> da </a:t>
            </a:r>
            <a:r>
              <a:rPr lang="en-US" sz="1600" dirty="0" err="1"/>
              <a:t>komponenta</a:t>
            </a:r>
            <a:r>
              <a:rPr lang="en-US" sz="1600" dirty="0"/>
              <a:t> za stimulus </a:t>
            </a:r>
            <a:r>
              <a:rPr lang="en-US" sz="1600" dirty="0" err="1"/>
              <a:t>pošalje</a:t>
            </a:r>
            <a:r>
              <a:rPr lang="en-US" sz="1600" dirty="0"/>
              <a:t> </a:t>
            </a:r>
            <a:r>
              <a:rPr lang="en-US" sz="1600" dirty="0" err="1">
                <a:cs typeface="Arial"/>
              </a:rPr>
              <a:t>ove</a:t>
            </a:r>
            <a:r>
              <a:rPr lang="en-US" sz="1600" dirty="0"/>
              <a:t> </a:t>
            </a:r>
            <a:r>
              <a:rPr lang="en-US" sz="1600" dirty="0" err="1"/>
              <a:t>specifične</a:t>
            </a:r>
            <a:r>
              <a:rPr lang="en-US" sz="1600" dirty="0"/>
              <a:t> </a:t>
            </a:r>
            <a:r>
              <a:rPr lang="en-US" sz="1600" dirty="0" err="1"/>
              <a:t>scenarije</a:t>
            </a:r>
            <a:r>
              <a:rPr lang="en-US" sz="1600" dirty="0"/>
              <a:t> u </a:t>
            </a:r>
            <a:r>
              <a:rPr lang="en-US" sz="1600" dirty="0" err="1"/>
              <a:t>legalnom</a:t>
            </a:r>
            <a:r>
              <a:rPr lang="en-US" sz="1600" dirty="0"/>
              <a:t> </a:t>
            </a:r>
            <a:r>
              <a:rPr lang="en-US" sz="1600" dirty="0" err="1"/>
              <a:t>formatu</a:t>
            </a:r>
            <a:endParaRPr lang="en-US" dirty="0" err="1"/>
          </a:p>
          <a:p>
            <a:pPr>
              <a:spcBef>
                <a:spcPts val="20"/>
              </a:spcBef>
            </a:pPr>
            <a:endParaRPr lang="en-US" sz="1600" dirty="0"/>
          </a:p>
          <a:p>
            <a:pPr>
              <a:spcBef>
                <a:spcPts val="20"/>
              </a:spcBef>
            </a:pPr>
            <a:r>
              <a:rPr lang="en-US" sz="1600" dirty="0"/>
              <a:t>Ako </a:t>
            </a:r>
            <a:r>
              <a:rPr lang="en-US" sz="1600" dirty="0" err="1"/>
              <a:t>verifikacioni</a:t>
            </a:r>
            <a:r>
              <a:rPr lang="en-US" sz="1600" dirty="0"/>
              <a:t> </a:t>
            </a:r>
            <a:r>
              <a:rPr lang="en-US" sz="1600" dirty="0" err="1"/>
              <a:t>inženjer</a:t>
            </a:r>
            <a:r>
              <a:rPr lang="en-US" sz="1600" dirty="0"/>
              <a:t> </a:t>
            </a:r>
            <a:r>
              <a:rPr lang="en-US" sz="1600" dirty="0" err="1"/>
              <a:t>tokom</a:t>
            </a:r>
            <a:r>
              <a:rPr lang="en-US" sz="1600" dirty="0"/>
              <a:t> </a:t>
            </a:r>
            <a:r>
              <a:rPr lang="en-US" sz="1600" dirty="0" err="1"/>
              <a:t>debagovanja</a:t>
            </a:r>
            <a:r>
              <a:rPr lang="en-US" sz="1600" dirty="0"/>
              <a:t> </a:t>
            </a:r>
            <a:r>
              <a:rPr lang="en-US" sz="1600" dirty="0" err="1"/>
              <a:t>otkrije</a:t>
            </a:r>
            <a:r>
              <a:rPr lang="en-US" sz="1600" dirty="0"/>
              <a:t> da test </a:t>
            </a:r>
            <a:r>
              <a:rPr lang="en-US" sz="1600" dirty="0" err="1"/>
              <a:t>slučaj</a:t>
            </a:r>
            <a:r>
              <a:rPr lang="en-US" sz="1600" dirty="0"/>
              <a:t> </a:t>
            </a:r>
            <a:r>
              <a:rPr lang="en-US" sz="1600" dirty="0" err="1"/>
              <a:t>sadrži</a:t>
            </a:r>
            <a:r>
              <a:rPr lang="en-US" sz="1600" dirty="0"/>
              <a:t> </a:t>
            </a:r>
            <a:r>
              <a:rPr lang="en-US" sz="1600" dirty="0" err="1"/>
              <a:t>grešku</a:t>
            </a:r>
            <a:r>
              <a:rPr lang="en-US" sz="1600" dirty="0"/>
              <a:t>, generator (</a:t>
            </a:r>
            <a:r>
              <a:rPr lang="en-US" sz="1600" dirty="0" err="1"/>
              <a:t>ili</a:t>
            </a:r>
            <a:r>
              <a:rPr lang="en-US" sz="1600" dirty="0"/>
              <a:t> </a:t>
            </a:r>
            <a:r>
              <a:rPr lang="en-US" sz="1600" dirty="0" err="1"/>
              <a:t>onaj</a:t>
            </a:r>
            <a:r>
              <a:rPr lang="en-US" sz="1600" dirty="0"/>
              <a:t> ko je </a:t>
            </a:r>
            <a:r>
              <a:rPr lang="en-US" sz="1600" dirty="0" err="1"/>
              <a:t>pisao</a:t>
            </a:r>
            <a:r>
              <a:rPr lang="en-US" sz="1600" dirty="0"/>
              <a:t> test) mora da </a:t>
            </a:r>
            <a:r>
              <a:rPr lang="en-US" sz="1600" dirty="0" err="1"/>
              <a:t>ispravi</a:t>
            </a:r>
            <a:r>
              <a:rPr lang="en-US" sz="1600" dirty="0"/>
              <a:t> problem u </a:t>
            </a:r>
            <a:r>
              <a:rPr lang="en-US" sz="1600" dirty="0" err="1"/>
              <a:t>generisanju</a:t>
            </a:r>
            <a:endParaRPr lang="en-US" sz="1600" dirty="0">
              <a:cs typeface="Arial"/>
            </a:endParaRPr>
          </a:p>
          <a:p>
            <a:pPr>
              <a:spcBef>
                <a:spcPts val="20"/>
              </a:spcBef>
            </a:pPr>
            <a:endParaRPr lang="en-US" sz="1600" dirty="0"/>
          </a:p>
          <a:p>
            <a:pPr>
              <a:spcBef>
                <a:spcPts val="20"/>
              </a:spcBef>
            </a:pPr>
            <a:r>
              <a:rPr lang="en-US" sz="1600" dirty="0"/>
              <a:t>Ako je test </a:t>
            </a:r>
            <a:r>
              <a:rPr lang="en-US" sz="1600" dirty="0" err="1"/>
              <a:t>slučaj</a:t>
            </a:r>
            <a:r>
              <a:rPr lang="en-US" sz="1600" dirty="0"/>
              <a:t> </a:t>
            </a:r>
            <a:r>
              <a:rPr lang="en-US" sz="1600" dirty="0" err="1"/>
              <a:t>ispravan</a:t>
            </a:r>
            <a:r>
              <a:rPr lang="en-US" sz="1600" dirty="0"/>
              <a:t>, </a:t>
            </a:r>
            <a:r>
              <a:rPr lang="en-US" sz="1600" dirty="0" err="1"/>
              <a:t>ali</a:t>
            </a:r>
            <a:r>
              <a:rPr lang="en-US" sz="1600" dirty="0"/>
              <a:t> </a:t>
            </a:r>
            <a:r>
              <a:rPr lang="en-US" sz="1600" dirty="0" err="1"/>
              <a:t>ulazi</a:t>
            </a:r>
            <a:r>
              <a:rPr lang="en-US" sz="1600" dirty="0"/>
              <a:t> u DUV </a:t>
            </a:r>
            <a:r>
              <a:rPr lang="en-US" sz="1600" dirty="0" err="1"/>
              <a:t>nisu</a:t>
            </a:r>
            <a:r>
              <a:rPr lang="en-US" sz="1600" dirty="0"/>
              <a:t>, </a:t>
            </a:r>
            <a:r>
              <a:rPr lang="en-US" sz="1600" dirty="0" err="1"/>
              <a:t>verifikacioni</a:t>
            </a:r>
            <a:r>
              <a:rPr lang="en-US" sz="1600" dirty="0"/>
              <a:t> </a:t>
            </a:r>
            <a:r>
              <a:rPr lang="en-US" sz="1600" dirty="0" err="1"/>
              <a:t>inženjer</a:t>
            </a:r>
            <a:r>
              <a:rPr lang="en-US" sz="1600" dirty="0"/>
              <a:t> mora da </a:t>
            </a:r>
            <a:r>
              <a:rPr lang="en-US" sz="1600" dirty="0" err="1"/>
              <a:t>ispravi</a:t>
            </a:r>
            <a:r>
              <a:rPr lang="en-US" sz="1600" dirty="0"/>
              <a:t> </a:t>
            </a:r>
            <a:r>
              <a:rPr lang="en-US" sz="1600" dirty="0" err="1"/>
              <a:t>komponentu</a:t>
            </a:r>
            <a:r>
              <a:rPr lang="en-US" sz="1600" dirty="0"/>
              <a:t> za stimulus</a:t>
            </a:r>
            <a:endParaRPr lang="en-US" dirty="0"/>
          </a:p>
          <a:p>
            <a:pPr>
              <a:spcBef>
                <a:spcPts val="20"/>
              </a:spcBef>
            </a:pPr>
            <a:endParaRPr lang="en-US" altLang="en-US" sz="1600" dirty="0">
              <a:cs typeface="Arial"/>
            </a:endParaRPr>
          </a:p>
        </p:txBody>
      </p:sp>
    </p:spTree>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a:extLst>
              <a:ext uri="{FF2B5EF4-FFF2-40B4-BE49-F238E27FC236}">
                <a16:creationId xmlns:a16="http://schemas.microsoft.com/office/drawing/2014/main" id="{590BEB9A-A071-6705-2884-F4C00BB6B6A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C3CA55-AD60-4A11-AD8A-19F522FED7D3}" type="slidenum">
              <a:rPr lang="de-DE" altLang="en-US">
                <a:solidFill>
                  <a:schemeClr val="bg1"/>
                </a:solidFill>
              </a:rPr>
              <a:pPr/>
              <a:t>29</a:t>
            </a:fld>
            <a:endParaRPr lang="de-DE" altLang="en-US">
              <a:solidFill>
                <a:schemeClr val="bg1"/>
              </a:solidFill>
            </a:endParaRPr>
          </a:p>
        </p:txBody>
      </p:sp>
      <p:sp>
        <p:nvSpPr>
          <p:cNvPr id="36867" name="Rectangle 2">
            <a:extLst>
              <a:ext uri="{FF2B5EF4-FFF2-40B4-BE49-F238E27FC236}">
                <a16:creationId xmlns:a16="http://schemas.microsoft.com/office/drawing/2014/main" id="{9EC7EE04-D38B-CBBB-80CE-907F59E39EB8}"/>
              </a:ext>
            </a:extLst>
          </p:cNvPr>
          <p:cNvSpPr>
            <a:spLocks noGrp="1" noChangeArrowheads="1"/>
          </p:cNvSpPr>
          <p:nvPr>
            <p:ph type="title"/>
          </p:nvPr>
        </p:nvSpPr>
        <p:spPr/>
        <p:txBody>
          <a:bodyPr/>
          <a:lstStyle/>
          <a:p>
            <a:r>
              <a:rPr lang="en-US" dirty="0" err="1"/>
              <a:t>Debagovanje</a:t>
            </a:r>
            <a:r>
              <a:rPr lang="en-US" dirty="0"/>
              <a:t> </a:t>
            </a:r>
            <a:r>
              <a:rPr lang="en-US" dirty="0" err="1"/>
              <a:t>dinamički</a:t>
            </a:r>
            <a:r>
              <a:rPr lang="en-US" dirty="0"/>
              <a:t> </a:t>
            </a:r>
            <a:r>
              <a:rPr lang="en-US" dirty="0" err="1"/>
              <a:t>generisanih</a:t>
            </a:r>
            <a:r>
              <a:rPr lang="en-US" dirty="0"/>
              <a:t> test </a:t>
            </a:r>
            <a:r>
              <a:rPr lang="en-US" dirty="0" err="1"/>
              <a:t>slučajeva</a:t>
            </a:r>
            <a:endParaRPr lang="en-US" b="0" dirty="0" err="1">
              <a:solidFill>
                <a:srgbClr val="000000"/>
              </a:solidFill>
            </a:endParaRPr>
          </a:p>
        </p:txBody>
      </p:sp>
      <p:sp>
        <p:nvSpPr>
          <p:cNvPr id="36868" name="Rectangle 3">
            <a:extLst>
              <a:ext uri="{FF2B5EF4-FFF2-40B4-BE49-F238E27FC236}">
                <a16:creationId xmlns:a16="http://schemas.microsoft.com/office/drawing/2014/main" id="{650C18B3-1188-2889-F414-83914C0DE125}"/>
              </a:ext>
            </a:extLst>
          </p:cNvPr>
          <p:cNvSpPr>
            <a:spLocks noGrp="1" noChangeArrowheads="1"/>
          </p:cNvSpPr>
          <p:nvPr>
            <p:ph type="body" idx="1"/>
          </p:nvPr>
        </p:nvSpPr>
        <p:spPr/>
        <p:txBody>
          <a:bodyPr/>
          <a:lstStyle/>
          <a:p>
            <a:pPr>
              <a:spcBef>
                <a:spcPts val="20"/>
              </a:spcBef>
            </a:pPr>
            <a:r>
              <a:rPr lang="en-US" altLang="en-US" dirty="0" err="1"/>
              <a:t>Debagovanje</a:t>
            </a:r>
            <a:r>
              <a:rPr lang="en-US" altLang="en-US" dirty="0"/>
              <a:t> </a:t>
            </a:r>
            <a:r>
              <a:rPr lang="en-US" altLang="en-US" dirty="0" err="1"/>
              <a:t>komponente</a:t>
            </a:r>
            <a:r>
              <a:rPr lang="en-US" altLang="en-US" dirty="0"/>
              <a:t> za stimulus </a:t>
            </a:r>
            <a:r>
              <a:rPr lang="en-US" altLang="en-US" dirty="0" err="1"/>
              <a:t>sa</a:t>
            </a:r>
            <a:r>
              <a:rPr lang="en-US" altLang="en-US" dirty="0"/>
              <a:t> </a:t>
            </a:r>
            <a:r>
              <a:rPr lang="en-US" altLang="en-US" dirty="0" err="1"/>
              <a:t>dinamičkim</a:t>
            </a:r>
            <a:r>
              <a:rPr lang="en-US" altLang="en-US" dirty="0"/>
              <a:t> </a:t>
            </a:r>
            <a:r>
              <a:rPr lang="en-US" altLang="en-US" dirty="0" err="1"/>
              <a:t>generisanjem</a:t>
            </a:r>
            <a:r>
              <a:rPr lang="en-US" altLang="en-US" dirty="0"/>
              <a:t> </a:t>
            </a:r>
            <a:r>
              <a:rPr lang="en-US" altLang="en-US" dirty="0" err="1"/>
              <a:t>nije</a:t>
            </a:r>
            <a:r>
              <a:rPr lang="en-US" altLang="en-US" dirty="0"/>
              <a:t> </a:t>
            </a:r>
            <a:r>
              <a:rPr lang="en-US" altLang="en-US" dirty="0" err="1"/>
              <a:t>tako</a:t>
            </a:r>
            <a:r>
              <a:rPr lang="en-US" altLang="en-US" dirty="0"/>
              <a:t> </a:t>
            </a:r>
            <a:r>
              <a:rPr lang="en-US" altLang="en-US" dirty="0" err="1"/>
              <a:t>brzo</a:t>
            </a:r>
            <a:r>
              <a:rPr lang="en-US" altLang="en-US" dirty="0"/>
              <a:t> </a:t>
            </a:r>
            <a:r>
              <a:rPr lang="en-US" altLang="en-US" dirty="0" err="1"/>
              <a:t>kao</a:t>
            </a:r>
            <a:r>
              <a:rPr lang="en-US" altLang="en-US" dirty="0"/>
              <a:t> </a:t>
            </a:r>
            <a:r>
              <a:rPr lang="en-US" altLang="en-US" dirty="0" err="1"/>
              <a:t>kod</a:t>
            </a:r>
            <a:r>
              <a:rPr lang="en-US" altLang="en-US" dirty="0"/>
              <a:t> </a:t>
            </a:r>
            <a:r>
              <a:rPr lang="en-US" altLang="en-US" dirty="0" err="1"/>
              <a:t>prethodnog</a:t>
            </a:r>
            <a:r>
              <a:rPr lang="en-US" altLang="en-US" dirty="0"/>
              <a:t> </a:t>
            </a:r>
            <a:r>
              <a:rPr lang="en-US" altLang="en-US" dirty="0" err="1"/>
              <a:t>generisanja</a:t>
            </a:r>
            <a:r>
              <a:rPr lang="en-US" altLang="en-US" dirty="0"/>
              <a:t>, </a:t>
            </a:r>
            <a:r>
              <a:rPr lang="en-US" altLang="en-US" dirty="0" err="1"/>
              <a:t>zbog</a:t>
            </a:r>
            <a:r>
              <a:rPr lang="en-US" altLang="en-US" dirty="0"/>
              <a:t> </a:t>
            </a:r>
            <a:r>
              <a:rPr lang="en-US" altLang="en-US" i="1" dirty="0" err="1"/>
              <a:t>vremena</a:t>
            </a:r>
            <a:r>
              <a:rPr lang="en-US" altLang="en-US" i="1" dirty="0"/>
              <a:t> </a:t>
            </a:r>
            <a:r>
              <a:rPr lang="en-US" altLang="en-US" i="1" dirty="0" err="1"/>
              <a:t>odziva</a:t>
            </a:r>
            <a:endParaRPr lang="en-US" i="1" dirty="0" err="1"/>
          </a:p>
          <a:p>
            <a:pPr>
              <a:spcBef>
                <a:spcPts val="20"/>
              </a:spcBef>
            </a:pPr>
            <a:endParaRPr lang="en-US" altLang="en-US" i="1" dirty="0"/>
          </a:p>
          <a:p>
            <a:pPr>
              <a:spcBef>
                <a:spcPts val="20"/>
              </a:spcBef>
            </a:pPr>
            <a:r>
              <a:rPr lang="en-US" dirty="0" err="1"/>
              <a:t>Pošto</a:t>
            </a:r>
            <a:r>
              <a:rPr lang="en-US" dirty="0"/>
              <a:t> </a:t>
            </a:r>
            <a:r>
              <a:rPr lang="en-US" dirty="0" err="1"/>
              <a:t>verifikacioni</a:t>
            </a:r>
            <a:r>
              <a:rPr lang="en-US" dirty="0"/>
              <a:t> </a:t>
            </a:r>
            <a:r>
              <a:rPr lang="en-US" dirty="0" err="1"/>
              <a:t>inženjer</a:t>
            </a:r>
            <a:r>
              <a:rPr lang="en-US" dirty="0"/>
              <a:t> mora da </a:t>
            </a:r>
            <a:r>
              <a:rPr lang="en-US" dirty="0" err="1"/>
              <a:t>pokrene</a:t>
            </a:r>
            <a:r>
              <a:rPr lang="en-US" dirty="0"/>
              <a:t> </a:t>
            </a:r>
            <a:r>
              <a:rPr lang="en-US" dirty="0" err="1"/>
              <a:t>simulaciju</a:t>
            </a:r>
            <a:r>
              <a:rPr lang="en-US" dirty="0"/>
              <a:t> da bi </a:t>
            </a:r>
            <a:r>
              <a:rPr lang="en-US" dirty="0" err="1"/>
              <a:t>debagovao</a:t>
            </a:r>
            <a:r>
              <a:rPr lang="en-US" dirty="0"/>
              <a:t> </a:t>
            </a:r>
            <a:r>
              <a:rPr lang="en-US" dirty="0" err="1"/>
              <a:t>komponentu</a:t>
            </a:r>
            <a:r>
              <a:rPr lang="en-US" dirty="0"/>
              <a:t> za stimulus, </a:t>
            </a:r>
            <a:r>
              <a:rPr lang="en-US" dirty="0" err="1"/>
              <a:t>postoji</a:t>
            </a:r>
            <a:r>
              <a:rPr lang="en-US" dirty="0"/>
              <a:t> </a:t>
            </a:r>
            <a:r>
              <a:rPr lang="en-US" dirty="0" err="1"/>
              <a:t>početno</a:t>
            </a:r>
            <a:r>
              <a:rPr lang="en-US" dirty="0"/>
              <a:t> </a:t>
            </a:r>
            <a:r>
              <a:rPr lang="en-US" dirty="0" err="1"/>
              <a:t>vreme</a:t>
            </a:r>
            <a:r>
              <a:rPr lang="en-US" dirty="0"/>
              <a:t> </a:t>
            </a:r>
            <a:r>
              <a:rPr lang="en-US" dirty="0" err="1"/>
              <a:t>čekanja</a:t>
            </a:r>
            <a:r>
              <a:rPr lang="en-US" dirty="0"/>
              <a:t> da se </a:t>
            </a:r>
            <a:r>
              <a:rPr lang="en-US" dirty="0" err="1"/>
              <a:t>utvrdi</a:t>
            </a:r>
            <a:r>
              <a:rPr lang="en-US" dirty="0"/>
              <a:t> da li je stimulus </a:t>
            </a:r>
            <a:r>
              <a:rPr lang="en-US" dirty="0" err="1"/>
              <a:t>ispravan</a:t>
            </a:r>
            <a:endParaRPr lang="en-US" dirty="0" err="1">
              <a:cs typeface="Arial"/>
            </a:endParaRPr>
          </a:p>
          <a:p>
            <a:pPr>
              <a:spcBef>
                <a:spcPts val="20"/>
              </a:spcBef>
            </a:pPr>
            <a:endParaRPr lang="en-US" dirty="0"/>
          </a:p>
          <a:p>
            <a:pPr>
              <a:spcBef>
                <a:spcPts val="20"/>
              </a:spcBef>
            </a:pPr>
            <a:r>
              <a:rPr lang="en-US" dirty="0"/>
              <a:t>Pored toga, u </a:t>
            </a:r>
            <a:r>
              <a:rPr lang="en-US" dirty="0" err="1"/>
              <a:t>slučaju</a:t>
            </a:r>
            <a:r>
              <a:rPr lang="en-US" dirty="0"/>
              <a:t> </a:t>
            </a:r>
            <a:r>
              <a:rPr lang="en-US" dirty="0" err="1"/>
              <a:t>greške</a:t>
            </a:r>
            <a:r>
              <a:rPr lang="en-US" dirty="0"/>
              <a:t> </a:t>
            </a:r>
            <a:r>
              <a:rPr lang="en-US" dirty="0" err="1"/>
              <a:t>verifikacioni</a:t>
            </a:r>
            <a:r>
              <a:rPr lang="en-US" dirty="0"/>
              <a:t> </a:t>
            </a:r>
            <a:r>
              <a:rPr lang="en-US" dirty="0" err="1"/>
              <a:t>inženjer</a:t>
            </a:r>
            <a:r>
              <a:rPr lang="en-US" dirty="0"/>
              <a:t> mora da </a:t>
            </a:r>
            <a:r>
              <a:rPr lang="en-US" dirty="0" err="1"/>
              <a:t>sačeka</a:t>
            </a:r>
            <a:r>
              <a:rPr lang="en-US" dirty="0"/>
              <a:t> da se test </a:t>
            </a:r>
            <a:r>
              <a:rPr lang="en-US" dirty="0" err="1"/>
              <a:t>slučaj</a:t>
            </a:r>
            <a:r>
              <a:rPr lang="en-US" dirty="0"/>
              <a:t> </a:t>
            </a:r>
            <a:r>
              <a:rPr lang="en-US" dirty="0" err="1"/>
              <a:t>ponovo</a:t>
            </a:r>
            <a:r>
              <a:rPr lang="en-US" dirty="0"/>
              <a:t> </a:t>
            </a:r>
            <a:r>
              <a:rPr lang="en-US" dirty="0" err="1"/>
              <a:t>pokrene</a:t>
            </a:r>
            <a:r>
              <a:rPr lang="en-US" dirty="0"/>
              <a:t> do </a:t>
            </a:r>
            <a:r>
              <a:rPr lang="en-US" dirty="0" err="1"/>
              <a:t>iste</a:t>
            </a:r>
            <a:r>
              <a:rPr lang="en-US" dirty="0"/>
              <a:t> </a:t>
            </a:r>
            <a:r>
              <a:rPr lang="en-US" dirty="0" err="1"/>
              <a:t>tačke</a:t>
            </a:r>
            <a:r>
              <a:rPr lang="en-US" dirty="0"/>
              <a:t> da bi </a:t>
            </a:r>
            <a:r>
              <a:rPr lang="en-US" dirty="0" err="1"/>
              <a:t>utvrdio</a:t>
            </a:r>
            <a:r>
              <a:rPr lang="en-US" dirty="0"/>
              <a:t> da li je </a:t>
            </a:r>
            <a:r>
              <a:rPr lang="en-US" dirty="0" err="1"/>
              <a:t>ispravka</a:t>
            </a:r>
            <a:r>
              <a:rPr lang="en-US" dirty="0"/>
              <a:t> </a:t>
            </a:r>
            <a:r>
              <a:rPr lang="en-US" dirty="0" err="1"/>
              <a:t>zaista</a:t>
            </a:r>
            <a:r>
              <a:rPr lang="en-US" dirty="0"/>
              <a:t> dobra</a:t>
            </a:r>
            <a:endParaRPr lang="en-US" dirty="0">
              <a:cs typeface="Arial"/>
            </a:endParaRPr>
          </a:p>
          <a:p>
            <a:endParaRPr lang="en-US" altLang="en-US" dirty="0">
              <a:cs typeface="Arial"/>
            </a:endParaRPr>
          </a:p>
        </p:txBody>
      </p:sp>
    </p:spTree>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a:extLst>
              <a:ext uri="{FF2B5EF4-FFF2-40B4-BE49-F238E27FC236}">
                <a16:creationId xmlns:a16="http://schemas.microsoft.com/office/drawing/2014/main" id="{29339BD3-6A6F-D839-6C1C-720BE75DD921}"/>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E04346-C56A-4C4F-B602-B23A00284CED}" type="slidenum">
              <a:rPr lang="de-DE" altLang="en-US">
                <a:solidFill>
                  <a:schemeClr val="bg1"/>
                </a:solidFill>
              </a:rPr>
              <a:pPr/>
              <a:t>30</a:t>
            </a:fld>
            <a:endParaRPr lang="de-DE" altLang="en-US">
              <a:solidFill>
                <a:schemeClr val="bg1"/>
              </a:solidFill>
            </a:endParaRPr>
          </a:p>
        </p:txBody>
      </p:sp>
      <p:sp>
        <p:nvSpPr>
          <p:cNvPr id="37891" name="Rectangle 2">
            <a:extLst>
              <a:ext uri="{FF2B5EF4-FFF2-40B4-BE49-F238E27FC236}">
                <a16:creationId xmlns:a16="http://schemas.microsoft.com/office/drawing/2014/main" id="{9B32F410-92A4-DF4A-E430-ED85BA385FB4}"/>
              </a:ext>
            </a:extLst>
          </p:cNvPr>
          <p:cNvSpPr>
            <a:spLocks noGrp="1" noChangeArrowheads="1"/>
          </p:cNvSpPr>
          <p:nvPr>
            <p:ph type="title"/>
          </p:nvPr>
        </p:nvSpPr>
        <p:spPr/>
        <p:txBody>
          <a:bodyPr/>
          <a:lstStyle/>
          <a:p>
            <a:r>
              <a:rPr lang="en-US" altLang="en-US" sz="2400" dirty="0" err="1"/>
              <a:t>Debagovanje</a:t>
            </a:r>
            <a:r>
              <a:rPr lang="en-US" altLang="en-US" sz="2400" dirty="0"/>
              <a:t> </a:t>
            </a:r>
            <a:r>
              <a:rPr lang="en-US" altLang="en-US" sz="2400" dirty="0" err="1"/>
              <a:t>uz</a:t>
            </a:r>
            <a:r>
              <a:rPr lang="en-US" altLang="en-US" sz="2400" dirty="0"/>
              <a:t> </a:t>
            </a:r>
            <a:r>
              <a:rPr lang="en-US" altLang="en-US" sz="2400" dirty="0" err="1"/>
              <a:t>proveru</a:t>
            </a:r>
            <a:r>
              <a:rPr lang="en-US" altLang="en-US" sz="2400" dirty="0"/>
              <a:t> u </a:t>
            </a:r>
            <a:r>
              <a:rPr lang="en-US" altLang="en-US" sz="2400" dirty="0" err="1"/>
              <a:t>realnom</a:t>
            </a:r>
            <a:r>
              <a:rPr lang="en-US" altLang="en-US" sz="2400" dirty="0"/>
              <a:t> </a:t>
            </a:r>
            <a:r>
              <a:rPr lang="en-US" altLang="en-US" sz="2400" dirty="0" err="1"/>
              <a:t>vremenu</a:t>
            </a:r>
            <a:r>
              <a:rPr lang="en-US" altLang="en-US" sz="2400" dirty="0"/>
              <a:t> </a:t>
            </a:r>
            <a:r>
              <a:rPr lang="en-US" altLang="en-US" sz="2400" dirty="0" err="1"/>
              <a:t>i</a:t>
            </a:r>
            <a:r>
              <a:rPr lang="en-US" altLang="en-US" sz="2400" dirty="0"/>
              <a:t> </a:t>
            </a:r>
            <a:r>
              <a:rPr lang="en-US" altLang="en-US" sz="2400" dirty="0" err="1"/>
              <a:t>na</a:t>
            </a:r>
            <a:r>
              <a:rPr lang="en-US" altLang="en-US" sz="2400" dirty="0"/>
              <a:t> </a:t>
            </a:r>
            <a:r>
              <a:rPr lang="en-US" altLang="en-US" sz="2400" dirty="0" err="1"/>
              <a:t>kraju</a:t>
            </a:r>
            <a:r>
              <a:rPr lang="en-US" altLang="en-US" sz="2400" dirty="0"/>
              <a:t> test </a:t>
            </a:r>
            <a:r>
              <a:rPr lang="en-US" altLang="en-US" sz="2400" dirty="0" err="1"/>
              <a:t>slučaja</a:t>
            </a:r>
            <a:endParaRPr lang="en-US" altLang="en-US" sz="2400" dirty="0" err="1">
              <a:cs typeface="Arial"/>
            </a:endParaRPr>
          </a:p>
        </p:txBody>
      </p:sp>
      <p:sp>
        <p:nvSpPr>
          <p:cNvPr id="37892" name="Rectangle 3">
            <a:extLst>
              <a:ext uri="{FF2B5EF4-FFF2-40B4-BE49-F238E27FC236}">
                <a16:creationId xmlns:a16="http://schemas.microsoft.com/office/drawing/2014/main" id="{8EB17102-D6D7-2C57-F0A5-1E013E086D37}"/>
              </a:ext>
            </a:extLst>
          </p:cNvPr>
          <p:cNvSpPr>
            <a:spLocks noGrp="1" noChangeArrowheads="1"/>
          </p:cNvSpPr>
          <p:nvPr>
            <p:ph type="body" idx="1"/>
          </p:nvPr>
        </p:nvSpPr>
        <p:spPr/>
        <p:txBody>
          <a:bodyPr/>
          <a:lstStyle/>
          <a:p>
            <a:pPr>
              <a:spcBef>
                <a:spcPts val="20"/>
              </a:spcBef>
            </a:pPr>
            <a:r>
              <a:rPr lang="en-US" altLang="en-US" sz="1600" dirty="0" err="1"/>
              <a:t>Debagovanje</a:t>
            </a:r>
            <a:r>
              <a:rPr lang="en-US" altLang="en-US" sz="1600" dirty="0"/>
              <a:t> </a:t>
            </a:r>
            <a:r>
              <a:rPr lang="en-US" altLang="en-US" sz="1600" dirty="0" err="1"/>
              <a:t>provere</a:t>
            </a:r>
            <a:r>
              <a:rPr lang="en-US" altLang="en-US" sz="1600" dirty="0"/>
              <a:t> </a:t>
            </a:r>
            <a:r>
              <a:rPr lang="en-US" altLang="en-US" sz="1600" dirty="0" err="1"/>
              <a:t>na</a:t>
            </a:r>
            <a:r>
              <a:rPr lang="en-US" altLang="en-US" sz="1600" dirty="0"/>
              <a:t> </a:t>
            </a:r>
            <a:r>
              <a:rPr lang="en-US" altLang="en-US" sz="1600" dirty="0" err="1"/>
              <a:t>kraju</a:t>
            </a:r>
            <a:r>
              <a:rPr lang="en-US" altLang="en-US" sz="1600" dirty="0"/>
              <a:t> test </a:t>
            </a:r>
            <a:r>
              <a:rPr lang="en-US" altLang="en-US" sz="1600" dirty="0" err="1"/>
              <a:t>slučaja</a:t>
            </a:r>
            <a:r>
              <a:rPr lang="en-US" altLang="en-US" sz="1600" dirty="0"/>
              <a:t> </a:t>
            </a:r>
            <a:r>
              <a:rPr lang="en-US" altLang="en-US" sz="1600" dirty="0" err="1"/>
              <a:t>i</a:t>
            </a:r>
            <a:r>
              <a:rPr lang="en-US" altLang="en-US" sz="1600" dirty="0"/>
              <a:t> </a:t>
            </a:r>
            <a:r>
              <a:rPr lang="en-US" altLang="en-US" sz="1600" dirty="0" err="1"/>
              <a:t>provere</a:t>
            </a:r>
            <a:r>
              <a:rPr lang="en-US" altLang="en-US" sz="1600" dirty="0"/>
              <a:t> u </a:t>
            </a:r>
            <a:r>
              <a:rPr lang="en-US" altLang="en-US" sz="1600" dirty="0" err="1"/>
              <a:t>realnom</a:t>
            </a:r>
            <a:r>
              <a:rPr lang="en-US" altLang="en-US" sz="1600" dirty="0"/>
              <a:t> </a:t>
            </a:r>
            <a:r>
              <a:rPr lang="en-US" altLang="en-US" sz="1600" dirty="0" err="1"/>
              <a:t>vremenu</a:t>
            </a:r>
            <a:r>
              <a:rPr lang="en-US" altLang="en-US" sz="1600" dirty="0"/>
              <a:t> </a:t>
            </a:r>
            <a:r>
              <a:rPr lang="en-US" altLang="en-US" sz="1600" dirty="0" err="1"/>
              <a:t>zahtevaju</a:t>
            </a:r>
            <a:r>
              <a:rPr lang="en-US" altLang="en-US" sz="1600" dirty="0"/>
              <a:t> </a:t>
            </a:r>
            <a:r>
              <a:rPr lang="en-US" altLang="en-US" sz="1600" dirty="0" err="1"/>
              <a:t>slične</a:t>
            </a:r>
            <a:r>
              <a:rPr lang="en-US" altLang="en-US" sz="1600" dirty="0"/>
              <a:t> </a:t>
            </a:r>
            <a:r>
              <a:rPr lang="en-US" altLang="en-US" sz="1600" dirty="0" err="1"/>
              <a:t>metode</a:t>
            </a:r>
            <a:r>
              <a:rPr lang="en-US" altLang="en-US" sz="1600" dirty="0"/>
              <a:t>. Oba </a:t>
            </a:r>
            <a:r>
              <a:rPr lang="en-US" altLang="en-US" sz="1600" dirty="0" err="1"/>
              <a:t>pristupa</a:t>
            </a:r>
            <a:r>
              <a:rPr lang="en-US" altLang="en-US" sz="1600" dirty="0"/>
              <a:t> </a:t>
            </a:r>
            <a:r>
              <a:rPr lang="en-US" altLang="en-US" sz="1600" dirty="0" err="1"/>
              <a:t>zahtevaju</a:t>
            </a:r>
            <a:r>
              <a:rPr lang="en-US" altLang="en-US" sz="1600" dirty="0"/>
              <a:t> </a:t>
            </a:r>
            <a:r>
              <a:rPr lang="en-US" altLang="en-US" sz="1600" dirty="0" err="1"/>
              <a:t>praćenje</a:t>
            </a:r>
            <a:r>
              <a:rPr lang="en-US" altLang="en-US" sz="1600" dirty="0"/>
              <a:t> </a:t>
            </a:r>
            <a:r>
              <a:rPr lang="en-US" altLang="en-US" sz="1600" dirty="0" err="1"/>
              <a:t>unazad</a:t>
            </a:r>
            <a:r>
              <a:rPr lang="en-US" altLang="en-US" sz="1600" dirty="0"/>
              <a:t> do </a:t>
            </a:r>
            <a:r>
              <a:rPr lang="en-US" altLang="en-US" sz="1600" dirty="0" err="1"/>
              <a:t>izvora</a:t>
            </a:r>
            <a:r>
              <a:rPr lang="en-US" altLang="en-US" sz="1600" dirty="0"/>
              <a:t> </a:t>
            </a:r>
            <a:r>
              <a:rPr lang="en-US" altLang="en-US" sz="1600" dirty="0" err="1"/>
              <a:t>greške</a:t>
            </a:r>
            <a:endParaRPr lang="en-US" dirty="0" err="1"/>
          </a:p>
          <a:p>
            <a:pPr>
              <a:spcBef>
                <a:spcPts val="20"/>
              </a:spcBef>
            </a:pPr>
            <a:endParaRPr lang="en-US" altLang="en-US" sz="1600" dirty="0"/>
          </a:p>
          <a:p>
            <a:pPr>
              <a:spcBef>
                <a:spcPts val="20"/>
              </a:spcBef>
            </a:pPr>
            <a:r>
              <a:rPr lang="en-US" sz="1600" dirty="0" err="1"/>
              <a:t>Zbog</a:t>
            </a:r>
            <a:r>
              <a:rPr lang="en-US" sz="1600" dirty="0"/>
              <a:t> toga je </a:t>
            </a:r>
            <a:r>
              <a:rPr lang="en-US" sz="1600" dirty="0" err="1"/>
              <a:t>preporučljivo</a:t>
            </a:r>
            <a:r>
              <a:rPr lang="en-US" sz="1600" dirty="0"/>
              <a:t> </a:t>
            </a:r>
            <a:r>
              <a:rPr lang="en-US" sz="1600" dirty="0" err="1"/>
              <a:t>koristiti</a:t>
            </a:r>
            <a:r>
              <a:rPr lang="en-US" sz="1600" dirty="0"/>
              <a:t> alate za </a:t>
            </a:r>
            <a:r>
              <a:rPr lang="en-US" sz="1600" dirty="0" err="1"/>
              <a:t>debagovanje</a:t>
            </a:r>
            <a:r>
              <a:rPr lang="en-US" sz="1600" dirty="0"/>
              <a:t>, </a:t>
            </a:r>
            <a:r>
              <a:rPr lang="en-US" sz="1600" dirty="0" err="1"/>
              <a:t>kao</a:t>
            </a:r>
            <a:r>
              <a:rPr lang="en-US" sz="1600" dirty="0"/>
              <a:t> </a:t>
            </a:r>
            <a:r>
              <a:rPr lang="en-US" sz="1600" dirty="0" err="1"/>
              <a:t>što</a:t>
            </a:r>
            <a:r>
              <a:rPr lang="en-US" sz="1600" dirty="0"/>
              <a:t> </a:t>
            </a:r>
            <a:r>
              <a:rPr lang="en-US" sz="1600" dirty="0" err="1"/>
              <a:t>su</a:t>
            </a:r>
            <a:r>
              <a:rPr lang="en-US" sz="1600" dirty="0"/>
              <a:t> print </a:t>
            </a:r>
            <a:r>
              <a:rPr lang="en-US" sz="1600" dirty="0" err="1"/>
              <a:t>naredbe</a:t>
            </a:r>
            <a:r>
              <a:rPr lang="en-US" sz="1600" dirty="0"/>
              <a:t>, </a:t>
            </a:r>
            <a:r>
              <a:rPr lang="en-US" sz="1600" dirty="0" err="1"/>
              <a:t>unutar</a:t>
            </a:r>
            <a:r>
              <a:rPr lang="en-US" sz="1600" dirty="0"/>
              <a:t> </a:t>
            </a:r>
            <a:r>
              <a:rPr lang="en-US" sz="1600" dirty="0" err="1"/>
              <a:t>verifikacionog</a:t>
            </a:r>
            <a:r>
              <a:rPr lang="en-US" sz="1600" dirty="0"/>
              <a:t> </a:t>
            </a:r>
            <a:r>
              <a:rPr lang="en-US" sz="1600" dirty="0" err="1"/>
              <a:t>okruženja</a:t>
            </a:r>
            <a:endParaRPr lang="en-US" dirty="0" err="1"/>
          </a:p>
          <a:p>
            <a:pPr>
              <a:spcBef>
                <a:spcPts val="20"/>
              </a:spcBef>
            </a:pPr>
            <a:endParaRPr lang="en-US" sz="1600" dirty="0"/>
          </a:p>
          <a:p>
            <a:pPr>
              <a:spcBef>
                <a:spcPts val="20"/>
              </a:spcBef>
            </a:pPr>
            <a:r>
              <a:rPr lang="en-US" sz="1600" dirty="0"/>
              <a:t>Ovi </a:t>
            </a:r>
            <a:r>
              <a:rPr lang="en-US" sz="1600" dirty="0" err="1"/>
              <a:t>alati</a:t>
            </a:r>
            <a:r>
              <a:rPr lang="en-US" sz="1600" dirty="0"/>
              <a:t> </a:t>
            </a:r>
            <a:r>
              <a:rPr lang="en-US" sz="1600" dirty="0" err="1"/>
              <a:t>omogućavaju</a:t>
            </a:r>
            <a:r>
              <a:rPr lang="en-US" sz="1600" dirty="0"/>
              <a:t> </a:t>
            </a:r>
            <a:r>
              <a:rPr lang="en-US" sz="1600" dirty="0" err="1"/>
              <a:t>verifikacionom</a:t>
            </a:r>
            <a:r>
              <a:rPr lang="en-US" sz="1600" dirty="0"/>
              <a:t> </a:t>
            </a:r>
            <a:r>
              <a:rPr lang="en-US" sz="1600" dirty="0" err="1"/>
              <a:t>timu</a:t>
            </a:r>
            <a:r>
              <a:rPr lang="en-US" sz="1600" dirty="0"/>
              <a:t> da </a:t>
            </a:r>
            <a:r>
              <a:rPr lang="en-US" sz="1600" dirty="0" err="1"/>
              <a:t>prati</a:t>
            </a:r>
            <a:r>
              <a:rPr lang="en-US" sz="1600" dirty="0"/>
              <a:t> </a:t>
            </a:r>
            <a:r>
              <a:rPr lang="en-US" sz="1600" dirty="0" err="1"/>
              <a:t>transakciju</a:t>
            </a:r>
            <a:r>
              <a:rPr lang="en-US" sz="1600" dirty="0"/>
              <a:t> od </a:t>
            </a:r>
            <a:r>
              <a:rPr lang="en-US" sz="1600" dirty="0" err="1"/>
              <a:t>njenog</a:t>
            </a:r>
            <a:r>
              <a:rPr lang="en-US" sz="1600" dirty="0"/>
              <a:t> </a:t>
            </a:r>
            <a:r>
              <a:rPr lang="en-US" sz="1600" dirty="0" err="1"/>
              <a:t>nastanka</a:t>
            </a:r>
            <a:r>
              <a:rPr lang="en-US" sz="1600" dirty="0"/>
              <a:t> (</a:t>
            </a:r>
            <a:r>
              <a:rPr lang="en-US" sz="1600" dirty="0" err="1"/>
              <a:t>generisanja</a:t>
            </a:r>
            <a:r>
              <a:rPr lang="en-US" sz="1600" dirty="0"/>
              <a:t>) </a:t>
            </a:r>
            <a:r>
              <a:rPr lang="en-US" sz="1600" dirty="0" err="1"/>
              <a:t>kroz</a:t>
            </a:r>
            <a:r>
              <a:rPr lang="en-US" sz="1600" dirty="0"/>
              <a:t> </a:t>
            </a:r>
            <a:r>
              <a:rPr lang="en-US" sz="1600" dirty="0" err="1"/>
              <a:t>okruženje</a:t>
            </a:r>
            <a:r>
              <a:rPr lang="en-US" sz="1600" dirty="0"/>
              <a:t> do </a:t>
            </a:r>
            <a:r>
              <a:rPr lang="en-US" sz="1600" dirty="0" err="1"/>
              <a:t>komponente</a:t>
            </a:r>
            <a:r>
              <a:rPr lang="en-US" sz="1600" dirty="0"/>
              <a:t> za </a:t>
            </a:r>
            <a:r>
              <a:rPr lang="en-US" sz="1600" dirty="0" err="1"/>
              <a:t>proveru</a:t>
            </a:r>
            <a:endParaRPr lang="en-US" dirty="0" err="1"/>
          </a:p>
          <a:p>
            <a:pPr>
              <a:spcBef>
                <a:spcPts val="20"/>
              </a:spcBef>
            </a:pPr>
            <a:endParaRPr lang="en-US" sz="1600" dirty="0">
              <a:cs typeface="Arial"/>
            </a:endParaRPr>
          </a:p>
          <a:p>
            <a:pPr>
              <a:spcBef>
                <a:spcPts val="20"/>
              </a:spcBef>
            </a:pPr>
            <a:r>
              <a:rPr lang="en-US" sz="1600" dirty="0">
                <a:cs typeface="Arial"/>
              </a:rPr>
              <a:t>Često </a:t>
            </a:r>
            <a:r>
              <a:rPr lang="en-US" sz="1600" dirty="0" err="1">
                <a:cs typeface="Arial"/>
              </a:rPr>
              <a:t>verifikacioni</a:t>
            </a:r>
            <a:r>
              <a:rPr lang="en-US" sz="1600" dirty="0">
                <a:cs typeface="Arial"/>
              </a:rPr>
              <a:t> </a:t>
            </a:r>
            <a:r>
              <a:rPr lang="en-US" sz="1600" dirty="0" err="1">
                <a:cs typeface="Arial"/>
              </a:rPr>
              <a:t>tim</a:t>
            </a:r>
            <a:r>
              <a:rPr lang="en-US" sz="1600" dirty="0">
                <a:cs typeface="Arial"/>
              </a:rPr>
              <a:t> </a:t>
            </a:r>
            <a:r>
              <a:rPr lang="en-US" sz="1600" dirty="0" err="1">
                <a:cs typeface="Arial"/>
              </a:rPr>
              <a:t>dodaje</a:t>
            </a:r>
            <a:r>
              <a:rPr lang="en-US" sz="1600" dirty="0">
                <a:cs typeface="Arial"/>
              </a:rPr>
              <a:t> </a:t>
            </a:r>
            <a:r>
              <a:rPr lang="en-US" sz="1600" dirty="0" err="1">
                <a:cs typeface="Arial"/>
              </a:rPr>
              <a:t>posebna</a:t>
            </a:r>
            <a:r>
              <a:rPr lang="en-US" sz="1600" dirty="0">
                <a:cs typeface="Arial"/>
              </a:rPr>
              <a:t> </a:t>
            </a:r>
            <a:r>
              <a:rPr lang="en-US" sz="1600" dirty="0" err="1">
                <a:cs typeface="Arial"/>
              </a:rPr>
              <a:t>polja</a:t>
            </a:r>
            <a:r>
              <a:rPr lang="en-US" sz="1600" dirty="0">
                <a:cs typeface="Arial"/>
              </a:rPr>
              <a:t> u </a:t>
            </a:r>
            <a:r>
              <a:rPr lang="en-US" sz="1600" dirty="0" err="1">
                <a:cs typeface="Arial"/>
              </a:rPr>
              <a:t>strukture</a:t>
            </a:r>
            <a:r>
              <a:rPr lang="en-US" sz="1600" dirty="0">
                <a:cs typeface="Arial"/>
              </a:rPr>
              <a:t> </a:t>
            </a:r>
            <a:r>
              <a:rPr lang="en-US" sz="1600" dirty="0" err="1">
                <a:cs typeface="Arial"/>
              </a:rPr>
              <a:t>podataka</a:t>
            </a:r>
            <a:r>
              <a:rPr lang="en-US" sz="1600" dirty="0">
                <a:cs typeface="Arial"/>
              </a:rPr>
              <a:t> </a:t>
            </a:r>
            <a:r>
              <a:rPr lang="en-US" sz="1600" dirty="0" err="1">
                <a:cs typeface="Arial"/>
              </a:rPr>
              <a:t>koje</a:t>
            </a:r>
            <a:r>
              <a:rPr lang="en-US" sz="1600" dirty="0">
                <a:cs typeface="Arial"/>
              </a:rPr>
              <a:t> se </a:t>
            </a:r>
            <a:r>
              <a:rPr lang="en-US" sz="1600" dirty="0" err="1">
                <a:cs typeface="Arial"/>
              </a:rPr>
              <a:t>koriste</a:t>
            </a:r>
            <a:r>
              <a:rPr lang="en-US" sz="1600" dirty="0">
                <a:cs typeface="Arial"/>
              </a:rPr>
              <a:t> </a:t>
            </a:r>
            <a:r>
              <a:rPr lang="en-US" sz="1600" dirty="0" err="1">
                <a:cs typeface="Arial"/>
              </a:rPr>
              <a:t>unutar</a:t>
            </a:r>
            <a:r>
              <a:rPr lang="en-US" sz="1600" dirty="0">
                <a:cs typeface="Arial"/>
              </a:rPr>
              <a:t> </a:t>
            </a:r>
            <a:r>
              <a:rPr lang="en-US" sz="1600" dirty="0" err="1">
                <a:cs typeface="Arial"/>
              </a:rPr>
              <a:t>verifikacionog</a:t>
            </a:r>
            <a:r>
              <a:rPr lang="en-US" sz="1600" dirty="0"/>
              <a:t> </a:t>
            </a:r>
            <a:r>
              <a:rPr lang="en-US" sz="1600" dirty="0" err="1"/>
              <a:t>okruženja</a:t>
            </a:r>
            <a:endParaRPr lang="en-US" dirty="0" err="1"/>
          </a:p>
          <a:p>
            <a:pPr>
              <a:spcBef>
                <a:spcPts val="20"/>
              </a:spcBef>
            </a:pPr>
            <a:endParaRPr lang="en-US" sz="1600" dirty="0"/>
          </a:p>
          <a:p>
            <a:pPr>
              <a:spcBef>
                <a:spcPts val="20"/>
              </a:spcBef>
            </a:pPr>
            <a:r>
              <a:rPr lang="en-US" sz="1600" dirty="0"/>
              <a:t>Jedina </a:t>
            </a:r>
            <a:r>
              <a:rPr lang="en-US" sz="1600" dirty="0" err="1"/>
              <a:t>svrha</a:t>
            </a:r>
            <a:r>
              <a:rPr lang="en-US" sz="1600" dirty="0"/>
              <a:t> </a:t>
            </a:r>
            <a:r>
              <a:rPr lang="en-US" sz="1600" dirty="0" err="1"/>
              <a:t>ovih</a:t>
            </a:r>
            <a:r>
              <a:rPr lang="en-US" sz="1600" dirty="0"/>
              <a:t> </a:t>
            </a:r>
            <a:r>
              <a:rPr lang="en-US" sz="1600" dirty="0" err="1"/>
              <a:t>posebnih</a:t>
            </a:r>
            <a:r>
              <a:rPr lang="en-US" sz="1600" dirty="0"/>
              <a:t> </a:t>
            </a:r>
            <a:r>
              <a:rPr lang="en-US" sz="1600" dirty="0" err="1"/>
              <a:t>polja</a:t>
            </a:r>
            <a:r>
              <a:rPr lang="en-US" sz="1600" dirty="0"/>
              <a:t> je da </a:t>
            </a:r>
            <a:r>
              <a:rPr lang="en-US" sz="1600" dirty="0" err="1"/>
              <a:t>pomognu</a:t>
            </a:r>
            <a:r>
              <a:rPr lang="en-US" sz="1600" dirty="0"/>
              <a:t> u </a:t>
            </a:r>
            <a:r>
              <a:rPr lang="en-US" sz="1600" dirty="0" err="1"/>
              <a:t>praćenju</a:t>
            </a:r>
            <a:r>
              <a:rPr lang="en-US" sz="1600" dirty="0"/>
              <a:t> </a:t>
            </a:r>
            <a:r>
              <a:rPr lang="en-US" sz="1600" dirty="0" err="1"/>
              <a:t>unazad</a:t>
            </a:r>
            <a:r>
              <a:rPr lang="en-US" sz="1600" dirty="0"/>
              <a:t> do </a:t>
            </a:r>
            <a:r>
              <a:rPr lang="en-US" sz="1600" dirty="0" err="1"/>
              <a:t>izvora</a:t>
            </a:r>
            <a:r>
              <a:rPr lang="en-US" sz="1600" dirty="0"/>
              <a:t> </a:t>
            </a:r>
            <a:r>
              <a:rPr lang="en-US" sz="1600" dirty="0" err="1"/>
              <a:t>greške</a:t>
            </a:r>
            <a:endParaRPr lang="en-US" dirty="0" err="1"/>
          </a:p>
          <a:p>
            <a:endParaRPr lang="en-US" altLang="en-US" sz="1600" dirty="0">
              <a:cs typeface="Arial"/>
            </a:endParaRPr>
          </a:p>
        </p:txBody>
      </p:sp>
    </p:spTree>
  </p:cSld>
  <p:clrMapOvr>
    <a:masterClrMapping/>
  </p:clrMapOvr>
  <p:transitio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81ECBEE1-AB41-41C1-63CF-6CE6FFCFB95D}"/>
              </a:ext>
            </a:extLst>
          </p:cNvPr>
          <p:cNvSpPr>
            <a:spLocks noGrp="1" noChangeArrowheads="1"/>
          </p:cNvSpPr>
          <p:nvPr>
            <p:ph type="ctrTitle"/>
          </p:nvPr>
        </p:nvSpPr>
        <p:spPr/>
        <p:txBody>
          <a:bodyPr/>
          <a:lstStyle/>
          <a:p>
            <a:r>
              <a:rPr lang="en-US" altLang="en-US" dirty="0" err="1"/>
              <a:t>Strategije</a:t>
            </a:r>
            <a:r>
              <a:rPr lang="en-US" altLang="en-US" dirty="0"/>
              <a:t> za </a:t>
            </a:r>
            <a:r>
              <a:rPr lang="en-US" altLang="en-US" dirty="0" err="1"/>
              <a:t>ponovnu</a:t>
            </a:r>
            <a:r>
              <a:rPr lang="en-US" altLang="en-US" dirty="0"/>
              <a:t> </a:t>
            </a:r>
            <a:r>
              <a:rPr lang="en-US" altLang="en-US" dirty="0" err="1"/>
              <a:t>upotrebu</a:t>
            </a:r>
            <a:r>
              <a:rPr lang="en-US" altLang="en-US" dirty="0"/>
              <a:t> </a:t>
            </a:r>
            <a:endParaRPr lang="en-US" dirty="0" err="1"/>
          </a:p>
        </p:txBody>
      </p:sp>
      <p:sp>
        <p:nvSpPr>
          <p:cNvPr id="38915" name="Rectangle 5">
            <a:extLst>
              <a:ext uri="{FF2B5EF4-FFF2-40B4-BE49-F238E27FC236}">
                <a16:creationId xmlns:a16="http://schemas.microsoft.com/office/drawing/2014/main" id="{65E41FF8-0B88-B743-E625-AC7B5F061019}"/>
              </a:ext>
            </a:extLst>
          </p:cNvPr>
          <p:cNvSpPr>
            <a:spLocks noGrp="1" noChangeArrowheads="1"/>
          </p:cNvSpPr>
          <p:nvPr>
            <p:ph type="subTitle" idx="1"/>
          </p:nvPr>
        </p:nvSpPr>
        <p:spPr/>
        <p:txBody>
          <a:bodyPr/>
          <a:lstStyle/>
          <a:p>
            <a:pPr eaLnBrk="1" hangingPunct="1"/>
            <a:r>
              <a:rPr lang="en-US" altLang="en-US" dirty="0" err="1"/>
              <a:t>Uvod</a:t>
            </a:r>
          </a:p>
        </p:txBody>
      </p:sp>
      <p:sp>
        <p:nvSpPr>
          <p:cNvPr id="3" name="Rectangle: Rounded Corners 2">
            <a:extLst>
              <a:ext uri="{FF2B5EF4-FFF2-40B4-BE49-F238E27FC236}">
                <a16:creationId xmlns:a16="http://schemas.microsoft.com/office/drawing/2014/main" id="{A730F6D9-81E4-B3A3-282A-4DE5B212B3FA}"/>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4</a:t>
            </a:r>
            <a:endParaRPr lang="en-US" dirty="0">
              <a:solidFill>
                <a:schemeClr val="bg1"/>
              </a:solidFill>
              <a:latin typeface="Arial"/>
              <a:cs typeface="Arial"/>
            </a:endParaRPr>
          </a:p>
        </p:txBody>
      </p:sp>
    </p:spTree>
  </p:cSld>
  <p:clrMapOvr>
    <a:masterClrMapping/>
  </p:clrMapOvr>
  <p:transitio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4">
            <a:extLst>
              <a:ext uri="{FF2B5EF4-FFF2-40B4-BE49-F238E27FC236}">
                <a16:creationId xmlns:a16="http://schemas.microsoft.com/office/drawing/2014/main" id="{E5AE389B-B0F6-9102-6843-90C6E95BD66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A46999-01E7-478D-82C0-12DC93239D4F}" type="slidenum">
              <a:rPr lang="de-DE" altLang="en-US">
                <a:solidFill>
                  <a:schemeClr val="bg1"/>
                </a:solidFill>
              </a:rPr>
              <a:pPr/>
              <a:t>32</a:t>
            </a:fld>
            <a:endParaRPr lang="de-DE" altLang="en-US">
              <a:solidFill>
                <a:schemeClr val="bg1"/>
              </a:solidFill>
            </a:endParaRPr>
          </a:p>
        </p:txBody>
      </p:sp>
      <p:sp>
        <p:nvSpPr>
          <p:cNvPr id="39939" name="Rectangle 2">
            <a:extLst>
              <a:ext uri="{FF2B5EF4-FFF2-40B4-BE49-F238E27FC236}">
                <a16:creationId xmlns:a16="http://schemas.microsoft.com/office/drawing/2014/main" id="{4EF35671-AF1D-768E-EB0D-06AB1C8F04ED}"/>
              </a:ext>
            </a:extLst>
          </p:cNvPr>
          <p:cNvSpPr>
            <a:spLocks noGrp="1" noChangeArrowheads="1"/>
          </p:cNvSpPr>
          <p:nvPr>
            <p:ph type="title"/>
          </p:nvPr>
        </p:nvSpPr>
        <p:spPr/>
        <p:txBody>
          <a:bodyPr/>
          <a:lstStyle/>
          <a:p>
            <a:r>
              <a:rPr lang="en-US" altLang="en-US" dirty="0" err="1"/>
              <a:t>Uvod</a:t>
            </a:r>
            <a:endParaRPr lang="en-US" dirty="0" err="1"/>
          </a:p>
        </p:txBody>
      </p:sp>
      <p:sp>
        <p:nvSpPr>
          <p:cNvPr id="39940" name="Rectangle 4">
            <a:extLst>
              <a:ext uri="{FF2B5EF4-FFF2-40B4-BE49-F238E27FC236}">
                <a16:creationId xmlns:a16="http://schemas.microsoft.com/office/drawing/2014/main" id="{70ED69BD-41EB-A90A-602A-246020C4C168}"/>
              </a:ext>
            </a:extLst>
          </p:cNvPr>
          <p:cNvSpPr>
            <a:spLocks noGrp="1" noChangeArrowheads="1"/>
          </p:cNvSpPr>
          <p:nvPr>
            <p:ph type="body" sz="half" idx="1"/>
          </p:nvPr>
        </p:nvSpPr>
        <p:spPr/>
        <p:txBody>
          <a:bodyPr/>
          <a:lstStyle/>
          <a:p>
            <a:pPr>
              <a:spcBef>
                <a:spcPts val="20"/>
              </a:spcBef>
            </a:pPr>
            <a:r>
              <a:rPr lang="en-US" altLang="en-US" sz="1400" dirty="0" err="1"/>
              <a:t>Ponovna</a:t>
            </a:r>
            <a:r>
              <a:rPr lang="en-US" altLang="en-US" sz="1400" dirty="0"/>
              <a:t> </a:t>
            </a:r>
            <a:r>
              <a:rPr lang="en-US" altLang="en-US" sz="1400" dirty="0" err="1"/>
              <a:t>upotreba</a:t>
            </a:r>
            <a:r>
              <a:rPr lang="en-US" altLang="en-US" sz="1400" dirty="0"/>
              <a:t> (</a:t>
            </a:r>
            <a:r>
              <a:rPr lang="en-US" altLang="en-US" sz="1400" b="1" i="1" dirty="0"/>
              <a:t>re-use</a:t>
            </a:r>
            <a:r>
              <a:rPr lang="en-US" altLang="en-US" sz="1400" dirty="0"/>
              <a:t>) </a:t>
            </a:r>
            <a:r>
              <a:rPr lang="en-US" altLang="en-US" sz="1400" dirty="0" err="1"/>
              <a:t>omogućava</a:t>
            </a:r>
            <a:r>
              <a:rPr lang="en-US" altLang="en-US" sz="1400" dirty="0"/>
              <a:t> </a:t>
            </a:r>
            <a:r>
              <a:rPr lang="en-US" altLang="en-US" sz="1400" dirty="0" err="1"/>
              <a:t>verifikacionom</a:t>
            </a:r>
            <a:r>
              <a:rPr lang="en-US" altLang="en-US" sz="1400" dirty="0"/>
              <a:t> </a:t>
            </a:r>
            <a:r>
              <a:rPr lang="en-US" altLang="en-US" sz="1400" dirty="0" err="1"/>
              <a:t>timu</a:t>
            </a:r>
            <a:r>
              <a:rPr lang="en-US" altLang="en-US" sz="1400" dirty="0"/>
              <a:t> da </a:t>
            </a:r>
            <a:r>
              <a:rPr lang="en-US" altLang="en-US" sz="1400" dirty="0" err="1"/>
              <a:t>ponovo</a:t>
            </a:r>
            <a:r>
              <a:rPr lang="en-US" altLang="en-US" sz="1400" dirty="0"/>
              <a:t> </a:t>
            </a:r>
            <a:r>
              <a:rPr lang="en-US" altLang="en-US" sz="1400" dirty="0" err="1"/>
              <a:t>koristi</a:t>
            </a:r>
            <a:r>
              <a:rPr lang="en-US" altLang="en-US" sz="1400" dirty="0"/>
              <a:t> </a:t>
            </a:r>
            <a:r>
              <a:rPr lang="en-US" altLang="en-US" sz="1400" dirty="0" err="1"/>
              <a:t>verifikacione</a:t>
            </a:r>
            <a:r>
              <a:rPr lang="en-US" altLang="en-US" sz="1400" dirty="0"/>
              <a:t> </a:t>
            </a:r>
            <a:r>
              <a:rPr lang="en-US" altLang="en-US" sz="1400" dirty="0" err="1"/>
              <a:t>komponente</a:t>
            </a:r>
            <a:r>
              <a:rPr lang="en-US" altLang="en-US" sz="1400" dirty="0"/>
              <a:t> </a:t>
            </a:r>
            <a:r>
              <a:rPr lang="en-US" altLang="en-US" sz="1400" dirty="0" err="1"/>
              <a:t>i</a:t>
            </a:r>
            <a:r>
              <a:rPr lang="en-US" altLang="en-US" sz="1400" dirty="0"/>
              <a:t> </a:t>
            </a:r>
            <a:r>
              <a:rPr lang="en-US" altLang="en-US" sz="1400" dirty="0" err="1"/>
              <a:t>blokove</a:t>
            </a:r>
            <a:r>
              <a:rPr lang="en-US" altLang="en-US" sz="1400" dirty="0"/>
              <a:t> </a:t>
            </a:r>
            <a:r>
              <a:rPr lang="en-US" altLang="en-US" sz="1400" dirty="0" err="1"/>
              <a:t>dizajna</a:t>
            </a:r>
            <a:r>
              <a:rPr lang="en-US" altLang="en-US" sz="1400" dirty="0"/>
              <a:t> za </a:t>
            </a:r>
            <a:r>
              <a:rPr lang="en-US" altLang="en-US" sz="1400" dirty="0" err="1"/>
              <a:t>jedan</a:t>
            </a:r>
            <a:r>
              <a:rPr lang="en-US" altLang="en-US" sz="1400" dirty="0"/>
              <a:t> </a:t>
            </a:r>
            <a:r>
              <a:rPr lang="en-US" altLang="en-US" sz="1400" dirty="0" err="1"/>
              <a:t>ili</a:t>
            </a:r>
            <a:r>
              <a:rPr lang="en-US" altLang="en-US" sz="1400" dirty="0"/>
              <a:t> </a:t>
            </a:r>
            <a:r>
              <a:rPr lang="en-US" altLang="en-US" sz="1400" dirty="0" err="1"/>
              <a:t>više</a:t>
            </a:r>
            <a:r>
              <a:rPr lang="en-US" altLang="en-US" sz="1400" dirty="0"/>
              <a:t> </a:t>
            </a:r>
            <a:r>
              <a:rPr lang="en-US" altLang="en-US" sz="1400" dirty="0" err="1"/>
              <a:t>čipova</a:t>
            </a:r>
            <a:r>
              <a:rPr lang="en-US" altLang="en-US" sz="1400" dirty="0"/>
              <a:t> u </a:t>
            </a:r>
            <a:r>
              <a:rPr lang="en-US" altLang="en-US" sz="1400" dirty="0" err="1"/>
              <a:t>sistemu</a:t>
            </a:r>
            <a:endParaRPr lang="en-US" dirty="0" err="1"/>
          </a:p>
          <a:p>
            <a:pPr>
              <a:spcBef>
                <a:spcPts val="20"/>
              </a:spcBef>
            </a:pPr>
            <a:endParaRPr lang="en-US" altLang="en-US" sz="1400" dirty="0"/>
          </a:p>
          <a:p>
            <a:pPr>
              <a:spcBef>
                <a:spcPts val="20"/>
              </a:spcBef>
            </a:pPr>
            <a:r>
              <a:rPr lang="en-US" sz="1400" dirty="0"/>
              <a:t>Kao </a:t>
            </a:r>
            <a:r>
              <a:rPr lang="en-US" sz="1400" dirty="0" err="1"/>
              <a:t>i</a:t>
            </a:r>
            <a:r>
              <a:rPr lang="en-US" sz="1400" dirty="0"/>
              <a:t> </a:t>
            </a:r>
            <a:r>
              <a:rPr lang="en-US" sz="1400" dirty="0" err="1"/>
              <a:t>kod</a:t>
            </a:r>
            <a:r>
              <a:rPr lang="en-US" sz="1400" dirty="0"/>
              <a:t> </a:t>
            </a:r>
            <a:r>
              <a:rPr lang="en-US" sz="1400" dirty="0" err="1"/>
              <a:t>dizajna</a:t>
            </a:r>
            <a:r>
              <a:rPr lang="en-US" sz="1400" dirty="0"/>
              <a:t>, </a:t>
            </a:r>
            <a:r>
              <a:rPr lang="en-US" sz="1400" dirty="0" err="1"/>
              <a:t>koncept</a:t>
            </a:r>
            <a:r>
              <a:rPr lang="en-US" sz="1400" dirty="0"/>
              <a:t> „</a:t>
            </a:r>
            <a:r>
              <a:rPr lang="en-US" sz="1400" dirty="0" err="1"/>
              <a:t>kreiraj</a:t>
            </a:r>
            <a:r>
              <a:rPr lang="en-US" sz="1400" dirty="0"/>
              <a:t> </a:t>
            </a:r>
            <a:r>
              <a:rPr lang="en-US" sz="1400" dirty="0" err="1"/>
              <a:t>jednom</a:t>
            </a:r>
            <a:r>
              <a:rPr lang="en-US" sz="1400" dirty="0"/>
              <a:t>, </a:t>
            </a:r>
            <a:r>
              <a:rPr lang="en-US" sz="1400" dirty="0" err="1"/>
              <a:t>koristi</a:t>
            </a:r>
            <a:r>
              <a:rPr lang="en-US" sz="1400" dirty="0"/>
              <a:t> </a:t>
            </a:r>
            <a:r>
              <a:rPr lang="en-US" sz="1400" dirty="0" err="1"/>
              <a:t>na</a:t>
            </a:r>
            <a:r>
              <a:rPr lang="en-US" sz="1400" dirty="0"/>
              <a:t> </a:t>
            </a:r>
            <a:r>
              <a:rPr lang="en-US" sz="1400" dirty="0" err="1"/>
              <a:t>više</a:t>
            </a:r>
            <a:r>
              <a:rPr lang="en-US" sz="1400" dirty="0"/>
              <a:t> </a:t>
            </a:r>
            <a:r>
              <a:rPr lang="en-US" sz="1400" dirty="0" err="1"/>
              <a:t>mesta</a:t>
            </a:r>
            <a:r>
              <a:rPr lang="en-US" sz="1400" dirty="0"/>
              <a:t>“ </a:t>
            </a:r>
            <a:r>
              <a:rPr lang="en-US" sz="1400" dirty="0" err="1"/>
              <a:t>važi</a:t>
            </a:r>
            <a:r>
              <a:rPr lang="en-US" sz="1400" dirty="0"/>
              <a:t> </a:t>
            </a:r>
            <a:r>
              <a:rPr lang="en-US" sz="1400" dirty="0" err="1"/>
              <a:t>i</a:t>
            </a:r>
            <a:r>
              <a:rPr lang="en-US" sz="1400" dirty="0"/>
              <a:t> za </a:t>
            </a:r>
            <a:r>
              <a:rPr lang="en-US" sz="1400" dirty="0" err="1"/>
              <a:t>verifikacione</a:t>
            </a:r>
            <a:r>
              <a:rPr lang="en-US" sz="1400" dirty="0"/>
              <a:t> </a:t>
            </a:r>
            <a:r>
              <a:rPr lang="en-US" sz="1400" dirty="0" err="1"/>
              <a:t>komponente</a:t>
            </a:r>
            <a:endParaRPr lang="en-US" dirty="0" err="1"/>
          </a:p>
          <a:p>
            <a:pPr>
              <a:spcBef>
                <a:spcPts val="20"/>
              </a:spcBef>
            </a:pPr>
            <a:endParaRPr lang="en-US" sz="1400" dirty="0">
              <a:cs typeface="Arial"/>
            </a:endParaRPr>
          </a:p>
          <a:p>
            <a:pPr>
              <a:spcBef>
                <a:spcPts val="20"/>
              </a:spcBef>
            </a:pPr>
            <a:r>
              <a:rPr lang="en-US" sz="1400" dirty="0" err="1">
                <a:cs typeface="Arial"/>
              </a:rPr>
              <a:t>Rezultat</a:t>
            </a:r>
            <a:r>
              <a:rPr lang="en-US" sz="1400" dirty="0">
                <a:cs typeface="Arial"/>
              </a:rPr>
              <a:t> je </a:t>
            </a:r>
            <a:r>
              <a:rPr lang="en-US" sz="1400" dirty="0" err="1">
                <a:cs typeface="Arial"/>
              </a:rPr>
              <a:t>poboljšano</a:t>
            </a:r>
            <a:r>
              <a:rPr lang="en-US" sz="1400" dirty="0">
                <a:cs typeface="Arial"/>
              </a:rPr>
              <a:t> </a:t>
            </a:r>
            <a:r>
              <a:rPr lang="en-US" sz="1400" dirty="0" err="1">
                <a:cs typeface="Arial"/>
              </a:rPr>
              <a:t>vreme</a:t>
            </a:r>
            <a:r>
              <a:rPr lang="en-US" sz="1400" dirty="0">
                <a:cs typeface="Arial"/>
              </a:rPr>
              <a:t> </a:t>
            </a:r>
            <a:r>
              <a:rPr lang="en-US" sz="1400" dirty="0" err="1">
                <a:cs typeface="Arial"/>
              </a:rPr>
              <a:t>izlaska</a:t>
            </a:r>
            <a:r>
              <a:rPr lang="en-US" sz="1400" dirty="0">
                <a:cs typeface="Arial"/>
              </a:rPr>
              <a:t> </a:t>
            </a:r>
            <a:r>
              <a:rPr lang="en-US" sz="1400" dirty="0" err="1">
                <a:cs typeface="Arial"/>
              </a:rPr>
              <a:t>na</a:t>
            </a:r>
            <a:r>
              <a:rPr lang="en-US" sz="1400" dirty="0">
                <a:cs typeface="Arial"/>
              </a:rPr>
              <a:t> </a:t>
            </a:r>
            <a:r>
              <a:rPr lang="en-US" sz="1400" dirty="0" err="1">
                <a:cs typeface="Arial"/>
              </a:rPr>
              <a:t>tržište</a:t>
            </a:r>
            <a:r>
              <a:rPr lang="en-US" sz="1400" dirty="0">
                <a:cs typeface="Arial"/>
              </a:rPr>
              <a:t> </a:t>
            </a:r>
            <a:r>
              <a:rPr lang="en-US" sz="1400" dirty="0" err="1">
                <a:cs typeface="Arial"/>
              </a:rPr>
              <a:t>i</a:t>
            </a:r>
            <a:r>
              <a:rPr lang="en-US" sz="1400" dirty="0">
                <a:cs typeface="Arial"/>
              </a:rPr>
              <a:t> </a:t>
            </a:r>
            <a:r>
              <a:rPr lang="en-US" sz="1400" dirty="0" err="1">
                <a:cs typeface="Arial"/>
              </a:rPr>
              <a:t>smanjeni</a:t>
            </a:r>
            <a:r>
              <a:rPr lang="en-US" sz="1400" dirty="0">
                <a:cs typeface="Arial"/>
              </a:rPr>
              <a:t> </a:t>
            </a:r>
            <a:r>
              <a:rPr lang="en-US" sz="1400" dirty="0" err="1">
                <a:cs typeface="Arial"/>
              </a:rPr>
              <a:t>zahtevi</a:t>
            </a:r>
            <a:r>
              <a:rPr lang="en-US" sz="1400" dirty="0">
                <a:cs typeface="Arial"/>
              </a:rPr>
              <a:t> za </a:t>
            </a:r>
            <a:r>
              <a:rPr lang="en-US" sz="1400" dirty="0" err="1">
                <a:cs typeface="Arial"/>
              </a:rPr>
              <a:t>resursima</a:t>
            </a:r>
            <a:endParaRPr lang="en-US" dirty="0" err="1"/>
          </a:p>
          <a:p>
            <a:pPr>
              <a:spcBef>
                <a:spcPts val="20"/>
              </a:spcBef>
            </a:pPr>
            <a:endParaRPr 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ilustruje</a:t>
            </a:r>
            <a:r>
              <a:rPr lang="en-US" sz="1400" dirty="0"/>
              <a:t> primer </a:t>
            </a:r>
            <a:r>
              <a:rPr lang="en-US" sz="1400" dirty="0" err="1"/>
              <a:t>ponovne</a:t>
            </a:r>
            <a:r>
              <a:rPr lang="en-US" sz="1400" dirty="0"/>
              <a:t> </a:t>
            </a:r>
            <a:r>
              <a:rPr lang="en-US" sz="1400" dirty="0" err="1"/>
              <a:t>upotrebe</a:t>
            </a:r>
            <a:r>
              <a:rPr lang="en-US" sz="1400" dirty="0"/>
              <a:t> </a:t>
            </a:r>
            <a:r>
              <a:rPr lang="en-US" sz="1400" dirty="0" err="1"/>
              <a:t>dizajna</a:t>
            </a:r>
            <a:r>
              <a:rPr lang="en-US" sz="1400" dirty="0"/>
              <a:t> (</a:t>
            </a:r>
            <a:r>
              <a:rPr lang="en-US" sz="1400" dirty="0" err="1"/>
              <a:t>aspekti</a:t>
            </a:r>
            <a:r>
              <a:rPr lang="en-US" sz="1400" dirty="0"/>
              <a:t> </a:t>
            </a:r>
            <a:r>
              <a:rPr lang="en-US" sz="1400" dirty="0" err="1"/>
              <a:t>ponovne</a:t>
            </a:r>
            <a:r>
              <a:rPr lang="en-US" sz="1400" dirty="0"/>
              <a:t> </a:t>
            </a:r>
            <a:r>
              <a:rPr lang="en-US" sz="1400" dirty="0" err="1"/>
              <a:t>upotrebe</a:t>
            </a:r>
            <a:r>
              <a:rPr lang="en-US" sz="1400" dirty="0"/>
              <a:t> u </a:t>
            </a:r>
            <a:r>
              <a:rPr lang="en-US" sz="1400" dirty="0" err="1"/>
              <a:t>verifikaciji</a:t>
            </a:r>
            <a:r>
              <a:rPr lang="en-US" sz="1400" dirty="0"/>
              <a:t> </a:t>
            </a:r>
            <a:r>
              <a:rPr lang="en-US" sz="1400" dirty="0" err="1"/>
              <a:t>slede</a:t>
            </a:r>
            <a:r>
              <a:rPr lang="en-US" sz="1400" dirty="0"/>
              <a:t>)</a:t>
            </a:r>
            <a:endParaRPr lang="en-US" dirty="0"/>
          </a:p>
          <a:p>
            <a:endParaRPr lang="en-US" altLang="en-US" sz="1400" dirty="0">
              <a:cs typeface="Arial"/>
            </a:endParaRPr>
          </a:p>
        </p:txBody>
      </p:sp>
      <p:pic>
        <p:nvPicPr>
          <p:cNvPr id="39941" name="Picture 6">
            <a:extLst>
              <a:ext uri="{FF2B5EF4-FFF2-40B4-BE49-F238E27FC236}">
                <a16:creationId xmlns:a16="http://schemas.microsoft.com/office/drawing/2014/main" id="{BF607600-8933-73E4-9C45-4D91D8FCFE0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2033588"/>
            <a:ext cx="4186238" cy="1485900"/>
          </a:xfrm>
          <a:noFill/>
          <a:extLst>
            <a:ext uri="{91240B29-F687-4F45-9708-019B960494DF}">
              <a14:hiddenLine xmlns:a14="http://schemas.microsoft.com/office/drawing/2010/main" w="12700">
                <a:solidFill>
                  <a:schemeClr val="tx1"/>
                </a:solidFill>
                <a:miter lim="800000"/>
                <a:headEnd/>
                <a:tailEnd/>
              </a14:hiddenLine>
            </a:ext>
          </a:extLst>
        </p:spPr>
      </p:pic>
      <p:sp>
        <p:nvSpPr>
          <p:cNvPr id="39942" name="Rectangle 7">
            <a:extLst>
              <a:ext uri="{FF2B5EF4-FFF2-40B4-BE49-F238E27FC236}">
                <a16:creationId xmlns:a16="http://schemas.microsoft.com/office/drawing/2014/main" id="{484CB765-AB21-518D-474D-EDE4E46860B7}"/>
              </a:ext>
            </a:extLst>
          </p:cNvPr>
          <p:cNvSpPr>
            <a:spLocks noChangeArrowheads="1"/>
          </p:cNvSpPr>
          <p:nvPr/>
        </p:nvSpPr>
        <p:spPr bwMode="auto">
          <a:xfrm>
            <a:off x="4673600" y="3544888"/>
            <a:ext cx="4305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Ponovna</a:t>
            </a:r>
            <a:r>
              <a:rPr lang="en-US" sz="1000" dirty="0">
                <a:latin typeface="Arial"/>
                <a:cs typeface="Arial"/>
              </a:rPr>
              <a:t> </a:t>
            </a:r>
            <a:r>
              <a:rPr lang="en-US" sz="1000" dirty="0" err="1">
                <a:latin typeface="Arial"/>
                <a:cs typeface="Arial"/>
              </a:rPr>
              <a:t>upotreba</a:t>
            </a:r>
            <a:r>
              <a:rPr lang="en-US" sz="1000" dirty="0">
                <a:latin typeface="Arial"/>
                <a:cs typeface="Arial"/>
              </a:rPr>
              <a:t> </a:t>
            </a:r>
            <a:r>
              <a:rPr lang="en-US" sz="1000" dirty="0" err="1">
                <a:latin typeface="Arial"/>
                <a:cs typeface="Arial"/>
              </a:rPr>
              <a:t>dizajna</a:t>
            </a:r>
            <a:r>
              <a:rPr lang="en-US" sz="1000" dirty="0">
                <a:latin typeface="Arial"/>
                <a:cs typeface="Arial"/>
              </a:rPr>
              <a:t>. </a:t>
            </a:r>
            <a:r>
              <a:rPr lang="en-US" sz="1000" dirty="0" err="1">
                <a:latin typeface="Arial"/>
                <a:cs typeface="Arial"/>
              </a:rPr>
              <a:t>Višestruka</a:t>
            </a:r>
            <a:r>
              <a:rPr lang="en-US" sz="1000" dirty="0">
                <a:latin typeface="Arial"/>
                <a:cs typeface="Arial"/>
              </a:rPr>
              <a:t> </a:t>
            </a:r>
            <a:r>
              <a:rPr lang="en-US" sz="1000" dirty="0" err="1">
                <a:latin typeface="Arial"/>
                <a:cs typeface="Arial"/>
              </a:rPr>
              <a:t>upotreba</a:t>
            </a:r>
            <a:r>
              <a:rPr lang="en-US" sz="1000" dirty="0">
                <a:latin typeface="Arial"/>
                <a:cs typeface="Arial"/>
              </a:rPr>
              <a:t> </a:t>
            </a:r>
            <a:r>
              <a:rPr lang="en-US" sz="1000" dirty="0" err="1">
                <a:latin typeface="Arial"/>
                <a:cs typeface="Arial"/>
              </a:rPr>
              <a:t>jedne</a:t>
            </a:r>
            <a:r>
              <a:rPr lang="en-US" sz="1000" dirty="0">
                <a:latin typeface="Arial"/>
                <a:cs typeface="Arial"/>
              </a:rPr>
              <a:t> </a:t>
            </a:r>
            <a:r>
              <a:rPr lang="en-US" sz="1000" dirty="0" err="1">
                <a:latin typeface="Arial"/>
                <a:cs typeface="Arial"/>
              </a:rPr>
              <a:t>jedinice</a:t>
            </a:r>
            <a:r>
              <a:rPr lang="en-US" sz="1000" dirty="0">
                <a:latin typeface="Arial"/>
                <a:cs typeface="Arial"/>
              </a:rPr>
              <a:t> (</a:t>
            </a:r>
            <a:r>
              <a:rPr lang="en-US" sz="1000" dirty="0" err="1">
                <a:latin typeface="Arial"/>
                <a:cs typeface="Arial"/>
              </a:rPr>
              <a:t>više</a:t>
            </a:r>
            <a:r>
              <a:rPr lang="en-US" sz="1000" dirty="0">
                <a:latin typeface="Arial"/>
                <a:cs typeface="Arial"/>
              </a:rPr>
              <a:t> </a:t>
            </a:r>
            <a:r>
              <a:rPr lang="en-US" sz="1000" dirty="0" err="1">
                <a:latin typeface="Arial"/>
                <a:cs typeface="Arial"/>
              </a:rPr>
              <a:t>instanci</a:t>
            </a:r>
            <a:r>
              <a:rPr lang="en-US" sz="1000" dirty="0">
                <a:latin typeface="Arial"/>
                <a:cs typeface="Arial"/>
              </a:rPr>
              <a:t>) </a:t>
            </a:r>
            <a:r>
              <a:rPr lang="en-US" sz="1000" dirty="0" err="1">
                <a:latin typeface="Arial"/>
                <a:cs typeface="Arial"/>
              </a:rPr>
              <a:t>unutar</a:t>
            </a:r>
            <a:r>
              <a:rPr lang="en-US" sz="1000" dirty="0">
                <a:latin typeface="Arial"/>
                <a:cs typeface="Arial"/>
              </a:rPr>
              <a:t> </a:t>
            </a:r>
            <a:r>
              <a:rPr lang="en-US" sz="1000" dirty="0" err="1">
                <a:latin typeface="Arial"/>
                <a:cs typeface="Arial"/>
              </a:rPr>
              <a:t>jednog</a:t>
            </a:r>
            <a:r>
              <a:rPr lang="en-US" sz="1000" dirty="0">
                <a:latin typeface="Arial"/>
                <a:cs typeface="Arial"/>
              </a:rPr>
              <a:t> </a:t>
            </a:r>
            <a:r>
              <a:rPr lang="en-US" sz="1000" dirty="0" err="1">
                <a:latin typeface="Arial"/>
                <a:cs typeface="Arial"/>
              </a:rPr>
              <a:t>čipa</a:t>
            </a:r>
            <a:r>
              <a:rPr lang="en-US" sz="1000" dirty="0">
                <a:latin typeface="Arial"/>
                <a:cs typeface="Arial"/>
              </a:rPr>
              <a:t> </a:t>
            </a:r>
            <a:r>
              <a:rPr lang="en-US" sz="1000" dirty="0" err="1">
                <a:latin typeface="Arial"/>
                <a:cs typeface="Arial"/>
              </a:rPr>
              <a:t>ili</a:t>
            </a:r>
            <a:r>
              <a:rPr lang="en-US" sz="1000" dirty="0">
                <a:latin typeface="Arial"/>
                <a:cs typeface="Arial"/>
              </a:rPr>
              <a:t> </a:t>
            </a:r>
            <a:r>
              <a:rPr lang="en-US" sz="1000" dirty="0" err="1">
                <a:latin typeface="Arial"/>
                <a:cs typeface="Arial"/>
              </a:rPr>
              <a:t>unutar</a:t>
            </a:r>
            <a:r>
              <a:rPr lang="en-US" sz="1000" dirty="0">
                <a:latin typeface="Arial"/>
                <a:cs typeface="Arial"/>
              </a:rPr>
              <a:t> </a:t>
            </a:r>
            <a:r>
              <a:rPr lang="en-US" sz="1000" dirty="0" err="1">
                <a:latin typeface="Arial"/>
                <a:cs typeface="Arial"/>
              </a:rPr>
              <a:t>više</a:t>
            </a:r>
            <a:r>
              <a:rPr lang="en-US" sz="1000" dirty="0">
                <a:latin typeface="Arial"/>
                <a:cs typeface="Arial"/>
              </a:rPr>
              <a:t> </a:t>
            </a:r>
            <a:r>
              <a:rPr lang="en-US" sz="1000" dirty="0" err="1">
                <a:latin typeface="Arial"/>
                <a:cs typeface="Arial"/>
              </a:rPr>
              <a:t>čipova</a:t>
            </a:r>
            <a:endParaRPr lang="en-US" dirty="0" err="1">
              <a:cs typeface="Arial" panose="020B0604020202020204" pitchFamily="34" charset="0"/>
            </a:endParaRPr>
          </a:p>
        </p:txBody>
      </p:sp>
    </p:spTree>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4">
            <a:extLst>
              <a:ext uri="{FF2B5EF4-FFF2-40B4-BE49-F238E27FC236}">
                <a16:creationId xmlns:a16="http://schemas.microsoft.com/office/drawing/2014/main" id="{09C448F4-1D8D-9D9C-C6E0-C74D1F596E2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084714-3F3A-4149-86F6-5D11A126ECC5}" type="slidenum">
              <a:rPr lang="de-DE" altLang="en-US">
                <a:solidFill>
                  <a:schemeClr val="bg1"/>
                </a:solidFill>
              </a:rPr>
              <a:pPr/>
              <a:t>33</a:t>
            </a:fld>
            <a:endParaRPr lang="de-DE" altLang="en-US">
              <a:solidFill>
                <a:schemeClr val="bg1"/>
              </a:solidFill>
            </a:endParaRPr>
          </a:p>
        </p:txBody>
      </p:sp>
      <p:sp>
        <p:nvSpPr>
          <p:cNvPr id="40963" name="Rectangle 2">
            <a:extLst>
              <a:ext uri="{FF2B5EF4-FFF2-40B4-BE49-F238E27FC236}">
                <a16:creationId xmlns:a16="http://schemas.microsoft.com/office/drawing/2014/main" id="{0A69264F-3147-D11C-EFB3-2601B607268E}"/>
              </a:ext>
            </a:extLst>
          </p:cNvPr>
          <p:cNvSpPr>
            <a:spLocks noGrp="1" noChangeArrowheads="1"/>
          </p:cNvSpPr>
          <p:nvPr>
            <p:ph type="title"/>
          </p:nvPr>
        </p:nvSpPr>
        <p:spPr>
          <a:xfrm>
            <a:off x="314325" y="91534"/>
            <a:ext cx="8515350" cy="600075"/>
          </a:xfrm>
        </p:spPr>
        <p:txBody>
          <a:bodyPr/>
          <a:lstStyle/>
          <a:p>
            <a:pPr eaLnBrk="1" hangingPunct="1"/>
            <a:r>
              <a:rPr lang="en-US" altLang="en-US" dirty="0" err="1"/>
              <a:t>Ponovna</a:t>
            </a:r>
            <a:r>
              <a:rPr lang="en-US" altLang="en-US" dirty="0"/>
              <a:t> </a:t>
            </a:r>
            <a:r>
              <a:rPr lang="en-US" altLang="en-US" dirty="0" err="1"/>
              <a:t>upotreba</a:t>
            </a:r>
            <a:r>
              <a:rPr lang="en-US" altLang="en-US" dirty="0"/>
              <a:t> u </a:t>
            </a:r>
            <a:r>
              <a:rPr lang="en-US" altLang="en-US" dirty="0" err="1"/>
              <a:t>verifikaciji</a:t>
            </a:r>
            <a:r>
              <a:rPr lang="en-US" altLang="en-US" dirty="0"/>
              <a:t>: </a:t>
            </a:r>
            <a:r>
              <a:rPr lang="en-US" altLang="en-US" dirty="0" err="1"/>
              <a:t>Horizontalna</a:t>
            </a:r>
            <a:r>
              <a:rPr lang="en-US" altLang="en-US" dirty="0"/>
              <a:t> </a:t>
            </a:r>
            <a:r>
              <a:rPr lang="en-US" altLang="en-US" dirty="0" err="1"/>
              <a:t>ponovna</a:t>
            </a:r>
            <a:r>
              <a:rPr lang="en-US" altLang="en-US" dirty="0"/>
              <a:t> </a:t>
            </a:r>
            <a:r>
              <a:rPr lang="en-US" altLang="en-US" dirty="0" err="1"/>
              <a:t>upotreba</a:t>
            </a:r>
            <a:endParaRPr lang="en-US" altLang="en-US" dirty="0" err="1">
              <a:cs typeface="Arial"/>
            </a:endParaRPr>
          </a:p>
        </p:txBody>
      </p:sp>
      <p:sp>
        <p:nvSpPr>
          <p:cNvPr id="40964" name="Rectangle 4">
            <a:extLst>
              <a:ext uri="{FF2B5EF4-FFF2-40B4-BE49-F238E27FC236}">
                <a16:creationId xmlns:a16="http://schemas.microsoft.com/office/drawing/2014/main" id="{431BA6DE-43A3-B54B-51E0-4551EAEA4F5B}"/>
              </a:ext>
            </a:extLst>
          </p:cNvPr>
          <p:cNvSpPr>
            <a:spLocks noGrp="1" noChangeArrowheads="1"/>
          </p:cNvSpPr>
          <p:nvPr>
            <p:ph type="body" sz="half" idx="1"/>
          </p:nvPr>
        </p:nvSpPr>
        <p:spPr/>
        <p:txBody>
          <a:bodyPr/>
          <a:lstStyle/>
          <a:p>
            <a:pPr>
              <a:spcBef>
                <a:spcPts val="20"/>
              </a:spcBef>
            </a:pPr>
            <a:r>
              <a:rPr lang="en-US" altLang="en-US" sz="1400" dirty="0" err="1"/>
              <a:t>Pošto</a:t>
            </a:r>
            <a:r>
              <a:rPr lang="en-US" altLang="en-US" sz="1400" dirty="0"/>
              <a:t> je </a:t>
            </a:r>
            <a:r>
              <a:rPr lang="en-US" altLang="en-US" sz="1400" dirty="0" err="1"/>
              <a:t>verifikacija</a:t>
            </a:r>
            <a:r>
              <a:rPr lang="en-US" altLang="en-US" sz="1400" dirty="0"/>
              <a:t> </a:t>
            </a:r>
            <a:r>
              <a:rPr lang="en-US" altLang="en-US" sz="1400" dirty="0" err="1"/>
              <a:t>veliki</a:t>
            </a:r>
            <a:r>
              <a:rPr lang="en-US" altLang="en-US" sz="1400" dirty="0"/>
              <a:t> deo </a:t>
            </a:r>
            <a:r>
              <a:rPr lang="en-US" altLang="en-US" sz="1400" dirty="0" err="1"/>
              <a:t>procesa</a:t>
            </a:r>
            <a:r>
              <a:rPr lang="en-US" altLang="en-US" sz="1400" dirty="0"/>
              <a:t> </a:t>
            </a:r>
            <a:r>
              <a:rPr lang="en-US" altLang="en-US" sz="1400" dirty="0" err="1"/>
              <a:t>dizajna</a:t>
            </a:r>
            <a:r>
              <a:rPr lang="en-US" altLang="en-US" sz="1400" dirty="0"/>
              <a:t>, </a:t>
            </a:r>
            <a:r>
              <a:rPr lang="en-US" altLang="en-US" sz="1400" dirty="0" err="1"/>
              <a:t>logično</a:t>
            </a:r>
            <a:r>
              <a:rPr lang="en-US" altLang="en-US" sz="1400" dirty="0"/>
              <a:t> je da </a:t>
            </a:r>
            <a:r>
              <a:rPr lang="en-US" altLang="en-US" sz="1400" dirty="0" err="1"/>
              <a:t>isti</a:t>
            </a:r>
            <a:r>
              <a:rPr lang="en-US" altLang="en-US" sz="1400" dirty="0"/>
              <a:t> </a:t>
            </a:r>
            <a:r>
              <a:rPr lang="en-US" altLang="en-US" sz="1400" dirty="0" err="1"/>
              <a:t>koncepti</a:t>
            </a:r>
            <a:r>
              <a:rPr lang="en-US" altLang="en-US" sz="1400" dirty="0"/>
              <a:t> </a:t>
            </a:r>
            <a:r>
              <a:rPr lang="en-US" altLang="en-US" sz="1400" dirty="0" err="1"/>
              <a:t>ponovne</a:t>
            </a:r>
            <a:r>
              <a:rPr lang="en-US" altLang="en-US" sz="1400" dirty="0"/>
              <a:t> </a:t>
            </a:r>
            <a:r>
              <a:rPr lang="en-US" altLang="en-US" sz="1400" dirty="0" err="1"/>
              <a:t>upotrebe</a:t>
            </a:r>
            <a:r>
              <a:rPr lang="en-US" altLang="en-US" sz="1400" dirty="0"/>
              <a:t> </a:t>
            </a:r>
            <a:r>
              <a:rPr lang="en-US" altLang="en-US" sz="1400" dirty="0" err="1"/>
              <a:t>dizajna</a:t>
            </a:r>
            <a:r>
              <a:rPr lang="en-US" altLang="en-US" sz="1400" dirty="0"/>
              <a:t> </a:t>
            </a:r>
            <a:r>
              <a:rPr lang="en-US" altLang="en-US" sz="1400" dirty="0" err="1"/>
              <a:t>važe</a:t>
            </a:r>
            <a:r>
              <a:rPr lang="en-US" altLang="en-US" sz="1400" dirty="0"/>
              <a:t> </a:t>
            </a:r>
            <a:r>
              <a:rPr lang="en-US" altLang="en-US" sz="1400" dirty="0" err="1"/>
              <a:t>i</a:t>
            </a:r>
            <a:r>
              <a:rPr lang="en-US" altLang="en-US" sz="1400" dirty="0"/>
              <a:t> za </a:t>
            </a:r>
            <a:r>
              <a:rPr lang="en-US" altLang="en-US" sz="1400" dirty="0" err="1"/>
              <a:t>verifikaciju</a:t>
            </a:r>
            <a:endParaRPr lang="en-US" dirty="0" err="1"/>
          </a:p>
          <a:p>
            <a:pPr>
              <a:spcBef>
                <a:spcPts val="20"/>
              </a:spcBef>
            </a:pPr>
            <a:endParaRPr lang="en-US" altLang="en-US" sz="1400" dirty="0">
              <a:cs typeface="Arial"/>
            </a:endParaRPr>
          </a:p>
          <a:p>
            <a:pPr>
              <a:spcBef>
                <a:spcPts val="20"/>
              </a:spcBef>
            </a:pPr>
            <a:r>
              <a:rPr lang="en-US" sz="1400" dirty="0" err="1">
                <a:cs typeface="Arial"/>
              </a:rPr>
              <a:t>Primena</a:t>
            </a:r>
            <a:r>
              <a:rPr lang="en-US" sz="1400" dirty="0">
                <a:cs typeface="Arial"/>
              </a:rPr>
              <a:t> </a:t>
            </a:r>
            <a:r>
              <a:rPr lang="en-US" sz="1400" dirty="0" err="1">
                <a:cs typeface="Arial"/>
              </a:rPr>
              <a:t>koncepta</a:t>
            </a:r>
            <a:r>
              <a:rPr lang="en-US" sz="1400" dirty="0">
                <a:cs typeface="Arial"/>
              </a:rPr>
              <a:t> </a:t>
            </a:r>
            <a:r>
              <a:rPr lang="en-US" sz="1400" dirty="0" err="1">
                <a:cs typeface="Arial"/>
              </a:rPr>
              <a:t>ponovne</a:t>
            </a:r>
            <a:r>
              <a:rPr lang="en-US" sz="1400" dirty="0">
                <a:cs typeface="Arial"/>
              </a:rPr>
              <a:t> </a:t>
            </a:r>
            <a:r>
              <a:rPr lang="en-US" sz="1400" dirty="0" err="1">
                <a:cs typeface="Arial"/>
              </a:rPr>
              <a:t>upotrebe</a:t>
            </a:r>
            <a:r>
              <a:rPr lang="en-US" sz="1400" dirty="0">
                <a:cs typeface="Arial"/>
              </a:rPr>
              <a:t> u </a:t>
            </a:r>
            <a:r>
              <a:rPr lang="en-US" sz="1400" dirty="0" err="1">
                <a:cs typeface="Arial"/>
              </a:rPr>
              <a:t>verifikaciji</a:t>
            </a:r>
            <a:r>
              <a:rPr lang="en-US" sz="1400" dirty="0">
                <a:cs typeface="Arial"/>
              </a:rPr>
              <a:t> </a:t>
            </a:r>
            <a:r>
              <a:rPr lang="en-US" sz="1400" dirty="0" err="1">
                <a:cs typeface="Arial"/>
              </a:rPr>
              <a:t>skraćuje</a:t>
            </a:r>
            <a:r>
              <a:rPr lang="en-US" sz="1400" dirty="0">
                <a:cs typeface="Arial"/>
              </a:rPr>
              <a:t> </a:t>
            </a:r>
            <a:r>
              <a:rPr lang="en-US" sz="1400" dirty="0" err="1">
                <a:cs typeface="Arial"/>
              </a:rPr>
              <a:t>trajanje</a:t>
            </a:r>
            <a:r>
              <a:rPr lang="en-US" sz="1400" dirty="0">
                <a:cs typeface="Arial"/>
              </a:rPr>
              <a:t> </a:t>
            </a:r>
            <a:r>
              <a:rPr lang="en-US" sz="1400" dirty="0" err="1">
                <a:cs typeface="Arial"/>
              </a:rPr>
              <a:t>projekta</a:t>
            </a:r>
            <a:endParaRPr lang="en-US" dirty="0" err="1"/>
          </a:p>
          <a:p>
            <a:pPr>
              <a:spcBef>
                <a:spcPts val="20"/>
              </a:spcBef>
            </a:pPr>
            <a:endParaRPr lang="en-US" sz="1400" dirty="0"/>
          </a:p>
          <a:p>
            <a:pPr>
              <a:spcBef>
                <a:spcPts val="20"/>
              </a:spcBef>
            </a:pPr>
            <a:r>
              <a:rPr lang="en-US" sz="1400" dirty="0" err="1"/>
              <a:t>Uopšteno</a:t>
            </a:r>
            <a:r>
              <a:rPr lang="en-US" sz="1400" dirty="0"/>
              <a:t>, </a:t>
            </a:r>
            <a:r>
              <a:rPr lang="en-US" sz="1400" b="1" dirty="0" err="1"/>
              <a:t>horizontalna</a:t>
            </a:r>
            <a:r>
              <a:rPr lang="en-US" sz="1400" b="1" dirty="0"/>
              <a:t> </a:t>
            </a:r>
            <a:r>
              <a:rPr lang="en-US" sz="1400" b="1" dirty="0" err="1"/>
              <a:t>ponovna</a:t>
            </a:r>
            <a:r>
              <a:rPr lang="en-US" sz="1400" b="1" dirty="0"/>
              <a:t> </a:t>
            </a:r>
            <a:r>
              <a:rPr lang="en-US" sz="1400" b="1" dirty="0" err="1"/>
              <a:t>upotreba</a:t>
            </a:r>
            <a:r>
              <a:rPr lang="en-US" sz="1400" dirty="0"/>
              <a:t> se </a:t>
            </a:r>
            <a:r>
              <a:rPr lang="en-US" sz="1400" dirty="0" err="1"/>
              <a:t>dešava</a:t>
            </a:r>
            <a:r>
              <a:rPr lang="en-US" sz="1400" dirty="0"/>
              <a:t> </a:t>
            </a:r>
            <a:r>
              <a:rPr lang="en-US" sz="1400" dirty="0" err="1"/>
              <a:t>kada</a:t>
            </a:r>
            <a:r>
              <a:rPr lang="en-US" sz="1400" dirty="0"/>
              <a:t> </a:t>
            </a:r>
            <a:r>
              <a:rPr lang="en-US" sz="1400" dirty="0" err="1"/>
              <a:t>tim</a:t>
            </a:r>
            <a:r>
              <a:rPr lang="en-US" sz="1400" dirty="0"/>
              <a:t> </a:t>
            </a:r>
            <a:r>
              <a:rPr lang="en-US" sz="1400" dirty="0" err="1"/>
              <a:t>koristi</a:t>
            </a:r>
            <a:r>
              <a:rPr lang="en-US" sz="1400" dirty="0"/>
              <a:t> </a:t>
            </a:r>
            <a:r>
              <a:rPr lang="en-US" sz="1400" dirty="0" err="1"/>
              <a:t>jedinicu</a:t>
            </a:r>
            <a:r>
              <a:rPr lang="en-US" sz="1400" dirty="0"/>
              <a:t> </a:t>
            </a:r>
            <a:r>
              <a:rPr lang="en-US" sz="1400" dirty="0" err="1"/>
              <a:t>dizajna</a:t>
            </a:r>
            <a:r>
              <a:rPr lang="en-US" sz="1400" dirty="0"/>
              <a:t> </a:t>
            </a:r>
            <a:r>
              <a:rPr lang="en-US" sz="1400" dirty="0" err="1"/>
              <a:t>ili</a:t>
            </a:r>
            <a:r>
              <a:rPr lang="en-US" sz="1400" dirty="0"/>
              <a:t> </a:t>
            </a:r>
            <a:r>
              <a:rPr lang="en-US" sz="1400" dirty="0" err="1"/>
              <a:t>verifikacionu</a:t>
            </a:r>
            <a:r>
              <a:rPr lang="en-US" sz="1400" dirty="0"/>
              <a:t> </a:t>
            </a:r>
            <a:r>
              <a:rPr lang="en-US" sz="1400" dirty="0" err="1"/>
              <a:t>komponentu</a:t>
            </a:r>
            <a:r>
              <a:rPr lang="en-US" sz="1400" dirty="0"/>
              <a:t> </a:t>
            </a:r>
            <a:r>
              <a:rPr lang="en-US" sz="1400" dirty="0" err="1"/>
              <a:t>više</a:t>
            </a:r>
            <a:r>
              <a:rPr lang="en-US" sz="1400" dirty="0"/>
              <a:t> puta </a:t>
            </a:r>
            <a:r>
              <a:rPr lang="en-US" sz="1400" dirty="0" err="1"/>
              <a:t>na</a:t>
            </a:r>
            <a:r>
              <a:rPr lang="en-US" sz="1400" dirty="0"/>
              <a:t> </a:t>
            </a:r>
            <a:r>
              <a:rPr lang="en-US" sz="1400" dirty="0" err="1"/>
              <a:t>istom</a:t>
            </a:r>
            <a:r>
              <a:rPr lang="en-US" sz="1400" dirty="0"/>
              <a:t> </a:t>
            </a:r>
            <a:r>
              <a:rPr lang="en-US" sz="1400" dirty="0" err="1"/>
              <a:t>nivou</a:t>
            </a:r>
            <a:r>
              <a:rPr lang="en-US" sz="1400" dirty="0"/>
              <a:t> </a:t>
            </a:r>
            <a:r>
              <a:rPr lang="en-US" sz="1400" dirty="0" err="1"/>
              <a:t>hijerarhije</a:t>
            </a:r>
            <a:endParaRPr lang="en-US" dirty="0" err="1"/>
          </a:p>
          <a:p>
            <a:pPr>
              <a:spcBef>
                <a:spcPts val="20"/>
              </a:spcBef>
            </a:pPr>
            <a:endParaRPr 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prikazuje</a:t>
            </a:r>
            <a:r>
              <a:rPr lang="en-US" sz="1400" dirty="0"/>
              <a:t> primer </a:t>
            </a:r>
            <a:r>
              <a:rPr lang="en-US" sz="1400" dirty="0" err="1"/>
              <a:t>horizontalne</a:t>
            </a:r>
            <a:r>
              <a:rPr lang="en-US" sz="1400" dirty="0"/>
              <a:t> </a:t>
            </a:r>
            <a:r>
              <a:rPr lang="en-US" sz="1400" dirty="0" err="1"/>
              <a:t>ponovne</a:t>
            </a:r>
            <a:r>
              <a:rPr lang="en-US" sz="1400" dirty="0"/>
              <a:t> </a:t>
            </a:r>
            <a:r>
              <a:rPr lang="en-US" sz="1400" dirty="0" err="1"/>
              <a:t>upotrebe</a:t>
            </a:r>
            <a:r>
              <a:rPr lang="en-US" sz="1400" dirty="0"/>
              <a:t> u </a:t>
            </a:r>
            <a:r>
              <a:rPr lang="en-US" sz="1400" dirty="0" err="1"/>
              <a:t>okviru</a:t>
            </a:r>
            <a:r>
              <a:rPr lang="en-US" sz="1400" dirty="0"/>
              <a:t> </a:t>
            </a:r>
            <a:r>
              <a:rPr lang="en-US" sz="1400" dirty="0" err="1"/>
              <a:t>verifikacije</a:t>
            </a:r>
            <a:endParaRPr lang="en-US" dirty="0" err="1"/>
          </a:p>
          <a:p>
            <a:endParaRPr lang="en-US" altLang="en-US" sz="1400" dirty="0">
              <a:cs typeface="Arial"/>
            </a:endParaRPr>
          </a:p>
        </p:txBody>
      </p:sp>
      <p:pic>
        <p:nvPicPr>
          <p:cNvPr id="40965" name="Picture 6">
            <a:extLst>
              <a:ext uri="{FF2B5EF4-FFF2-40B4-BE49-F238E27FC236}">
                <a16:creationId xmlns:a16="http://schemas.microsoft.com/office/drawing/2014/main" id="{5B6B7797-6264-AF2E-1362-ACA106FD80D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331913"/>
            <a:ext cx="4186238" cy="2889250"/>
          </a:xfrm>
          <a:noFill/>
          <a:extLst>
            <a:ext uri="{91240B29-F687-4F45-9708-019B960494DF}">
              <a14:hiddenLine xmlns:a14="http://schemas.microsoft.com/office/drawing/2010/main" w="12700">
                <a:solidFill>
                  <a:schemeClr val="tx1"/>
                </a:solidFill>
                <a:miter lim="800000"/>
                <a:headEnd/>
                <a:tailEnd/>
              </a14:hiddenLine>
            </a:ext>
          </a:extLst>
        </p:spPr>
      </p:pic>
      <p:sp>
        <p:nvSpPr>
          <p:cNvPr id="40966" name="Rectangle 7">
            <a:extLst>
              <a:ext uri="{FF2B5EF4-FFF2-40B4-BE49-F238E27FC236}">
                <a16:creationId xmlns:a16="http://schemas.microsoft.com/office/drawing/2014/main" id="{9E5770B7-016B-A11F-2779-C776DDAFB644}"/>
              </a:ext>
            </a:extLst>
          </p:cNvPr>
          <p:cNvSpPr>
            <a:spLocks noChangeArrowheads="1"/>
          </p:cNvSpPr>
          <p:nvPr/>
        </p:nvSpPr>
        <p:spPr bwMode="auto">
          <a:xfrm>
            <a:off x="4699000" y="4270375"/>
            <a:ext cx="42799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Horizontalna</a:t>
            </a:r>
            <a:r>
              <a:rPr lang="en-US" sz="1000" dirty="0">
                <a:latin typeface="Arial"/>
                <a:cs typeface="Arial"/>
              </a:rPr>
              <a:t> </a:t>
            </a:r>
            <a:r>
              <a:rPr lang="en-US" sz="1000" dirty="0" err="1">
                <a:latin typeface="Arial"/>
                <a:cs typeface="Arial"/>
              </a:rPr>
              <a:t>ponovna</a:t>
            </a:r>
            <a:r>
              <a:rPr lang="en-US" sz="1000" dirty="0">
                <a:latin typeface="Arial"/>
                <a:cs typeface="Arial"/>
              </a:rPr>
              <a:t> </a:t>
            </a:r>
            <a:r>
              <a:rPr lang="en-US" sz="1000" dirty="0" err="1">
                <a:latin typeface="Arial"/>
                <a:cs typeface="Arial"/>
              </a:rPr>
              <a:t>upotreba</a:t>
            </a:r>
            <a:r>
              <a:rPr lang="en-US" sz="1000" dirty="0">
                <a:latin typeface="Arial"/>
                <a:cs typeface="Arial"/>
              </a:rPr>
              <a:t> u </a:t>
            </a:r>
            <a:r>
              <a:rPr lang="en-US" sz="1000" dirty="0" err="1">
                <a:latin typeface="Arial"/>
                <a:cs typeface="Arial"/>
              </a:rPr>
              <a:t>verifikaciji</a:t>
            </a:r>
            <a:r>
              <a:rPr lang="en-US" sz="1000" dirty="0">
                <a:latin typeface="Arial"/>
                <a:cs typeface="Arial"/>
              </a:rPr>
              <a:t>: </a:t>
            </a:r>
            <a:r>
              <a:rPr lang="en-US" sz="1000" dirty="0" err="1">
                <a:latin typeface="Arial"/>
                <a:cs typeface="Arial"/>
              </a:rPr>
              <a:t>korišćenje</a:t>
            </a:r>
            <a:r>
              <a:rPr lang="en-US" sz="1000" dirty="0">
                <a:latin typeface="Arial"/>
                <a:cs typeface="Arial"/>
              </a:rPr>
              <a:t> </a:t>
            </a:r>
            <a:r>
              <a:rPr lang="en-US" sz="1000" dirty="0" err="1">
                <a:latin typeface="Arial"/>
                <a:cs typeface="Arial"/>
              </a:rPr>
              <a:t>verifikacionih</a:t>
            </a:r>
            <a:r>
              <a:rPr lang="en-US" sz="1000" dirty="0">
                <a:latin typeface="Arial"/>
                <a:cs typeface="Arial"/>
              </a:rPr>
              <a:t> </a:t>
            </a:r>
            <a:r>
              <a:rPr lang="en-US" sz="1000" dirty="0" err="1">
                <a:latin typeface="Arial"/>
                <a:cs typeface="Arial"/>
              </a:rPr>
              <a:t>komponenti</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jednom</a:t>
            </a:r>
            <a:r>
              <a:rPr lang="en-US" sz="1000" dirty="0">
                <a:latin typeface="Arial"/>
                <a:cs typeface="Arial"/>
              </a:rPr>
              <a:t> </a:t>
            </a:r>
            <a:r>
              <a:rPr lang="en-US" sz="1000" dirty="0" err="1">
                <a:latin typeface="Arial"/>
                <a:cs typeface="Arial"/>
              </a:rPr>
              <a:t>nivou</a:t>
            </a:r>
            <a:r>
              <a:rPr lang="en-US" sz="1000" dirty="0">
                <a:latin typeface="Arial"/>
                <a:cs typeface="Arial"/>
              </a:rPr>
              <a:t> </a:t>
            </a:r>
            <a:r>
              <a:rPr lang="en-US" sz="1000" dirty="0" err="1">
                <a:latin typeface="Arial"/>
                <a:cs typeface="Arial"/>
              </a:rPr>
              <a:t>verifikacije</a:t>
            </a:r>
            <a:r>
              <a:rPr lang="en-US" sz="1000" dirty="0">
                <a:latin typeface="Arial"/>
                <a:cs typeface="Arial"/>
              </a:rPr>
              <a:t>.</a:t>
            </a:r>
            <a:endParaRPr lang="en-US" dirty="0">
              <a:latin typeface="Arial"/>
              <a:cs typeface="Arial"/>
            </a:endParaRPr>
          </a:p>
          <a:p>
            <a:r>
              <a:rPr lang="en-US" sz="1000" dirty="0">
                <a:latin typeface="Arial"/>
                <a:cs typeface="Arial"/>
              </a:rPr>
              <a:t>(a) </a:t>
            </a:r>
            <a:r>
              <a:rPr lang="en-US" sz="1000" dirty="0" err="1">
                <a:latin typeface="Arial"/>
                <a:cs typeface="Arial"/>
              </a:rPr>
              <a:t>Čip</a:t>
            </a:r>
            <a:r>
              <a:rPr lang="en-US" sz="1000" dirty="0">
                <a:latin typeface="Arial"/>
                <a:cs typeface="Arial"/>
              </a:rPr>
              <a:t> u </a:t>
            </a:r>
            <a:r>
              <a:rPr lang="en-US" sz="1000" dirty="0" err="1">
                <a:latin typeface="Arial"/>
                <a:cs typeface="Arial"/>
              </a:rPr>
              <a:t>kojem</a:t>
            </a:r>
            <a:r>
              <a:rPr lang="en-US" sz="1000" dirty="0">
                <a:latin typeface="Arial"/>
                <a:cs typeface="Arial"/>
              </a:rPr>
              <a:t> tri </a:t>
            </a:r>
            <a:r>
              <a:rPr lang="en-US" sz="1000" dirty="0" err="1">
                <a:latin typeface="Arial"/>
                <a:cs typeface="Arial"/>
              </a:rPr>
              <a:t>jedinice</a:t>
            </a:r>
            <a:r>
              <a:rPr lang="en-US" sz="1000" dirty="0">
                <a:latin typeface="Arial"/>
                <a:cs typeface="Arial"/>
              </a:rPr>
              <a:t>, A, B </a:t>
            </a:r>
            <a:r>
              <a:rPr lang="en-US" sz="1000" dirty="0" err="1">
                <a:latin typeface="Arial"/>
                <a:cs typeface="Arial"/>
              </a:rPr>
              <a:t>i</a:t>
            </a:r>
            <a:r>
              <a:rPr lang="en-US" sz="1000" dirty="0">
                <a:latin typeface="Arial"/>
                <a:cs typeface="Arial"/>
              </a:rPr>
              <a:t> C, </a:t>
            </a:r>
            <a:r>
              <a:rPr lang="en-US" sz="1000" dirty="0" err="1">
                <a:latin typeface="Arial"/>
                <a:cs typeface="Arial"/>
              </a:rPr>
              <a:t>komuniciraju</a:t>
            </a:r>
            <a:r>
              <a:rPr lang="en-US" sz="1000" dirty="0">
                <a:latin typeface="Arial"/>
                <a:cs typeface="Arial"/>
              </a:rPr>
              <a:t> </a:t>
            </a:r>
            <a:r>
              <a:rPr lang="en-US" sz="1000" dirty="0" err="1">
                <a:latin typeface="Arial"/>
                <a:cs typeface="Arial"/>
              </a:rPr>
              <a:t>preko</a:t>
            </a:r>
            <a:r>
              <a:rPr lang="en-US" sz="1000" dirty="0">
                <a:latin typeface="Arial"/>
                <a:cs typeface="Arial"/>
              </a:rPr>
              <a:t> </a:t>
            </a:r>
            <a:r>
              <a:rPr lang="en-US" sz="1000" dirty="0" err="1">
                <a:latin typeface="Arial"/>
                <a:cs typeface="Arial"/>
              </a:rPr>
              <a:t>zajedničke</a:t>
            </a:r>
            <a:r>
              <a:rPr lang="en-US" sz="1000" dirty="0">
                <a:latin typeface="Arial"/>
                <a:cs typeface="Arial"/>
              </a:rPr>
              <a:t> </a:t>
            </a:r>
            <a:r>
              <a:rPr lang="en-US" sz="1000" dirty="0" err="1">
                <a:latin typeface="Arial"/>
                <a:cs typeface="Arial"/>
              </a:rPr>
              <a:t>magistrale</a:t>
            </a:r>
            <a:r>
              <a:rPr lang="en-US" sz="1000" dirty="0">
                <a:latin typeface="Arial"/>
                <a:cs typeface="Arial"/>
              </a:rPr>
              <a:t>.</a:t>
            </a:r>
            <a:endParaRPr lang="en-US" dirty="0">
              <a:latin typeface="Arial"/>
              <a:cs typeface="Arial"/>
            </a:endParaRPr>
          </a:p>
          <a:p>
            <a:r>
              <a:rPr lang="en-US" sz="1000" dirty="0">
                <a:latin typeface="Arial"/>
                <a:cs typeface="Arial"/>
              </a:rPr>
              <a:t>(b) </a:t>
            </a:r>
            <a:r>
              <a:rPr lang="en-US" sz="1000" dirty="0" err="1">
                <a:latin typeface="Arial"/>
                <a:cs typeface="Arial"/>
              </a:rPr>
              <a:t>Interfejs</a:t>
            </a:r>
            <a:r>
              <a:rPr lang="en-US" sz="1000" dirty="0">
                <a:latin typeface="Arial"/>
                <a:cs typeface="Arial"/>
              </a:rPr>
              <a:t> </a:t>
            </a:r>
            <a:r>
              <a:rPr lang="en-US" sz="1000" dirty="0" err="1">
                <a:latin typeface="Arial"/>
                <a:cs typeface="Arial"/>
              </a:rPr>
              <a:t>prema</a:t>
            </a:r>
            <a:r>
              <a:rPr lang="en-US" sz="1000" dirty="0">
                <a:latin typeface="Arial"/>
                <a:cs typeface="Arial"/>
              </a:rPr>
              <a:t> </a:t>
            </a:r>
            <a:r>
              <a:rPr lang="en-US" sz="1000" dirty="0" err="1">
                <a:latin typeface="Arial"/>
                <a:cs typeface="Arial"/>
              </a:rPr>
              <a:t>ovoj</a:t>
            </a:r>
            <a:r>
              <a:rPr lang="en-US" sz="1000" dirty="0">
                <a:latin typeface="Arial"/>
                <a:cs typeface="Arial"/>
              </a:rPr>
              <a:t> </a:t>
            </a:r>
            <a:r>
              <a:rPr lang="en-US" sz="1000" dirty="0" err="1">
                <a:latin typeface="Arial"/>
                <a:cs typeface="Arial"/>
              </a:rPr>
              <a:t>zajedničkoj</a:t>
            </a:r>
            <a:r>
              <a:rPr lang="en-US" sz="1000" dirty="0">
                <a:latin typeface="Arial"/>
                <a:cs typeface="Arial"/>
              </a:rPr>
              <a:t> </a:t>
            </a:r>
            <a:r>
              <a:rPr lang="en-US" sz="1000" dirty="0" err="1">
                <a:latin typeface="Arial"/>
                <a:cs typeface="Arial"/>
              </a:rPr>
              <a:t>magistrali</a:t>
            </a:r>
            <a:r>
              <a:rPr lang="en-US" sz="1000" dirty="0">
                <a:latin typeface="Arial"/>
                <a:cs typeface="Arial"/>
              </a:rPr>
              <a:t> je </a:t>
            </a:r>
            <a:r>
              <a:rPr lang="en-US" sz="1000" dirty="0" err="1">
                <a:latin typeface="Arial"/>
                <a:cs typeface="Arial"/>
              </a:rPr>
              <a:t>identičan</a:t>
            </a:r>
            <a:r>
              <a:rPr lang="en-US" sz="1000" dirty="0">
                <a:latin typeface="Arial"/>
                <a:cs typeface="Arial"/>
              </a:rPr>
              <a:t>, pa </a:t>
            </a:r>
            <a:r>
              <a:rPr lang="en-US" sz="1000" dirty="0" err="1">
                <a:latin typeface="Arial"/>
                <a:cs typeface="Arial"/>
              </a:rPr>
              <a:t>verifikacioni</a:t>
            </a:r>
            <a:r>
              <a:rPr lang="en-US" sz="1000" dirty="0">
                <a:latin typeface="Arial"/>
                <a:cs typeface="Arial"/>
              </a:rPr>
              <a:t> </a:t>
            </a:r>
            <a:r>
              <a:rPr lang="en-US" sz="1000" dirty="0" err="1">
                <a:latin typeface="Arial"/>
                <a:cs typeface="Arial"/>
              </a:rPr>
              <a:t>tim</a:t>
            </a:r>
            <a:r>
              <a:rPr lang="en-US" sz="1000" dirty="0">
                <a:latin typeface="Arial"/>
                <a:cs typeface="Arial"/>
              </a:rPr>
              <a:t> </a:t>
            </a:r>
            <a:r>
              <a:rPr lang="en-US" sz="1000" dirty="0" err="1">
                <a:latin typeface="Arial"/>
                <a:cs typeface="Arial"/>
              </a:rPr>
              <a:t>kreira</a:t>
            </a:r>
            <a:r>
              <a:rPr lang="en-US" sz="1000" dirty="0">
                <a:latin typeface="Arial"/>
                <a:cs typeface="Arial"/>
              </a:rPr>
              <a:t> </a:t>
            </a:r>
            <a:r>
              <a:rPr lang="en-US" sz="1000" dirty="0" err="1">
                <a:latin typeface="Arial"/>
                <a:cs typeface="Arial"/>
              </a:rPr>
              <a:t>komponentu</a:t>
            </a:r>
            <a:r>
              <a:rPr lang="en-US" sz="1000" dirty="0">
                <a:latin typeface="Arial"/>
                <a:cs typeface="Arial"/>
              </a:rPr>
              <a:t> za stimulus </a:t>
            </a:r>
            <a:r>
              <a:rPr lang="en-US" sz="1000" dirty="0" err="1">
                <a:latin typeface="Arial"/>
                <a:cs typeface="Arial"/>
              </a:rPr>
              <a:t>koja</a:t>
            </a:r>
            <a:r>
              <a:rPr lang="en-US" sz="1000" dirty="0">
                <a:latin typeface="Arial"/>
                <a:cs typeface="Arial"/>
              </a:rPr>
              <a:t> se </a:t>
            </a:r>
            <a:r>
              <a:rPr lang="en-US" sz="1000" dirty="0" err="1">
                <a:latin typeface="Arial"/>
                <a:cs typeface="Arial"/>
              </a:rPr>
              <a:t>može</a:t>
            </a:r>
            <a:r>
              <a:rPr lang="en-US" sz="1000" dirty="0">
                <a:latin typeface="Arial"/>
                <a:cs typeface="Arial"/>
              </a:rPr>
              <a:t> </a:t>
            </a:r>
            <a:r>
              <a:rPr lang="en-US" sz="1000" dirty="0" err="1">
                <a:latin typeface="Arial"/>
                <a:cs typeface="Arial"/>
              </a:rPr>
              <a:t>ponovo</a:t>
            </a:r>
            <a:r>
              <a:rPr lang="en-US" sz="1000" dirty="0">
                <a:latin typeface="Arial"/>
                <a:cs typeface="Arial"/>
              </a:rPr>
              <a:t> </a:t>
            </a:r>
            <a:r>
              <a:rPr lang="en-US" sz="1000" dirty="0" err="1">
                <a:latin typeface="Arial"/>
                <a:cs typeface="Arial"/>
              </a:rPr>
              <a:t>koristiti</a:t>
            </a:r>
            <a:r>
              <a:rPr lang="en-US" sz="1000" dirty="0">
                <a:latin typeface="Arial"/>
                <a:cs typeface="Arial"/>
              </a:rPr>
              <a:t> u </a:t>
            </a:r>
            <a:r>
              <a:rPr lang="en-US" sz="1000" dirty="0" err="1">
                <a:latin typeface="Arial"/>
                <a:cs typeface="Arial"/>
              </a:rPr>
              <a:t>verifikacionim</a:t>
            </a:r>
            <a:r>
              <a:rPr lang="en-US" sz="1000" dirty="0">
                <a:latin typeface="Arial"/>
                <a:cs typeface="Arial"/>
              </a:rPr>
              <a:t> </a:t>
            </a:r>
            <a:r>
              <a:rPr lang="en-US" sz="1000" dirty="0" err="1">
                <a:latin typeface="Arial"/>
                <a:cs typeface="Arial"/>
              </a:rPr>
              <a:t>okruženjima</a:t>
            </a:r>
            <a:r>
              <a:rPr lang="en-US" sz="1000" dirty="0">
                <a:latin typeface="Arial"/>
                <a:cs typeface="Arial"/>
              </a:rPr>
              <a:t> za </a:t>
            </a:r>
            <a:r>
              <a:rPr lang="en-US" sz="1000" dirty="0" err="1">
                <a:latin typeface="Arial"/>
                <a:cs typeface="Arial"/>
              </a:rPr>
              <a:t>sve</a:t>
            </a:r>
            <a:r>
              <a:rPr lang="en-US" sz="1000" dirty="0">
                <a:latin typeface="Arial"/>
                <a:cs typeface="Arial"/>
              </a:rPr>
              <a:t> tri </a:t>
            </a:r>
            <a:r>
              <a:rPr lang="en-US" sz="1000" dirty="0" err="1">
                <a:latin typeface="Arial"/>
                <a:cs typeface="Arial"/>
              </a:rPr>
              <a:t>jedinice</a:t>
            </a:r>
            <a:r>
              <a:rPr lang="en-US" sz="1000" dirty="0">
                <a:latin typeface="Arial"/>
                <a:cs typeface="Arial"/>
              </a:rPr>
              <a:t>.</a:t>
            </a:r>
            <a:endParaRPr lang="en-US" dirty="0">
              <a:latin typeface="Arial"/>
              <a:cs typeface="Arial"/>
            </a:endParaRPr>
          </a:p>
          <a:p>
            <a:endParaRPr lang="en-US" altLang="en-US" sz="1000" dirty="0">
              <a:cs typeface="Arial"/>
            </a:endParaRPr>
          </a:p>
        </p:txBody>
      </p:sp>
    </p:spTree>
  </p:cSld>
  <p:clrMapOvr>
    <a:masterClrMapping/>
  </p:clrMapOvr>
  <p:transitio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4">
            <a:extLst>
              <a:ext uri="{FF2B5EF4-FFF2-40B4-BE49-F238E27FC236}">
                <a16:creationId xmlns:a16="http://schemas.microsoft.com/office/drawing/2014/main" id="{53F73F80-D713-4819-AB01-069735DE0A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B64C74-02E1-4B1A-85BC-F72001D0FFA5}" type="slidenum">
              <a:rPr lang="de-DE" altLang="en-US">
                <a:solidFill>
                  <a:schemeClr val="bg1"/>
                </a:solidFill>
              </a:rPr>
              <a:pPr/>
              <a:t>34</a:t>
            </a:fld>
            <a:endParaRPr lang="de-DE" altLang="en-US">
              <a:solidFill>
                <a:schemeClr val="bg1"/>
              </a:solidFill>
            </a:endParaRPr>
          </a:p>
        </p:txBody>
      </p:sp>
      <p:sp>
        <p:nvSpPr>
          <p:cNvPr id="41987" name="Rectangle 2">
            <a:extLst>
              <a:ext uri="{FF2B5EF4-FFF2-40B4-BE49-F238E27FC236}">
                <a16:creationId xmlns:a16="http://schemas.microsoft.com/office/drawing/2014/main" id="{7331E905-FCCF-BC94-7CF0-8832984A8590}"/>
              </a:ext>
            </a:extLst>
          </p:cNvPr>
          <p:cNvSpPr>
            <a:spLocks noGrp="1" noChangeArrowheads="1"/>
          </p:cNvSpPr>
          <p:nvPr>
            <p:ph type="title"/>
          </p:nvPr>
        </p:nvSpPr>
        <p:spPr/>
        <p:txBody>
          <a:bodyPr/>
          <a:lstStyle/>
          <a:p>
            <a:r>
              <a:rPr lang="en-US" err="1"/>
              <a:t>Ponovna</a:t>
            </a:r>
            <a:r>
              <a:rPr lang="en-US" dirty="0"/>
              <a:t> </a:t>
            </a:r>
            <a:r>
              <a:rPr lang="en-US" err="1"/>
              <a:t>upotreba</a:t>
            </a:r>
            <a:r>
              <a:rPr lang="en-US" dirty="0"/>
              <a:t> u </a:t>
            </a:r>
            <a:r>
              <a:rPr lang="en-US" err="1"/>
              <a:t>verifikaciji</a:t>
            </a:r>
            <a:r>
              <a:rPr lang="en-US" dirty="0"/>
              <a:t>: </a:t>
            </a:r>
            <a:r>
              <a:rPr lang="en-US"/>
              <a:t>Vertikalna ponovna upotreba</a:t>
            </a:r>
            <a:endParaRPr lang="en-US" b="0">
              <a:solidFill>
                <a:srgbClr val="000000"/>
              </a:solidFill>
            </a:endParaRPr>
          </a:p>
        </p:txBody>
      </p:sp>
      <p:sp>
        <p:nvSpPr>
          <p:cNvPr id="41988" name="Rectangle 4">
            <a:extLst>
              <a:ext uri="{FF2B5EF4-FFF2-40B4-BE49-F238E27FC236}">
                <a16:creationId xmlns:a16="http://schemas.microsoft.com/office/drawing/2014/main" id="{22E8F475-9AEF-FCBA-1D95-66A534B57EF1}"/>
              </a:ext>
            </a:extLst>
          </p:cNvPr>
          <p:cNvSpPr>
            <a:spLocks noGrp="1" noChangeArrowheads="1"/>
          </p:cNvSpPr>
          <p:nvPr>
            <p:ph type="body" sz="half" idx="1"/>
          </p:nvPr>
        </p:nvSpPr>
        <p:spPr/>
        <p:txBody>
          <a:bodyPr/>
          <a:lstStyle/>
          <a:p>
            <a:pPr>
              <a:spcBef>
                <a:spcPts val="20"/>
              </a:spcBef>
            </a:pPr>
            <a:r>
              <a:rPr lang="en-US" altLang="en-US" sz="1400" dirty="0"/>
              <a:t>Drugi </a:t>
            </a:r>
            <a:r>
              <a:rPr lang="en-US" altLang="en-US" sz="1400" dirty="0" err="1"/>
              <a:t>oblik</a:t>
            </a:r>
            <a:r>
              <a:rPr lang="en-US" altLang="en-US" sz="1400" dirty="0"/>
              <a:t> </a:t>
            </a:r>
            <a:r>
              <a:rPr lang="en-US" altLang="en-US" sz="1400" dirty="0" err="1"/>
              <a:t>ponovne</a:t>
            </a:r>
            <a:r>
              <a:rPr lang="en-US" altLang="en-US" sz="1400" dirty="0"/>
              <a:t> </a:t>
            </a:r>
            <a:r>
              <a:rPr lang="en-US" altLang="en-US" sz="1400" dirty="0" err="1"/>
              <a:t>upotrebe</a:t>
            </a:r>
            <a:r>
              <a:rPr lang="en-US" altLang="en-US" sz="1400" dirty="0"/>
              <a:t>,</a:t>
            </a:r>
            <a:r>
              <a:rPr lang="en-US" altLang="en-US" sz="1400" b="1" dirty="0"/>
              <a:t> </a:t>
            </a:r>
            <a:r>
              <a:rPr lang="en-US" altLang="en-US" sz="1400" b="1" dirty="0" err="1"/>
              <a:t>vertikalna</a:t>
            </a:r>
            <a:r>
              <a:rPr lang="en-US" altLang="en-US" sz="1400" b="1" dirty="0"/>
              <a:t> </a:t>
            </a:r>
            <a:r>
              <a:rPr lang="en-US" altLang="en-US" sz="1400" b="1" dirty="0" err="1"/>
              <a:t>ponovna</a:t>
            </a:r>
            <a:r>
              <a:rPr lang="en-US" altLang="en-US" sz="1400" b="1" dirty="0"/>
              <a:t> </a:t>
            </a:r>
            <a:r>
              <a:rPr lang="en-US" altLang="en-US" sz="1400" b="1" dirty="0" err="1"/>
              <a:t>upotreba</a:t>
            </a:r>
            <a:r>
              <a:rPr lang="en-US" altLang="en-US" sz="1400" dirty="0"/>
              <a:t>, </a:t>
            </a:r>
            <a:r>
              <a:rPr lang="en-US" altLang="en-US" sz="1400" dirty="0" err="1"/>
              <a:t>jedinstven</a:t>
            </a:r>
            <a:r>
              <a:rPr lang="en-US" altLang="en-US" sz="1400" dirty="0"/>
              <a:t> je za </a:t>
            </a:r>
            <a:r>
              <a:rPr lang="en-US" altLang="en-US" sz="1400" dirty="0" err="1"/>
              <a:t>verifikaciju</a:t>
            </a:r>
            <a:endParaRPr lang="en-US" altLang="en-US" sz="1400" dirty="0" err="1">
              <a:cs typeface="Arial"/>
            </a:endParaRPr>
          </a:p>
          <a:p>
            <a:pPr>
              <a:spcBef>
                <a:spcPts val="20"/>
              </a:spcBef>
            </a:pPr>
            <a:endParaRPr lang="en-US" altLang="en-US" sz="1400" dirty="0"/>
          </a:p>
          <a:p>
            <a:pPr>
              <a:spcBef>
                <a:spcPts val="20"/>
              </a:spcBef>
            </a:pPr>
            <a:r>
              <a:rPr lang="en-US" sz="1400" dirty="0" err="1"/>
              <a:t>Vertikalna</a:t>
            </a:r>
            <a:r>
              <a:rPr lang="en-US" sz="1400" dirty="0"/>
              <a:t> </a:t>
            </a:r>
            <a:r>
              <a:rPr lang="en-US" sz="1400" dirty="0" err="1"/>
              <a:t>ponovna</a:t>
            </a:r>
            <a:r>
              <a:rPr lang="en-US" sz="1400" dirty="0"/>
              <a:t> </a:t>
            </a:r>
            <a:r>
              <a:rPr lang="en-US" sz="1400" dirty="0" err="1"/>
              <a:t>upotreba</a:t>
            </a:r>
            <a:r>
              <a:rPr lang="en-US" sz="1400" dirty="0"/>
              <a:t> </a:t>
            </a:r>
            <a:r>
              <a:rPr lang="en-US" sz="1400" dirty="0" err="1"/>
              <a:t>verifikacionih</a:t>
            </a:r>
            <a:r>
              <a:rPr lang="en-US" sz="1400" dirty="0"/>
              <a:t> </a:t>
            </a:r>
            <a:r>
              <a:rPr lang="en-US" sz="1400" dirty="0" err="1"/>
              <a:t>komponenti</a:t>
            </a:r>
            <a:r>
              <a:rPr lang="en-US" sz="1400" dirty="0"/>
              <a:t> </a:t>
            </a:r>
            <a:r>
              <a:rPr lang="en-US" sz="1400" dirty="0" err="1"/>
              <a:t>predstavlja</a:t>
            </a:r>
            <a:r>
              <a:rPr lang="en-US" sz="1400" dirty="0"/>
              <a:t> </a:t>
            </a:r>
            <a:r>
              <a:rPr lang="en-US" sz="1400" dirty="0" err="1"/>
              <a:t>korišćenje</a:t>
            </a:r>
            <a:r>
              <a:rPr lang="en-US" sz="1400" dirty="0"/>
              <a:t> </a:t>
            </a:r>
            <a:r>
              <a:rPr lang="en-US" sz="1400" dirty="0" err="1"/>
              <a:t>verifikacionih</a:t>
            </a:r>
            <a:r>
              <a:rPr lang="en-US" sz="1400" dirty="0"/>
              <a:t> </a:t>
            </a:r>
            <a:r>
              <a:rPr lang="en-US" sz="1400" dirty="0" err="1"/>
              <a:t>komponenti</a:t>
            </a:r>
            <a:r>
              <a:rPr lang="en-US" sz="1400" dirty="0"/>
              <a:t> </a:t>
            </a:r>
            <a:r>
              <a:rPr lang="en-US" sz="1400" dirty="0" err="1"/>
              <a:t>na</a:t>
            </a:r>
            <a:r>
              <a:rPr lang="en-US" sz="1400" dirty="0"/>
              <a:t> </a:t>
            </a:r>
            <a:r>
              <a:rPr lang="en-US" sz="1400" dirty="0" err="1"/>
              <a:t>višim</a:t>
            </a:r>
            <a:r>
              <a:rPr lang="en-US" sz="1400" dirty="0"/>
              <a:t> </a:t>
            </a:r>
            <a:r>
              <a:rPr lang="en-US" sz="1400" dirty="0" err="1"/>
              <a:t>nivoima</a:t>
            </a:r>
            <a:r>
              <a:rPr lang="en-US" sz="1400" dirty="0"/>
              <a:t> </a:t>
            </a:r>
            <a:r>
              <a:rPr lang="en-US" sz="1400" dirty="0" err="1"/>
              <a:t>hijerarhije</a:t>
            </a:r>
            <a:endParaRPr lang="en-US" sz="1400" dirty="0" err="1">
              <a:cs typeface="Arial"/>
            </a:endParaRPr>
          </a:p>
          <a:p>
            <a:pPr>
              <a:spcBef>
                <a:spcPts val="20"/>
              </a:spcBef>
            </a:pPr>
            <a:endParaRPr lang="en-US" sz="1400" dirty="0"/>
          </a:p>
          <a:p>
            <a:pPr>
              <a:spcBef>
                <a:spcPts val="20"/>
              </a:spcBef>
            </a:pPr>
            <a:r>
              <a:rPr lang="en-US" sz="1400" dirty="0" err="1"/>
              <a:t>Vertikalna</a:t>
            </a:r>
            <a:r>
              <a:rPr lang="en-US" sz="1400" dirty="0"/>
              <a:t> </a:t>
            </a:r>
            <a:r>
              <a:rPr lang="en-US" sz="1400" dirty="0" err="1"/>
              <a:t>ponovna</a:t>
            </a:r>
            <a:r>
              <a:rPr lang="en-US" sz="1400" dirty="0"/>
              <a:t> </a:t>
            </a:r>
            <a:r>
              <a:rPr lang="en-US" sz="1400" dirty="0" err="1"/>
              <a:t>upotreba</a:t>
            </a:r>
            <a:r>
              <a:rPr lang="en-US" sz="1400" dirty="0"/>
              <a:t> je </a:t>
            </a:r>
            <a:r>
              <a:rPr lang="en-US" sz="1400" dirty="0" err="1"/>
              <a:t>važna</a:t>
            </a:r>
            <a:r>
              <a:rPr lang="en-US" sz="1400" dirty="0"/>
              <a:t> za </a:t>
            </a:r>
            <a:r>
              <a:rPr lang="en-US" sz="1400" dirty="0" err="1"/>
              <a:t>simulaciju</a:t>
            </a:r>
            <a:r>
              <a:rPr lang="en-US" sz="1400" dirty="0"/>
              <a:t> </a:t>
            </a:r>
            <a:r>
              <a:rPr lang="en-US" sz="1400" dirty="0" err="1"/>
              <a:t>sistema</a:t>
            </a:r>
            <a:r>
              <a:rPr lang="en-US" sz="1400" dirty="0"/>
              <a:t> </a:t>
            </a:r>
            <a:r>
              <a:rPr lang="en-US" sz="1400" dirty="0" err="1"/>
              <a:t>jer</a:t>
            </a:r>
            <a:r>
              <a:rPr lang="en-US" sz="1400" dirty="0"/>
              <a:t> </a:t>
            </a:r>
            <a:r>
              <a:rPr lang="en-US" sz="1400" dirty="0" err="1"/>
              <a:t>omogućava</a:t>
            </a:r>
            <a:r>
              <a:rPr lang="en-US" sz="1400" dirty="0"/>
              <a:t> </a:t>
            </a:r>
            <a:r>
              <a:rPr lang="en-US" sz="1400" dirty="0" err="1"/>
              <a:t>verifikacionom</a:t>
            </a:r>
            <a:r>
              <a:rPr lang="en-US" sz="1400" dirty="0"/>
              <a:t> </a:t>
            </a:r>
            <a:r>
              <a:rPr lang="en-US" sz="1400" dirty="0" err="1"/>
              <a:t>timu</a:t>
            </a:r>
            <a:r>
              <a:rPr lang="en-US" sz="1400" dirty="0"/>
              <a:t> da </a:t>
            </a:r>
            <a:r>
              <a:rPr lang="en-US" sz="1400" dirty="0" err="1"/>
              <a:t>iskoristi</a:t>
            </a:r>
            <a:r>
              <a:rPr lang="en-US" sz="1400" dirty="0"/>
              <a:t> ono </a:t>
            </a:r>
            <a:r>
              <a:rPr lang="en-US" sz="1400" dirty="0" err="1"/>
              <a:t>što</a:t>
            </a:r>
            <a:r>
              <a:rPr lang="en-US" sz="1400" dirty="0"/>
              <a:t> je </a:t>
            </a:r>
            <a:r>
              <a:rPr lang="en-US" sz="1400" dirty="0" err="1"/>
              <a:t>već</a:t>
            </a:r>
            <a:r>
              <a:rPr lang="en-US" sz="1400" dirty="0"/>
              <a:t> </a:t>
            </a:r>
            <a:r>
              <a:rPr lang="en-US" sz="1400" dirty="0" err="1"/>
              <a:t>implementirano</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Ovo</a:t>
            </a:r>
            <a:r>
              <a:rPr lang="en-US" sz="1400" dirty="0"/>
              <a:t>, </a:t>
            </a:r>
            <a:r>
              <a:rPr lang="en-US" sz="1400" err="1"/>
              <a:t>kao</a:t>
            </a:r>
            <a:r>
              <a:rPr lang="en-US" sz="1400" dirty="0"/>
              <a:t> </a:t>
            </a:r>
            <a:r>
              <a:rPr lang="en-US" sz="1400" err="1"/>
              <a:t>i</a:t>
            </a:r>
            <a:r>
              <a:rPr lang="en-US" sz="1400" dirty="0"/>
              <a:t> </a:t>
            </a:r>
            <a:r>
              <a:rPr lang="en-US" sz="1400" err="1"/>
              <a:t>kod</a:t>
            </a:r>
            <a:r>
              <a:rPr lang="en-US" sz="1400" dirty="0"/>
              <a:t> </a:t>
            </a:r>
            <a:r>
              <a:rPr lang="en-US" sz="1400" err="1"/>
              <a:t>horizontalne</a:t>
            </a:r>
            <a:r>
              <a:rPr lang="en-US" sz="1400" dirty="0"/>
              <a:t> </a:t>
            </a:r>
            <a:r>
              <a:rPr lang="en-US" sz="1400" err="1"/>
              <a:t>ponovne</a:t>
            </a:r>
            <a:r>
              <a:rPr lang="en-US" sz="1400" dirty="0"/>
              <a:t> </a:t>
            </a:r>
            <a:r>
              <a:rPr lang="en-US" sz="1400" err="1"/>
              <a:t>upotrebe</a:t>
            </a:r>
            <a:r>
              <a:rPr lang="en-US" sz="1400" dirty="0"/>
              <a:t>, </a:t>
            </a:r>
            <a:r>
              <a:rPr lang="en-US" sz="1400" err="1"/>
              <a:t>omogućava</a:t>
            </a:r>
            <a:r>
              <a:rPr lang="en-US" sz="1400" dirty="0"/>
              <a:t> </a:t>
            </a:r>
            <a:r>
              <a:rPr lang="en-US" sz="1400" err="1"/>
              <a:t>optimizaciju</a:t>
            </a:r>
            <a:r>
              <a:rPr lang="en-US" sz="1400" dirty="0"/>
              <a:t> </a:t>
            </a:r>
            <a:r>
              <a:rPr lang="en-US" sz="1400" err="1"/>
              <a:t>resursa</a:t>
            </a:r>
            <a:endParaRPr lang="en-US" sz="1400" dirty="0" err="1">
              <a:cs typeface="Arial"/>
            </a:endParaRPr>
          </a:p>
          <a:p>
            <a:pPr>
              <a:spcBef>
                <a:spcPts val="20"/>
              </a:spcBef>
            </a:pPr>
            <a:endParaRPr 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prikazuje</a:t>
            </a:r>
            <a:r>
              <a:rPr lang="en-US" sz="1400" dirty="0"/>
              <a:t> </a:t>
            </a:r>
            <a:r>
              <a:rPr lang="en-US" sz="1400" dirty="0" err="1"/>
              <a:t>jednostavan</a:t>
            </a:r>
            <a:r>
              <a:rPr lang="en-US" sz="1400" dirty="0"/>
              <a:t> primer </a:t>
            </a:r>
            <a:r>
              <a:rPr lang="en-US" sz="1400" dirty="0" err="1"/>
              <a:t>vertikalne</a:t>
            </a:r>
            <a:r>
              <a:rPr lang="en-US" sz="1400" dirty="0"/>
              <a:t> </a:t>
            </a:r>
            <a:r>
              <a:rPr lang="en-US" sz="1400" dirty="0" err="1"/>
              <a:t>ponovne</a:t>
            </a:r>
            <a:r>
              <a:rPr lang="en-US" sz="1400" dirty="0"/>
              <a:t> </a:t>
            </a:r>
            <a:r>
              <a:rPr lang="en-US" sz="1400" dirty="0" err="1"/>
              <a:t>upotrebe</a:t>
            </a:r>
            <a:r>
              <a:rPr lang="en-US" sz="1400" dirty="0"/>
              <a:t> u </a:t>
            </a:r>
            <a:r>
              <a:rPr lang="en-US" sz="1400" dirty="0" err="1"/>
              <a:t>verifikaciji</a:t>
            </a:r>
            <a:endParaRPr lang="en-US" sz="1400" dirty="0" err="1">
              <a:cs typeface="Arial"/>
            </a:endParaRPr>
          </a:p>
          <a:p>
            <a:endParaRPr lang="en-US" altLang="en-US" sz="1400" dirty="0">
              <a:cs typeface="Arial"/>
            </a:endParaRPr>
          </a:p>
        </p:txBody>
      </p:sp>
      <p:pic>
        <p:nvPicPr>
          <p:cNvPr id="41989" name="Picture 6">
            <a:extLst>
              <a:ext uri="{FF2B5EF4-FFF2-40B4-BE49-F238E27FC236}">
                <a16:creationId xmlns:a16="http://schemas.microsoft.com/office/drawing/2014/main" id="{76304208-09EC-F04E-AC06-BF02D28C150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1508125"/>
            <a:ext cx="4186238" cy="2535238"/>
          </a:xfrm>
          <a:noFill/>
          <a:extLst>
            <a:ext uri="{91240B29-F687-4F45-9708-019B960494DF}">
              <a14:hiddenLine xmlns:a14="http://schemas.microsoft.com/office/drawing/2010/main" w="12700">
                <a:solidFill>
                  <a:schemeClr val="tx1"/>
                </a:solidFill>
                <a:miter lim="800000"/>
                <a:headEnd/>
                <a:tailEnd/>
              </a14:hiddenLine>
            </a:ext>
          </a:extLst>
        </p:spPr>
      </p:pic>
      <p:sp>
        <p:nvSpPr>
          <p:cNvPr id="41990" name="Rectangle 7">
            <a:extLst>
              <a:ext uri="{FF2B5EF4-FFF2-40B4-BE49-F238E27FC236}">
                <a16:creationId xmlns:a16="http://schemas.microsoft.com/office/drawing/2014/main" id="{CAE61B38-57D1-F78B-5098-A0B4AF967CD8}"/>
              </a:ext>
            </a:extLst>
          </p:cNvPr>
          <p:cNvSpPr>
            <a:spLocks noChangeArrowheads="1"/>
          </p:cNvSpPr>
          <p:nvPr/>
        </p:nvSpPr>
        <p:spPr bwMode="auto">
          <a:xfrm>
            <a:off x="4622800" y="4065588"/>
            <a:ext cx="4279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Vertikalna</a:t>
            </a:r>
            <a:r>
              <a:rPr lang="en-US" sz="1000" dirty="0">
                <a:latin typeface="Arial"/>
                <a:cs typeface="Arial"/>
              </a:rPr>
              <a:t> </a:t>
            </a:r>
            <a:r>
              <a:rPr lang="en-US" sz="1000" dirty="0" err="1">
                <a:latin typeface="Arial"/>
                <a:cs typeface="Arial"/>
              </a:rPr>
              <a:t>ponovna</a:t>
            </a:r>
            <a:r>
              <a:rPr lang="en-US" sz="1000" dirty="0">
                <a:latin typeface="Arial"/>
                <a:cs typeface="Arial"/>
              </a:rPr>
              <a:t> </a:t>
            </a:r>
            <a:r>
              <a:rPr lang="en-US" sz="1000" dirty="0" err="1">
                <a:latin typeface="Arial"/>
                <a:cs typeface="Arial"/>
              </a:rPr>
              <a:t>upotreba</a:t>
            </a:r>
            <a:r>
              <a:rPr lang="en-US" sz="1000" dirty="0">
                <a:latin typeface="Arial"/>
                <a:cs typeface="Arial"/>
              </a:rPr>
              <a:t> u </a:t>
            </a:r>
            <a:r>
              <a:rPr lang="en-US" sz="1000" dirty="0" err="1">
                <a:latin typeface="Arial"/>
                <a:cs typeface="Arial"/>
              </a:rPr>
              <a:t>verifikaciji</a:t>
            </a:r>
            <a:r>
              <a:rPr lang="en-US" sz="1000" dirty="0">
                <a:latin typeface="Arial"/>
                <a:cs typeface="Arial"/>
              </a:rPr>
              <a:t>: </a:t>
            </a:r>
            <a:r>
              <a:rPr lang="en-US" sz="1000" dirty="0" err="1">
                <a:latin typeface="Arial"/>
                <a:cs typeface="Arial"/>
              </a:rPr>
              <a:t>korišćenje</a:t>
            </a:r>
            <a:r>
              <a:rPr lang="en-US" sz="1000" dirty="0">
                <a:latin typeface="Arial"/>
                <a:cs typeface="Arial"/>
              </a:rPr>
              <a:t> </a:t>
            </a:r>
            <a:r>
              <a:rPr lang="en-US" sz="1000" dirty="0" err="1">
                <a:latin typeface="Arial"/>
                <a:cs typeface="Arial"/>
              </a:rPr>
              <a:t>verifikacionih</a:t>
            </a:r>
            <a:r>
              <a:rPr lang="en-US" sz="1000" dirty="0">
                <a:latin typeface="Arial"/>
                <a:cs typeface="Arial"/>
              </a:rPr>
              <a:t> </a:t>
            </a:r>
            <a:r>
              <a:rPr lang="en-US" sz="1000" dirty="0" err="1">
                <a:latin typeface="Arial"/>
                <a:cs typeface="Arial"/>
              </a:rPr>
              <a:t>komponenti</a:t>
            </a:r>
            <a:r>
              <a:rPr lang="en-US" sz="1000" dirty="0">
                <a:latin typeface="Arial"/>
                <a:cs typeface="Arial"/>
              </a:rPr>
              <a:t> </a:t>
            </a:r>
            <a:r>
              <a:rPr lang="en-US" sz="1000" dirty="0" err="1">
                <a:latin typeface="Arial"/>
                <a:cs typeface="Arial"/>
              </a:rPr>
              <a:t>na</a:t>
            </a:r>
            <a:r>
              <a:rPr lang="en-US" sz="1000" dirty="0">
                <a:latin typeface="Arial"/>
                <a:cs typeface="Arial"/>
              </a:rPr>
              <a:t> </a:t>
            </a:r>
            <a:r>
              <a:rPr lang="en-US" sz="1000" dirty="0" err="1">
                <a:latin typeface="Arial"/>
                <a:cs typeface="Arial"/>
              </a:rPr>
              <a:t>višim</a:t>
            </a:r>
            <a:r>
              <a:rPr lang="en-US" sz="1000" dirty="0">
                <a:latin typeface="Arial"/>
                <a:cs typeface="Arial"/>
              </a:rPr>
              <a:t> </a:t>
            </a:r>
            <a:r>
              <a:rPr lang="en-US" sz="1000" dirty="0" err="1">
                <a:latin typeface="Arial"/>
                <a:cs typeface="Arial"/>
              </a:rPr>
              <a:t>nivoima</a:t>
            </a:r>
            <a:r>
              <a:rPr lang="en-US" sz="1000" dirty="0">
                <a:latin typeface="Arial"/>
                <a:cs typeface="Arial"/>
              </a:rPr>
              <a:t> </a:t>
            </a:r>
            <a:r>
              <a:rPr lang="en-US" sz="1000" dirty="0" err="1">
                <a:latin typeface="Arial"/>
                <a:cs typeface="Arial"/>
              </a:rPr>
              <a:t>hijerarhije</a:t>
            </a:r>
            <a:r>
              <a:rPr lang="en-US" sz="1000" dirty="0">
                <a:latin typeface="Arial"/>
                <a:cs typeface="Arial"/>
              </a:rPr>
              <a:t> (od </a:t>
            </a:r>
            <a:r>
              <a:rPr lang="en-US" sz="1000" dirty="0" err="1">
                <a:latin typeface="Arial"/>
                <a:cs typeface="Arial"/>
              </a:rPr>
              <a:t>jedinice</a:t>
            </a:r>
            <a:r>
              <a:rPr lang="en-US" sz="1000" dirty="0">
                <a:latin typeface="Arial"/>
                <a:cs typeface="Arial"/>
              </a:rPr>
              <a:t> do </a:t>
            </a:r>
            <a:r>
              <a:rPr lang="en-US" sz="1000" dirty="0" err="1">
                <a:latin typeface="Arial"/>
                <a:cs typeface="Arial"/>
              </a:rPr>
              <a:t>sistema</a:t>
            </a:r>
            <a:r>
              <a:rPr lang="en-US" sz="1000" dirty="0">
                <a:latin typeface="Arial"/>
                <a:cs typeface="Arial"/>
              </a:rPr>
              <a:t>)</a:t>
            </a:r>
            <a:endParaRPr lang="en-US" dirty="0">
              <a:latin typeface="Arial"/>
              <a:cs typeface="Arial"/>
            </a:endParaRPr>
          </a:p>
        </p:txBody>
      </p:sp>
    </p:spTree>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F64B0AEC-0361-8E00-CE9B-7AD68CAE88A8}"/>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2107ED7-2EB7-4EB3-A7D5-F92415C8B02F}" type="slidenum">
              <a:rPr lang="de-DE" altLang="en-US">
                <a:solidFill>
                  <a:schemeClr val="bg1"/>
                </a:solidFill>
              </a:rPr>
              <a:pPr/>
              <a:t>35</a:t>
            </a:fld>
            <a:endParaRPr lang="de-DE" altLang="en-US">
              <a:solidFill>
                <a:schemeClr val="bg1"/>
              </a:solidFill>
            </a:endParaRPr>
          </a:p>
        </p:txBody>
      </p:sp>
      <p:sp>
        <p:nvSpPr>
          <p:cNvPr id="43011" name="Rectangle 2">
            <a:extLst>
              <a:ext uri="{FF2B5EF4-FFF2-40B4-BE49-F238E27FC236}">
                <a16:creationId xmlns:a16="http://schemas.microsoft.com/office/drawing/2014/main" id="{AD6A7E38-F4ED-481F-EF54-D0061857A917}"/>
              </a:ext>
            </a:extLst>
          </p:cNvPr>
          <p:cNvSpPr>
            <a:spLocks noGrp="1" noChangeArrowheads="1"/>
          </p:cNvSpPr>
          <p:nvPr>
            <p:ph type="title"/>
          </p:nvPr>
        </p:nvSpPr>
        <p:spPr/>
        <p:txBody>
          <a:bodyPr/>
          <a:lstStyle/>
          <a:p>
            <a:r>
              <a:rPr lang="en-US" altLang="en-US" err="1"/>
              <a:t>Ponovo</a:t>
            </a:r>
            <a:r>
              <a:rPr lang="en-US" altLang="en-US" dirty="0"/>
              <a:t> </a:t>
            </a:r>
            <a:r>
              <a:rPr lang="en-US" altLang="en-US" err="1"/>
              <a:t>upotrebljiva</a:t>
            </a:r>
            <a:r>
              <a:rPr lang="en-US" altLang="en-US" dirty="0"/>
              <a:t> </a:t>
            </a:r>
            <a:r>
              <a:rPr lang="en-US" altLang="en-US" err="1"/>
              <a:t>verifikaciona</a:t>
            </a:r>
            <a:r>
              <a:rPr lang="en-US" altLang="en-US"/>
              <a:t> </a:t>
            </a:r>
            <a:r>
              <a:rPr lang="en-US" altLang="en-US" err="1"/>
              <a:t>intelektualna</a:t>
            </a:r>
            <a:r>
              <a:rPr lang="en-US" altLang="en-US"/>
              <a:t> </a:t>
            </a:r>
            <a:r>
              <a:rPr lang="en-US" altLang="en-US" err="1"/>
              <a:t>svojina</a:t>
            </a:r>
            <a:endParaRPr lang="en-US" altLang="en-US" err="1">
              <a:cs typeface="Arial"/>
            </a:endParaRPr>
          </a:p>
        </p:txBody>
      </p:sp>
      <p:sp>
        <p:nvSpPr>
          <p:cNvPr id="43012" name="Rectangle 3">
            <a:extLst>
              <a:ext uri="{FF2B5EF4-FFF2-40B4-BE49-F238E27FC236}">
                <a16:creationId xmlns:a16="http://schemas.microsoft.com/office/drawing/2014/main" id="{983A2314-39FA-A1F0-B1BD-AB83442874EA}"/>
              </a:ext>
            </a:extLst>
          </p:cNvPr>
          <p:cNvSpPr>
            <a:spLocks noGrp="1" noChangeArrowheads="1"/>
          </p:cNvSpPr>
          <p:nvPr>
            <p:ph type="body" idx="1"/>
          </p:nvPr>
        </p:nvSpPr>
        <p:spPr/>
        <p:txBody>
          <a:bodyPr/>
          <a:lstStyle/>
          <a:p>
            <a:pPr>
              <a:spcBef>
                <a:spcPts val="20"/>
              </a:spcBef>
            </a:pPr>
            <a:r>
              <a:rPr lang="en-US" altLang="en-US" sz="1400" dirty="0"/>
              <a:t>Verifikacione </a:t>
            </a:r>
            <a:r>
              <a:rPr lang="en-US" altLang="en-US" sz="1400" dirty="0" err="1"/>
              <a:t>komponente</a:t>
            </a:r>
            <a:r>
              <a:rPr lang="en-US" altLang="en-US" sz="1400" dirty="0"/>
              <a:t> </a:t>
            </a:r>
            <a:r>
              <a:rPr lang="en-US" altLang="en-US" sz="1400" dirty="0" err="1"/>
              <a:t>koje</a:t>
            </a:r>
            <a:r>
              <a:rPr lang="en-US" altLang="en-US" sz="1400" dirty="0"/>
              <a:t> se </a:t>
            </a:r>
            <a:r>
              <a:rPr lang="en-US" altLang="en-US" sz="1400" dirty="0" err="1"/>
              <a:t>mogu</a:t>
            </a:r>
            <a:r>
              <a:rPr lang="en-US" altLang="en-US" sz="1400" dirty="0"/>
              <a:t> </a:t>
            </a:r>
            <a:r>
              <a:rPr lang="en-US" altLang="en-US" sz="1400" dirty="0" err="1"/>
              <a:t>ponovo</a:t>
            </a:r>
            <a:r>
              <a:rPr lang="en-US" altLang="en-US" sz="1400" dirty="0"/>
              <a:t> </a:t>
            </a:r>
            <a:r>
              <a:rPr lang="en-US" altLang="en-US" sz="1400" dirty="0" err="1"/>
              <a:t>koristiti</a:t>
            </a:r>
            <a:r>
              <a:rPr lang="en-US" altLang="en-US" sz="1400" dirty="0"/>
              <a:t> </a:t>
            </a:r>
            <a:r>
              <a:rPr lang="en-US" altLang="en-US" sz="1400" dirty="0" err="1"/>
              <a:t>i</a:t>
            </a:r>
            <a:r>
              <a:rPr lang="en-US" altLang="en-US" sz="1400" dirty="0"/>
              <a:t> </a:t>
            </a:r>
            <a:r>
              <a:rPr lang="en-US" altLang="en-US" sz="1400" dirty="0" err="1"/>
              <a:t>horizontalno</a:t>
            </a:r>
            <a:r>
              <a:rPr lang="en-US" altLang="en-US" sz="1400" dirty="0"/>
              <a:t> </a:t>
            </a:r>
            <a:r>
              <a:rPr lang="en-US" altLang="en-US" sz="1400" dirty="0" err="1"/>
              <a:t>i</a:t>
            </a:r>
            <a:r>
              <a:rPr lang="en-US" altLang="en-US" sz="1400" dirty="0"/>
              <a:t> </a:t>
            </a:r>
            <a:r>
              <a:rPr lang="en-US" altLang="en-US" sz="1400" dirty="0" err="1"/>
              <a:t>vertikalno</a:t>
            </a:r>
            <a:r>
              <a:rPr lang="en-US" altLang="en-US" sz="1400" dirty="0"/>
              <a:t> </a:t>
            </a:r>
            <a:r>
              <a:rPr lang="en-US" altLang="en-US" sz="1400" dirty="0" err="1"/>
              <a:t>nazivaju</a:t>
            </a:r>
            <a:r>
              <a:rPr lang="en-US" altLang="en-US" sz="1400" dirty="0"/>
              <a:t> se </a:t>
            </a:r>
            <a:r>
              <a:rPr lang="en-US" altLang="en-US" sz="1400" dirty="0" err="1"/>
              <a:t>ponovo</a:t>
            </a:r>
            <a:r>
              <a:rPr lang="en-US" altLang="en-US" sz="1400" dirty="0"/>
              <a:t> </a:t>
            </a:r>
            <a:r>
              <a:rPr lang="en-US" altLang="en-US" sz="1400" dirty="0" err="1"/>
              <a:t>upotrebljivim</a:t>
            </a:r>
            <a:r>
              <a:rPr lang="en-US" altLang="en-US" sz="1400" dirty="0"/>
              <a:t> </a:t>
            </a:r>
            <a:r>
              <a:rPr lang="en-US" altLang="en-US" sz="1400" dirty="0" err="1"/>
              <a:t>verifikacionim</a:t>
            </a:r>
            <a:r>
              <a:rPr lang="en-US" altLang="en-US" sz="1400" dirty="0"/>
              <a:t> IP-</a:t>
            </a:r>
            <a:r>
              <a:rPr lang="en-US" altLang="en-US" sz="1400" dirty="0" err="1"/>
              <a:t>ovima</a:t>
            </a:r>
            <a:r>
              <a:rPr lang="en-US" altLang="en-US" sz="1400" dirty="0"/>
              <a:t> (</a:t>
            </a:r>
            <a:r>
              <a:rPr lang="en-US" altLang="en-US" sz="1400" b="1" dirty="0"/>
              <a:t>re-usable verification IP</a:t>
            </a:r>
            <a:r>
              <a:rPr lang="en-US" altLang="en-US" sz="1400" dirty="0"/>
              <a:t>)</a:t>
            </a:r>
            <a:endParaRPr lang="en-US" dirty="0"/>
          </a:p>
          <a:p>
            <a:pPr>
              <a:spcBef>
                <a:spcPts val="20"/>
              </a:spcBef>
            </a:pPr>
            <a:endParaRPr lang="en-US" altLang="en-US" sz="1400" dirty="0"/>
          </a:p>
          <a:p>
            <a:pPr>
              <a:spcBef>
                <a:spcPts val="20"/>
              </a:spcBef>
            </a:pPr>
            <a:r>
              <a:rPr lang="en-US" sz="1400" dirty="0" err="1"/>
              <a:t>Ponovo</a:t>
            </a:r>
            <a:r>
              <a:rPr lang="en-US" sz="1400" dirty="0"/>
              <a:t> </a:t>
            </a:r>
            <a:r>
              <a:rPr lang="en-US" sz="1400" dirty="0" err="1"/>
              <a:t>upotrebljivi</a:t>
            </a:r>
            <a:r>
              <a:rPr lang="en-US" sz="1400" dirty="0"/>
              <a:t> </a:t>
            </a:r>
            <a:r>
              <a:rPr lang="en-US" sz="1400" dirty="0" err="1"/>
              <a:t>verifikacioni</a:t>
            </a:r>
            <a:r>
              <a:rPr lang="en-US" sz="1400" dirty="0"/>
              <a:t> IP </a:t>
            </a:r>
            <a:r>
              <a:rPr lang="en-US" sz="1400" dirty="0" err="1"/>
              <a:t>omogućavaju</a:t>
            </a:r>
            <a:r>
              <a:rPr lang="en-US" sz="1400" dirty="0"/>
              <a:t> </a:t>
            </a:r>
            <a:r>
              <a:rPr lang="en-US" sz="1400" dirty="0" err="1"/>
              <a:t>kompanijama</a:t>
            </a:r>
            <a:r>
              <a:rPr lang="en-US" sz="1400" dirty="0"/>
              <a:t> da </a:t>
            </a:r>
            <a:r>
              <a:rPr lang="en-US" sz="1400" dirty="0" err="1"/>
              <a:t>maksimalno</a:t>
            </a:r>
            <a:r>
              <a:rPr lang="en-US" sz="1400" dirty="0"/>
              <a:t> </a:t>
            </a:r>
            <a:r>
              <a:rPr lang="en-US" sz="1400" dirty="0" err="1"/>
              <a:t>iskoriste</a:t>
            </a:r>
            <a:r>
              <a:rPr lang="en-US" sz="1400" dirty="0"/>
              <a:t> </a:t>
            </a:r>
            <a:r>
              <a:rPr lang="en-US" sz="1400" dirty="0" err="1"/>
              <a:t>verifikacioni</a:t>
            </a:r>
            <a:r>
              <a:rPr lang="en-US" sz="1400" dirty="0"/>
              <a:t> rad</a:t>
            </a:r>
            <a:endParaRPr lang="en-US" dirty="0">
              <a:cs typeface="Arial"/>
            </a:endParaRPr>
          </a:p>
          <a:p>
            <a:pPr>
              <a:spcBef>
                <a:spcPts val="20"/>
              </a:spcBef>
            </a:pPr>
            <a:endParaRPr lang="en-US" sz="1400" dirty="0"/>
          </a:p>
          <a:p>
            <a:pPr>
              <a:spcBef>
                <a:spcPts val="20"/>
              </a:spcBef>
            </a:pPr>
            <a:r>
              <a:rPr lang="en-US" sz="1400" dirty="0"/>
              <a:t>Ovo se </a:t>
            </a:r>
            <a:r>
              <a:rPr lang="en-US" sz="1400" dirty="0" err="1"/>
              <a:t>može</a:t>
            </a:r>
            <a:r>
              <a:rPr lang="en-US" sz="1400" dirty="0"/>
              <a:t> </a:t>
            </a:r>
            <a:r>
              <a:rPr lang="en-US" sz="1400" dirty="0" err="1"/>
              <a:t>desiti</a:t>
            </a:r>
            <a:r>
              <a:rPr lang="en-US" sz="1400" dirty="0"/>
              <a:t> </a:t>
            </a:r>
            <a:r>
              <a:rPr lang="en-US" sz="1400" dirty="0" err="1"/>
              <a:t>kada</a:t>
            </a:r>
            <a:r>
              <a:rPr lang="en-US" sz="1400" dirty="0"/>
              <a:t> </a:t>
            </a:r>
            <a:r>
              <a:rPr lang="en-US" sz="1400" dirty="0" err="1"/>
              <a:t>kompanija</a:t>
            </a:r>
            <a:r>
              <a:rPr lang="en-US" sz="1400" dirty="0"/>
              <a:t> </a:t>
            </a:r>
            <a:r>
              <a:rPr lang="en-US" sz="1400" dirty="0" err="1"/>
              <a:t>razvija</a:t>
            </a:r>
            <a:r>
              <a:rPr lang="en-US" sz="1400" dirty="0"/>
              <a:t> </a:t>
            </a:r>
            <a:r>
              <a:rPr lang="en-US" sz="1400" dirty="0" err="1"/>
              <a:t>više</a:t>
            </a:r>
            <a:r>
              <a:rPr lang="en-US" sz="1400" dirty="0"/>
              <a:t> </a:t>
            </a:r>
            <a:r>
              <a:rPr lang="en-US" sz="1400" dirty="0" err="1"/>
              <a:t>čipova</a:t>
            </a:r>
            <a:r>
              <a:rPr lang="en-US" sz="1400" dirty="0"/>
              <a:t> koji </a:t>
            </a:r>
            <a:r>
              <a:rPr lang="en-US" sz="1400" dirty="0" err="1"/>
              <a:t>koriste</a:t>
            </a:r>
            <a:r>
              <a:rPr lang="en-US" sz="1400" dirty="0"/>
              <a:t> </a:t>
            </a:r>
            <a:r>
              <a:rPr lang="en-US" sz="1400" dirty="0" err="1"/>
              <a:t>industrijski</a:t>
            </a:r>
            <a:r>
              <a:rPr lang="en-US" sz="1400" dirty="0"/>
              <a:t> </a:t>
            </a:r>
            <a:r>
              <a:rPr lang="en-US" sz="1400" dirty="0" err="1"/>
              <a:t>standardni</a:t>
            </a:r>
            <a:r>
              <a:rPr lang="en-US" sz="1400" dirty="0"/>
              <a:t> </a:t>
            </a:r>
            <a:r>
              <a:rPr lang="en-US" sz="1400" dirty="0" err="1"/>
              <a:t>interfejs</a:t>
            </a:r>
            <a:r>
              <a:rPr lang="en-US" sz="1400" dirty="0"/>
              <a:t>, </a:t>
            </a:r>
            <a:r>
              <a:rPr lang="en-US" sz="1400" dirty="0" err="1"/>
              <a:t>kao</a:t>
            </a:r>
            <a:r>
              <a:rPr lang="en-US" sz="1400" dirty="0"/>
              <a:t> </a:t>
            </a:r>
            <a:r>
              <a:rPr lang="en-US" sz="1400" dirty="0" err="1"/>
              <a:t>što</a:t>
            </a:r>
            <a:r>
              <a:rPr lang="en-US" sz="1400" dirty="0"/>
              <a:t> je Peripheral Component Interconnect (PCI), </a:t>
            </a:r>
            <a:r>
              <a:rPr lang="en-US" sz="1400" dirty="0" err="1"/>
              <a:t>i</a:t>
            </a:r>
            <a:r>
              <a:rPr lang="en-US" sz="1400" dirty="0"/>
              <a:t> dele stimulus </a:t>
            </a:r>
            <a:r>
              <a:rPr lang="en-US" sz="1400" dirty="0" err="1"/>
              <a:t>i</a:t>
            </a:r>
            <a:r>
              <a:rPr lang="en-US" sz="1400" dirty="0"/>
              <a:t> </a:t>
            </a:r>
            <a:r>
              <a:rPr lang="en-US" sz="1400" dirty="0" err="1"/>
              <a:t>komponente</a:t>
            </a:r>
            <a:r>
              <a:rPr lang="en-US" sz="1400" dirty="0"/>
              <a:t> za </a:t>
            </a:r>
            <a:r>
              <a:rPr lang="en-US" sz="1400" dirty="0" err="1"/>
              <a:t>proveru</a:t>
            </a:r>
            <a:r>
              <a:rPr lang="en-US" sz="1400" dirty="0"/>
              <a:t> </a:t>
            </a:r>
            <a:r>
              <a:rPr lang="en-US" sz="1400" dirty="0" err="1"/>
              <a:t>između</a:t>
            </a:r>
            <a:r>
              <a:rPr lang="en-US" sz="1400" dirty="0"/>
              <a:t> </a:t>
            </a:r>
            <a:r>
              <a:rPr lang="en-US" sz="1400" dirty="0" err="1"/>
              <a:t>projekata</a:t>
            </a:r>
            <a:endParaRPr lang="en-US" sz="1400" dirty="0" err="1">
              <a:cs typeface="Arial"/>
            </a:endParaRPr>
          </a:p>
          <a:p>
            <a:pPr>
              <a:spcBef>
                <a:spcPts val="20"/>
              </a:spcBef>
            </a:pPr>
            <a:endParaRPr lang="en-US" sz="1400" dirty="0"/>
          </a:p>
          <a:p>
            <a:pPr>
              <a:spcBef>
                <a:spcPts val="20"/>
              </a:spcBef>
            </a:pPr>
            <a:r>
              <a:rPr lang="en-US" sz="1400" dirty="0" err="1"/>
              <a:t>Suprotno</a:t>
            </a:r>
            <a:r>
              <a:rPr lang="en-US" sz="1400" dirty="0"/>
              <a:t> tome, </a:t>
            </a:r>
            <a:r>
              <a:rPr lang="en-US" sz="1400" dirty="0" err="1"/>
              <a:t>ako</a:t>
            </a:r>
            <a:r>
              <a:rPr lang="en-US" sz="1400" dirty="0"/>
              <a:t> </a:t>
            </a:r>
            <a:r>
              <a:rPr lang="en-US" sz="1400" dirty="0" err="1"/>
              <a:t>više</a:t>
            </a:r>
            <a:r>
              <a:rPr lang="en-US" sz="1400" dirty="0"/>
              <a:t> </a:t>
            </a:r>
            <a:r>
              <a:rPr lang="en-US" sz="1400" dirty="0" err="1"/>
              <a:t>grupa</a:t>
            </a:r>
            <a:r>
              <a:rPr lang="en-US" sz="1400" dirty="0"/>
              <a:t> </a:t>
            </a:r>
            <a:r>
              <a:rPr lang="en-US" sz="1400" dirty="0" err="1"/>
              <a:t>unutar</a:t>
            </a:r>
            <a:r>
              <a:rPr lang="en-US" sz="1400" dirty="0"/>
              <a:t> </a:t>
            </a:r>
            <a:r>
              <a:rPr lang="en-US" sz="1400" dirty="0" err="1"/>
              <a:t>kompanije</a:t>
            </a:r>
            <a:r>
              <a:rPr lang="en-US" sz="1400" dirty="0"/>
              <a:t> </a:t>
            </a:r>
            <a:r>
              <a:rPr lang="en-US" sz="1400" dirty="0" err="1"/>
              <a:t>razvijaju</a:t>
            </a:r>
            <a:r>
              <a:rPr lang="en-US" sz="1400" dirty="0"/>
              <a:t> </a:t>
            </a:r>
            <a:r>
              <a:rPr lang="en-US" sz="1400" dirty="0" err="1"/>
              <a:t>iste</a:t>
            </a:r>
            <a:r>
              <a:rPr lang="en-US" sz="1400" dirty="0"/>
              <a:t> </a:t>
            </a:r>
            <a:r>
              <a:rPr lang="en-US" sz="1400" dirty="0" err="1"/>
              <a:t>verifikacione</a:t>
            </a:r>
            <a:r>
              <a:rPr lang="en-US" sz="1400" dirty="0"/>
              <a:t> </a:t>
            </a:r>
            <a:r>
              <a:rPr lang="en-US" sz="1400" dirty="0" err="1"/>
              <a:t>komponente</a:t>
            </a:r>
            <a:r>
              <a:rPr lang="en-US" sz="1400" dirty="0"/>
              <a:t>, </a:t>
            </a:r>
            <a:r>
              <a:rPr lang="en-US" sz="1400" dirty="0" err="1"/>
              <a:t>resursi</a:t>
            </a:r>
            <a:r>
              <a:rPr lang="en-US" sz="1400" dirty="0"/>
              <a:t> se </a:t>
            </a:r>
            <a:r>
              <a:rPr lang="en-US" sz="1400" dirty="0" err="1"/>
              <a:t>nepotrebno</a:t>
            </a:r>
            <a:r>
              <a:rPr lang="en-US" sz="1400" dirty="0"/>
              <a:t> </a:t>
            </a:r>
            <a:r>
              <a:rPr lang="en-US" sz="1400" dirty="0" err="1"/>
              <a:t>troše</a:t>
            </a:r>
            <a:endParaRPr lang="en-US" sz="1400" dirty="0" err="1">
              <a:cs typeface="Arial"/>
            </a:endParaRPr>
          </a:p>
          <a:p>
            <a:pPr>
              <a:spcBef>
                <a:spcPts val="20"/>
              </a:spcBef>
            </a:pPr>
            <a:endParaRPr lang="en-US" sz="1400" dirty="0"/>
          </a:p>
          <a:p>
            <a:pPr>
              <a:spcBef>
                <a:spcPts val="20"/>
              </a:spcBef>
            </a:pPr>
            <a:r>
              <a:rPr lang="en-US" sz="1400" err="1"/>
              <a:t>Dalje</a:t>
            </a:r>
            <a:r>
              <a:rPr lang="en-US" sz="1400" dirty="0"/>
              <a:t>, </a:t>
            </a:r>
            <a:r>
              <a:rPr lang="en-US" sz="1400" err="1"/>
              <a:t>kompanija</a:t>
            </a:r>
            <a:r>
              <a:rPr lang="en-US" sz="1400" dirty="0"/>
              <a:t> </a:t>
            </a:r>
            <a:r>
              <a:rPr lang="en-US" sz="1400" err="1"/>
              <a:t>može</a:t>
            </a:r>
            <a:r>
              <a:rPr lang="en-US" sz="1400" dirty="0"/>
              <a:t> </a:t>
            </a:r>
            <a:r>
              <a:rPr lang="en-US" sz="1400" err="1"/>
              <a:t>kupiti</a:t>
            </a:r>
            <a:r>
              <a:rPr lang="en-US" sz="1400" dirty="0"/>
              <a:t> </a:t>
            </a:r>
            <a:r>
              <a:rPr lang="en-US" sz="1400" err="1"/>
              <a:t>ponovo</a:t>
            </a:r>
            <a:r>
              <a:rPr lang="en-US" sz="1400" dirty="0"/>
              <a:t> </a:t>
            </a:r>
            <a:r>
              <a:rPr lang="en-US" sz="1400" err="1"/>
              <a:t>upotrebljivi</a:t>
            </a:r>
            <a:r>
              <a:rPr lang="en-US" sz="1400" dirty="0"/>
              <a:t> </a:t>
            </a:r>
            <a:r>
              <a:rPr lang="en-US" sz="1400" err="1"/>
              <a:t>verifikacioni</a:t>
            </a:r>
            <a:r>
              <a:rPr lang="en-US" sz="1400" dirty="0"/>
              <a:t> IP od </a:t>
            </a:r>
            <a:r>
              <a:rPr lang="en-US" sz="1400" err="1"/>
              <a:t>dobavljača</a:t>
            </a:r>
            <a:endParaRPr lang="en-US" sz="1400" dirty="0" err="1">
              <a:cs typeface="Arial"/>
            </a:endParaRPr>
          </a:p>
          <a:p>
            <a:pPr>
              <a:spcBef>
                <a:spcPts val="20"/>
              </a:spcBef>
            </a:pPr>
            <a:endParaRPr lang="en-US" sz="1400" dirty="0"/>
          </a:p>
          <a:p>
            <a:pPr>
              <a:spcBef>
                <a:spcPts val="20"/>
              </a:spcBef>
            </a:pPr>
            <a:r>
              <a:rPr lang="en-US" sz="1400" dirty="0" err="1"/>
              <a:t>Iako</a:t>
            </a:r>
            <a:r>
              <a:rPr lang="en-US" sz="1400" dirty="0"/>
              <a:t> </a:t>
            </a:r>
            <a:r>
              <a:rPr lang="en-US" sz="1400" dirty="0" err="1"/>
              <a:t>na</a:t>
            </a:r>
            <a:r>
              <a:rPr lang="en-US" sz="1400" dirty="0"/>
              <a:t> </a:t>
            </a:r>
            <a:r>
              <a:rPr lang="en-US" sz="1400" dirty="0" err="1"/>
              <a:t>prvi</a:t>
            </a:r>
            <a:r>
              <a:rPr lang="en-US" sz="1400" dirty="0"/>
              <a:t> </a:t>
            </a:r>
            <a:r>
              <a:rPr lang="en-US" sz="1400" dirty="0" err="1"/>
              <a:t>pogled</a:t>
            </a:r>
            <a:r>
              <a:rPr lang="en-US" sz="1400" dirty="0"/>
              <a:t> </a:t>
            </a:r>
            <a:r>
              <a:rPr lang="en-US" sz="1400" dirty="0" err="1"/>
              <a:t>ovaj</a:t>
            </a:r>
            <a:r>
              <a:rPr lang="en-US" sz="1400" dirty="0"/>
              <a:t> IP </a:t>
            </a:r>
            <a:r>
              <a:rPr lang="en-US" sz="1400" dirty="0" err="1"/>
              <a:t>može</a:t>
            </a:r>
            <a:r>
              <a:rPr lang="en-US" sz="1400" dirty="0"/>
              <a:t> </a:t>
            </a:r>
            <a:r>
              <a:rPr lang="en-US" sz="1400" dirty="0" err="1"/>
              <a:t>delovati</a:t>
            </a:r>
            <a:r>
              <a:rPr lang="en-US" sz="1400" dirty="0"/>
              <a:t> </a:t>
            </a:r>
            <a:r>
              <a:rPr lang="en-US" sz="1400" dirty="0" err="1"/>
              <a:t>skup</a:t>
            </a:r>
            <a:r>
              <a:rPr lang="en-US" sz="1400" dirty="0"/>
              <a:t>, </a:t>
            </a:r>
            <a:r>
              <a:rPr lang="en-US" sz="1400" dirty="0" err="1"/>
              <a:t>obično</a:t>
            </a:r>
            <a:r>
              <a:rPr lang="en-US" sz="1400" dirty="0"/>
              <a:t> </a:t>
            </a:r>
            <a:r>
              <a:rPr lang="en-US" sz="1400" dirty="0" err="1"/>
              <a:t>na</a:t>
            </a:r>
            <a:r>
              <a:rPr lang="en-US" sz="1400" dirty="0"/>
              <a:t> </a:t>
            </a:r>
            <a:r>
              <a:rPr lang="en-US" sz="1400" dirty="0" err="1"/>
              <a:t>kraju</a:t>
            </a:r>
            <a:r>
              <a:rPr lang="en-US" sz="1400" dirty="0"/>
              <a:t> </a:t>
            </a:r>
            <a:r>
              <a:rPr lang="en-US" sz="1400" dirty="0" err="1"/>
              <a:t>štedi</a:t>
            </a:r>
            <a:r>
              <a:rPr lang="en-US" sz="1400" dirty="0"/>
              <a:t> </a:t>
            </a:r>
            <a:r>
              <a:rPr lang="en-US" sz="1400" dirty="0" err="1"/>
              <a:t>novac</a:t>
            </a:r>
            <a:r>
              <a:rPr lang="en-US" sz="1400" dirty="0"/>
              <a:t>. </a:t>
            </a:r>
            <a:r>
              <a:rPr lang="en-US" sz="1400" dirty="0" err="1"/>
              <a:t>Dobavljači</a:t>
            </a:r>
            <a:r>
              <a:rPr lang="en-US" sz="1400" dirty="0"/>
              <a:t> </a:t>
            </a:r>
            <a:r>
              <a:rPr lang="en-US" sz="1400" dirty="0" err="1"/>
              <a:t>imaju</a:t>
            </a:r>
            <a:r>
              <a:rPr lang="en-US" sz="1400" dirty="0"/>
              <a:t> </a:t>
            </a:r>
            <a:r>
              <a:rPr lang="en-US" sz="1400" dirty="0" err="1"/>
              <a:t>mnogo</a:t>
            </a:r>
            <a:r>
              <a:rPr lang="en-US" sz="1400" dirty="0"/>
              <a:t> </a:t>
            </a:r>
            <a:r>
              <a:rPr lang="en-US" sz="1400" dirty="0" err="1"/>
              <a:t>širu</a:t>
            </a:r>
            <a:r>
              <a:rPr lang="en-US" sz="1400" dirty="0"/>
              <a:t> </a:t>
            </a:r>
            <a:r>
              <a:rPr lang="en-US" sz="1400" dirty="0" err="1"/>
              <a:t>primenu</a:t>
            </a:r>
            <a:r>
              <a:rPr lang="en-US" sz="1400" dirty="0"/>
              <a:t> </a:t>
            </a:r>
            <a:r>
              <a:rPr lang="en-US" sz="1400" dirty="0" err="1"/>
              <a:t>ovih</a:t>
            </a:r>
            <a:r>
              <a:rPr lang="en-US" sz="1400" dirty="0"/>
              <a:t> </a:t>
            </a:r>
            <a:r>
              <a:rPr lang="en-US" sz="1400" dirty="0" err="1"/>
              <a:t>komponenti</a:t>
            </a:r>
            <a:r>
              <a:rPr lang="en-US" sz="1400" dirty="0"/>
              <a:t> (</a:t>
            </a:r>
            <a:r>
              <a:rPr lang="en-US" sz="1400" dirty="0" err="1"/>
              <a:t>što</a:t>
            </a:r>
            <a:r>
              <a:rPr lang="en-US" sz="1400" dirty="0"/>
              <a:t> </a:t>
            </a:r>
            <a:r>
              <a:rPr lang="en-US" sz="1400" dirty="0" err="1"/>
              <a:t>dodatno</a:t>
            </a:r>
            <a:r>
              <a:rPr lang="en-US" sz="1400" dirty="0"/>
              <a:t> </a:t>
            </a:r>
            <a:r>
              <a:rPr lang="en-US" sz="1400" dirty="0" err="1"/>
              <a:t>unapređuje</a:t>
            </a:r>
            <a:r>
              <a:rPr lang="en-US" sz="1400" dirty="0"/>
              <a:t> </a:t>
            </a:r>
            <a:r>
              <a:rPr lang="en-US" sz="1400" dirty="0" err="1"/>
              <a:t>njihovu</a:t>
            </a:r>
            <a:r>
              <a:rPr lang="en-US" sz="1400" dirty="0"/>
              <a:t> </a:t>
            </a:r>
            <a:r>
              <a:rPr lang="en-US" sz="1400" dirty="0" err="1"/>
              <a:t>funkcionalnost</a:t>
            </a:r>
            <a:r>
              <a:rPr lang="en-US" sz="1400" dirty="0"/>
              <a:t>) </a:t>
            </a:r>
            <a:r>
              <a:rPr lang="en-US" sz="1400" dirty="0" err="1"/>
              <a:t>nego</a:t>
            </a:r>
            <a:r>
              <a:rPr lang="en-US" sz="1400" dirty="0"/>
              <a:t> </a:t>
            </a:r>
            <a:r>
              <a:rPr lang="en-US" sz="1400" dirty="0" err="1"/>
              <a:t>što</a:t>
            </a:r>
            <a:r>
              <a:rPr lang="en-US" sz="1400" dirty="0"/>
              <a:t> bi </a:t>
            </a:r>
            <a:r>
              <a:rPr lang="en-US" sz="1400" dirty="0" err="1"/>
              <a:t>lokalni</a:t>
            </a:r>
            <a:r>
              <a:rPr lang="en-US" sz="1400" dirty="0"/>
              <a:t> </a:t>
            </a:r>
            <a:r>
              <a:rPr lang="en-US" sz="1400" dirty="0" err="1"/>
              <a:t>tim</a:t>
            </a:r>
            <a:r>
              <a:rPr lang="en-US" sz="1400" dirty="0"/>
              <a:t> </a:t>
            </a:r>
            <a:r>
              <a:rPr lang="en-US" sz="1400" dirty="0" err="1"/>
              <a:t>ikada</a:t>
            </a:r>
            <a:r>
              <a:rPr lang="en-US" sz="1400" dirty="0"/>
              <a:t> </a:t>
            </a:r>
            <a:r>
              <a:rPr lang="en-US" sz="1400" dirty="0" err="1"/>
              <a:t>mogao</a:t>
            </a:r>
            <a:r>
              <a:rPr lang="en-US" sz="1400" dirty="0"/>
              <a:t> </a:t>
            </a:r>
            <a:r>
              <a:rPr lang="en-US" sz="1400" dirty="0" err="1"/>
              <a:t>imati</a:t>
            </a:r>
            <a:endParaRPr lang="en-US" sz="1400" dirty="0" err="1">
              <a:cs typeface="Arial"/>
            </a:endParaRPr>
          </a:p>
          <a:p>
            <a:pPr>
              <a:spcBef>
                <a:spcPts val="20"/>
              </a:spcBef>
            </a:pPr>
            <a:endParaRPr lang="en-US" sz="1400" dirty="0"/>
          </a:p>
          <a:p>
            <a:pPr>
              <a:spcBef>
                <a:spcPts val="20"/>
              </a:spcBef>
            </a:pPr>
            <a:r>
              <a:rPr lang="en-US" sz="1400" dirty="0" err="1"/>
              <a:t>Zbog</a:t>
            </a:r>
            <a:r>
              <a:rPr lang="en-US" sz="1400" dirty="0"/>
              <a:t> </a:t>
            </a:r>
            <a:r>
              <a:rPr lang="en-US" sz="1400" dirty="0" err="1"/>
              <a:t>ove</a:t>
            </a:r>
            <a:r>
              <a:rPr lang="en-US" sz="1400" dirty="0"/>
              <a:t> </a:t>
            </a:r>
            <a:r>
              <a:rPr lang="en-US" sz="1400" dirty="0" err="1"/>
              <a:t>šire</a:t>
            </a:r>
            <a:r>
              <a:rPr lang="en-US" sz="1400" dirty="0"/>
              <a:t> </a:t>
            </a:r>
            <a:r>
              <a:rPr lang="en-US" sz="1400" dirty="0" err="1"/>
              <a:t>primene</a:t>
            </a:r>
            <a:r>
              <a:rPr lang="en-US" sz="1400" dirty="0"/>
              <a:t>, </a:t>
            </a:r>
            <a:r>
              <a:rPr lang="en-US" sz="1400" dirty="0" err="1"/>
              <a:t>kvalitet</a:t>
            </a:r>
            <a:r>
              <a:rPr lang="en-US" sz="1400" dirty="0"/>
              <a:t> </a:t>
            </a:r>
            <a:r>
              <a:rPr lang="en-US" sz="1400" dirty="0" err="1"/>
              <a:t>njihovog</a:t>
            </a:r>
            <a:r>
              <a:rPr lang="en-US" sz="1400" dirty="0"/>
              <a:t> </a:t>
            </a:r>
            <a:r>
              <a:rPr lang="en-US" sz="1400" dirty="0" err="1"/>
              <a:t>proizvoda</a:t>
            </a:r>
            <a:r>
              <a:rPr lang="en-US" sz="1400" dirty="0"/>
              <a:t> se </a:t>
            </a:r>
            <a:r>
              <a:rPr lang="en-US" sz="1400" dirty="0" err="1"/>
              <a:t>povećava</a:t>
            </a:r>
            <a:r>
              <a:rPr lang="en-US" sz="1400" dirty="0"/>
              <a:t>. </a:t>
            </a:r>
            <a:r>
              <a:rPr lang="en-US" sz="1400" dirty="0" err="1"/>
              <a:t>Takođe</a:t>
            </a:r>
            <a:r>
              <a:rPr lang="en-US" sz="1400" dirty="0"/>
              <a:t>, </a:t>
            </a:r>
            <a:r>
              <a:rPr lang="en-US" sz="1400" dirty="0" err="1"/>
              <a:t>kupljeni</a:t>
            </a:r>
            <a:r>
              <a:rPr lang="en-US" sz="1400" dirty="0"/>
              <a:t> </a:t>
            </a:r>
            <a:r>
              <a:rPr lang="en-US" sz="1400" dirty="0" err="1"/>
              <a:t>verifikacioni</a:t>
            </a:r>
            <a:r>
              <a:rPr lang="en-US" sz="1400" dirty="0"/>
              <a:t> IP </a:t>
            </a:r>
            <a:r>
              <a:rPr lang="en-US" sz="1400" dirty="0" err="1"/>
              <a:t>najverovatnije</a:t>
            </a:r>
            <a:r>
              <a:rPr lang="en-US" sz="1400" dirty="0"/>
              <a:t> </a:t>
            </a:r>
            <a:r>
              <a:rPr lang="en-US" sz="1400" dirty="0" err="1"/>
              <a:t>prati</a:t>
            </a:r>
            <a:r>
              <a:rPr lang="en-US" sz="1400" dirty="0"/>
              <a:t> </a:t>
            </a:r>
            <a:r>
              <a:rPr lang="en-US" sz="1400" dirty="0" err="1"/>
              <a:t>specifikacije</a:t>
            </a:r>
            <a:r>
              <a:rPr lang="en-US" sz="1400" dirty="0"/>
              <a:t> </a:t>
            </a:r>
            <a:r>
              <a:rPr lang="en-US" sz="1400" dirty="0" err="1"/>
              <a:t>interfejsa</a:t>
            </a:r>
            <a:r>
              <a:rPr lang="en-US" sz="1400" dirty="0"/>
              <a:t>, </a:t>
            </a:r>
            <a:r>
              <a:rPr lang="en-US" sz="1400" dirty="0" err="1"/>
              <a:t>jer</a:t>
            </a:r>
            <a:r>
              <a:rPr lang="en-US" sz="1400" dirty="0"/>
              <a:t> ga </a:t>
            </a:r>
            <a:r>
              <a:rPr lang="en-US" sz="1400" dirty="0" err="1"/>
              <a:t>različiti</a:t>
            </a:r>
            <a:r>
              <a:rPr lang="en-US" sz="1400" dirty="0"/>
              <a:t> </a:t>
            </a:r>
            <a:r>
              <a:rPr lang="en-US" sz="1400" dirty="0" err="1"/>
              <a:t>verifikacioni</a:t>
            </a:r>
            <a:r>
              <a:rPr lang="en-US" sz="1400" dirty="0"/>
              <a:t> </a:t>
            </a:r>
            <a:r>
              <a:rPr lang="en-US" sz="1400" dirty="0" err="1"/>
              <a:t>timovi</a:t>
            </a:r>
            <a:r>
              <a:rPr lang="en-US" sz="1400" dirty="0"/>
              <a:t> </a:t>
            </a:r>
            <a:r>
              <a:rPr lang="en-US" sz="1400" dirty="0" err="1"/>
              <a:t>testiraju</a:t>
            </a:r>
            <a:r>
              <a:rPr lang="en-US" sz="1400" dirty="0"/>
              <a:t> </a:t>
            </a:r>
            <a:r>
              <a:rPr lang="en-US" sz="1400" dirty="0" err="1"/>
              <a:t>na</a:t>
            </a:r>
            <a:r>
              <a:rPr lang="en-US" sz="1400" dirty="0"/>
              <a:t> </a:t>
            </a:r>
            <a:r>
              <a:rPr lang="en-US" sz="1400" dirty="0" err="1"/>
              <a:t>različitim</a:t>
            </a:r>
            <a:r>
              <a:rPr lang="en-US" sz="1400" dirty="0"/>
              <a:t> </a:t>
            </a:r>
            <a:r>
              <a:rPr lang="en-US" sz="1400" dirty="0" err="1"/>
              <a:t>implementacijama</a:t>
            </a:r>
            <a:r>
              <a:rPr lang="en-US" sz="1400" dirty="0"/>
              <a:t> </a:t>
            </a:r>
            <a:r>
              <a:rPr lang="en-US" sz="1400" dirty="0" err="1"/>
              <a:t>dizajna</a:t>
            </a:r>
            <a:r>
              <a:rPr lang="en-US" sz="1400" dirty="0"/>
              <a:t>. </a:t>
            </a:r>
            <a:r>
              <a:rPr lang="en-US" sz="1400" dirty="0" err="1"/>
              <a:t>Veći</a:t>
            </a:r>
            <a:r>
              <a:rPr lang="en-US" sz="1400" dirty="0"/>
              <a:t> </a:t>
            </a:r>
            <a:r>
              <a:rPr lang="en-US" sz="1400" dirty="0" err="1"/>
              <a:t>broj</a:t>
            </a:r>
            <a:r>
              <a:rPr lang="en-US" sz="1400" dirty="0"/>
              <a:t> </a:t>
            </a:r>
            <a:r>
              <a:rPr lang="en-US" sz="1400" dirty="0" err="1"/>
              <a:t>korisnika</a:t>
            </a:r>
            <a:r>
              <a:rPr lang="en-US" sz="1400" dirty="0"/>
              <a:t> </a:t>
            </a:r>
            <a:r>
              <a:rPr lang="en-US" sz="1400" dirty="0" err="1"/>
              <a:t>donosi</a:t>
            </a:r>
            <a:r>
              <a:rPr lang="en-US" sz="1400" dirty="0"/>
              <a:t> </a:t>
            </a:r>
            <a:r>
              <a:rPr lang="en-US" sz="1400" dirty="0" err="1"/>
              <a:t>dodatni</a:t>
            </a:r>
            <a:r>
              <a:rPr lang="en-US" sz="1400" dirty="0"/>
              <a:t> </a:t>
            </a:r>
            <a:r>
              <a:rPr lang="en-US" sz="1400" dirty="0" err="1"/>
              <a:t>nivo</a:t>
            </a:r>
            <a:r>
              <a:rPr lang="en-US" sz="1400" dirty="0"/>
              <a:t> </a:t>
            </a:r>
            <a:r>
              <a:rPr lang="en-US" sz="1400" dirty="0" err="1"/>
              <a:t>sigurnosti</a:t>
            </a:r>
            <a:endParaRPr lang="en-US" sz="1400" dirty="0" err="1">
              <a:cs typeface="Arial"/>
            </a:endParaRPr>
          </a:p>
          <a:p>
            <a:endParaRPr lang="en-US" altLang="en-US" sz="1400" dirty="0">
              <a:cs typeface="Arial"/>
            </a:endParaRPr>
          </a:p>
        </p:txBody>
      </p:sp>
    </p:spTree>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a:extLst>
              <a:ext uri="{FF2B5EF4-FFF2-40B4-BE49-F238E27FC236}">
                <a16:creationId xmlns:a16="http://schemas.microsoft.com/office/drawing/2014/main" id="{9F498BD4-6082-99B3-8717-81771320671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8CCBCAA-2B80-465E-9B40-9C71608C4C8E}" type="slidenum">
              <a:rPr lang="de-DE" altLang="en-US">
                <a:solidFill>
                  <a:schemeClr val="bg1"/>
                </a:solidFill>
              </a:rPr>
              <a:pPr/>
              <a:t>36</a:t>
            </a:fld>
            <a:endParaRPr lang="de-DE" altLang="en-US">
              <a:solidFill>
                <a:schemeClr val="bg1"/>
              </a:solidFill>
            </a:endParaRPr>
          </a:p>
        </p:txBody>
      </p:sp>
      <p:sp>
        <p:nvSpPr>
          <p:cNvPr id="44035" name="Rectangle 2">
            <a:extLst>
              <a:ext uri="{FF2B5EF4-FFF2-40B4-BE49-F238E27FC236}">
                <a16:creationId xmlns:a16="http://schemas.microsoft.com/office/drawing/2014/main" id="{1EAAC522-78DF-9FE8-9C39-D2D951F28808}"/>
              </a:ext>
            </a:extLst>
          </p:cNvPr>
          <p:cNvSpPr>
            <a:spLocks noGrp="1" noChangeArrowheads="1"/>
          </p:cNvSpPr>
          <p:nvPr>
            <p:ph type="title"/>
          </p:nvPr>
        </p:nvSpPr>
        <p:spPr/>
        <p:txBody>
          <a:bodyPr/>
          <a:lstStyle/>
          <a:p>
            <a:r>
              <a:rPr lang="en-US" altLang="en-US" dirty="0" err="1"/>
              <a:t>Smernice</a:t>
            </a:r>
            <a:r>
              <a:rPr lang="en-US" altLang="en-US" dirty="0"/>
              <a:t> za </a:t>
            </a:r>
            <a:r>
              <a:rPr lang="en-US" altLang="en-US" dirty="0" err="1"/>
              <a:t>ponovnu</a:t>
            </a:r>
            <a:r>
              <a:rPr lang="en-US" altLang="en-US" dirty="0"/>
              <a:t> </a:t>
            </a:r>
            <a:r>
              <a:rPr lang="en-US" altLang="en-US" dirty="0" err="1"/>
              <a:t>upotrebu</a:t>
            </a:r>
            <a:endParaRPr lang="en-US" dirty="0" err="1"/>
          </a:p>
        </p:txBody>
      </p:sp>
      <p:sp>
        <p:nvSpPr>
          <p:cNvPr id="44036" name="Rectangle 3">
            <a:extLst>
              <a:ext uri="{FF2B5EF4-FFF2-40B4-BE49-F238E27FC236}">
                <a16:creationId xmlns:a16="http://schemas.microsoft.com/office/drawing/2014/main" id="{6482DFF7-B8C3-1D81-5B23-D865C5085C0D}"/>
              </a:ext>
            </a:extLst>
          </p:cNvPr>
          <p:cNvSpPr>
            <a:spLocks noGrp="1" noChangeArrowheads="1"/>
          </p:cNvSpPr>
          <p:nvPr>
            <p:ph type="body" idx="1"/>
          </p:nvPr>
        </p:nvSpPr>
        <p:spPr/>
        <p:txBody>
          <a:bodyPr/>
          <a:lstStyle/>
          <a:p>
            <a:pPr>
              <a:spcBef>
                <a:spcPts val="20"/>
              </a:spcBef>
            </a:pPr>
            <a:r>
              <a:rPr lang="en-US" altLang="en-US" dirty="0" err="1"/>
              <a:t>Ponovna</a:t>
            </a:r>
            <a:r>
              <a:rPr lang="en-US" altLang="en-US" dirty="0"/>
              <a:t> </a:t>
            </a:r>
            <a:r>
              <a:rPr lang="en-US" altLang="en-US" dirty="0" err="1"/>
              <a:t>upotreba</a:t>
            </a:r>
            <a:r>
              <a:rPr lang="en-US" altLang="en-US" dirty="0"/>
              <a:t> </a:t>
            </a:r>
            <a:r>
              <a:rPr lang="en-US" altLang="en-US" dirty="0" err="1"/>
              <a:t>može</a:t>
            </a:r>
            <a:r>
              <a:rPr lang="en-US" altLang="en-US" dirty="0"/>
              <a:t> </a:t>
            </a:r>
            <a:r>
              <a:rPr lang="en-US" altLang="en-US" dirty="0" err="1"/>
              <a:t>delovati</a:t>
            </a:r>
            <a:r>
              <a:rPr lang="en-US" altLang="en-US" dirty="0"/>
              <a:t> </a:t>
            </a:r>
            <a:r>
              <a:rPr lang="en-US" altLang="en-US" dirty="0" err="1"/>
              <a:t>veoma</a:t>
            </a:r>
            <a:r>
              <a:rPr lang="en-US" altLang="en-US" dirty="0"/>
              <a:t> </a:t>
            </a:r>
            <a:r>
              <a:rPr lang="en-US" altLang="en-US" dirty="0" err="1"/>
              <a:t>jednostavno</a:t>
            </a:r>
            <a:r>
              <a:rPr lang="en-US" altLang="en-US" dirty="0"/>
              <a:t>, </a:t>
            </a:r>
            <a:r>
              <a:rPr lang="en-US" altLang="en-US" dirty="0" err="1"/>
              <a:t>jer</a:t>
            </a:r>
            <a:r>
              <a:rPr lang="en-US" altLang="en-US" dirty="0"/>
              <a:t> </a:t>
            </a:r>
            <a:r>
              <a:rPr lang="en-US" altLang="en-US" dirty="0" err="1"/>
              <a:t>su</a:t>
            </a:r>
            <a:r>
              <a:rPr lang="en-US" altLang="en-US" dirty="0"/>
              <a:t> </a:t>
            </a:r>
            <a:r>
              <a:rPr lang="en-US" altLang="en-US" dirty="0" err="1"/>
              <a:t>koncepti</a:t>
            </a:r>
            <a:r>
              <a:rPr lang="en-US" altLang="en-US" dirty="0"/>
              <a:t> </a:t>
            </a:r>
            <a:r>
              <a:rPr lang="en-US" altLang="en-US" dirty="0" err="1"/>
              <a:t>jednostavni</a:t>
            </a:r>
            <a:endParaRPr lang="en-US" dirty="0" err="1"/>
          </a:p>
          <a:p>
            <a:pPr>
              <a:spcBef>
                <a:spcPts val="20"/>
              </a:spcBef>
            </a:pPr>
            <a:endParaRPr lang="en-US" altLang="en-US" dirty="0"/>
          </a:p>
          <a:p>
            <a:pPr>
              <a:spcBef>
                <a:spcPts val="20"/>
              </a:spcBef>
            </a:pPr>
            <a:r>
              <a:rPr lang="en-US" dirty="0" err="1"/>
              <a:t>Međutim</a:t>
            </a:r>
            <a:r>
              <a:rPr lang="en-US" dirty="0"/>
              <a:t>, u </a:t>
            </a:r>
            <a:r>
              <a:rPr lang="en-US" dirty="0" err="1"/>
              <a:t>praksi</a:t>
            </a:r>
            <a:r>
              <a:rPr lang="en-US" dirty="0"/>
              <a:t>, </a:t>
            </a:r>
            <a:r>
              <a:rPr lang="en-US" dirty="0" err="1"/>
              <a:t>malo</a:t>
            </a:r>
            <a:r>
              <a:rPr lang="en-US" dirty="0"/>
              <a:t> </a:t>
            </a:r>
            <a:r>
              <a:rPr lang="en-US" dirty="0" err="1"/>
              <a:t>kompanija</a:t>
            </a:r>
            <a:r>
              <a:rPr lang="en-US" dirty="0"/>
              <a:t> </a:t>
            </a:r>
            <a:r>
              <a:rPr lang="en-US" dirty="0" err="1"/>
              <a:t>i</a:t>
            </a:r>
            <a:r>
              <a:rPr lang="en-US" dirty="0"/>
              <a:t> </a:t>
            </a:r>
            <a:r>
              <a:rPr lang="en-US" dirty="0" err="1"/>
              <a:t>timova</a:t>
            </a:r>
            <a:r>
              <a:rPr lang="en-US" dirty="0"/>
              <a:t> </a:t>
            </a:r>
            <a:r>
              <a:rPr lang="en-US" dirty="0" err="1"/>
              <a:t>postiže</a:t>
            </a:r>
            <a:r>
              <a:rPr lang="en-US" dirty="0"/>
              <a:t> </a:t>
            </a:r>
            <a:r>
              <a:rPr lang="en-US" dirty="0" err="1"/>
              <a:t>visok</a:t>
            </a:r>
            <a:r>
              <a:rPr lang="en-US" dirty="0"/>
              <a:t> </a:t>
            </a:r>
            <a:r>
              <a:rPr lang="en-US" dirty="0" err="1"/>
              <a:t>nivo</a:t>
            </a:r>
            <a:r>
              <a:rPr lang="en-US" dirty="0"/>
              <a:t> </a:t>
            </a:r>
            <a:r>
              <a:rPr lang="en-US" dirty="0" err="1"/>
              <a:t>ponovne</a:t>
            </a:r>
            <a:r>
              <a:rPr lang="en-US" dirty="0"/>
              <a:t> </a:t>
            </a:r>
            <a:r>
              <a:rPr lang="en-US" dirty="0" err="1"/>
              <a:t>upotrebljivosti</a:t>
            </a:r>
            <a:r>
              <a:rPr lang="en-US" dirty="0"/>
              <a:t> </a:t>
            </a:r>
            <a:r>
              <a:rPr lang="en-US" dirty="0" err="1"/>
              <a:t>jer</a:t>
            </a:r>
            <a:r>
              <a:rPr lang="en-US" dirty="0"/>
              <a:t> ne </a:t>
            </a:r>
            <a:r>
              <a:rPr lang="en-US" dirty="0" err="1"/>
              <a:t>uspevaju</a:t>
            </a:r>
            <a:r>
              <a:rPr lang="en-US" dirty="0"/>
              <a:t> da </a:t>
            </a:r>
            <a:r>
              <a:rPr lang="en-US" dirty="0" err="1"/>
              <a:t>uspostave</a:t>
            </a:r>
            <a:r>
              <a:rPr lang="en-US" dirty="0"/>
              <a:t> </a:t>
            </a:r>
            <a:r>
              <a:rPr lang="en-US" dirty="0" err="1"/>
              <a:t>odgovarajuće</a:t>
            </a:r>
            <a:r>
              <a:rPr lang="en-US" dirty="0"/>
              <a:t> </a:t>
            </a:r>
            <a:r>
              <a:rPr lang="en-US" dirty="0" err="1"/>
              <a:t>smernice</a:t>
            </a:r>
            <a:endParaRPr lang="en-US" dirty="0" err="1">
              <a:cs typeface="Arial"/>
            </a:endParaRPr>
          </a:p>
          <a:p>
            <a:pPr>
              <a:spcBef>
                <a:spcPts val="20"/>
              </a:spcBef>
            </a:pPr>
            <a:endParaRPr lang="en-US" dirty="0"/>
          </a:p>
          <a:p>
            <a:pPr>
              <a:spcBef>
                <a:spcPts val="20"/>
              </a:spcBef>
            </a:pPr>
            <a:r>
              <a:rPr lang="en-US" dirty="0" err="1"/>
              <a:t>Sledeće</a:t>
            </a:r>
            <a:r>
              <a:rPr lang="en-US" dirty="0"/>
              <a:t> </a:t>
            </a:r>
            <a:r>
              <a:rPr lang="en-US" dirty="0" err="1"/>
              <a:t>smernice</a:t>
            </a:r>
            <a:r>
              <a:rPr lang="en-US" dirty="0"/>
              <a:t> </a:t>
            </a:r>
            <a:r>
              <a:rPr lang="en-US" dirty="0" err="1"/>
              <a:t>omogućavaju</a:t>
            </a:r>
            <a:r>
              <a:rPr lang="en-US" dirty="0"/>
              <a:t> da </a:t>
            </a:r>
            <a:r>
              <a:rPr lang="en-US" dirty="0" err="1"/>
              <a:t>komponente</a:t>
            </a:r>
            <a:r>
              <a:rPr lang="en-US" dirty="0"/>
              <a:t> test </a:t>
            </a:r>
            <a:r>
              <a:rPr lang="en-US" dirty="0" err="1"/>
              <a:t>okruženja</a:t>
            </a:r>
            <a:r>
              <a:rPr lang="en-US" dirty="0"/>
              <a:t> </a:t>
            </a:r>
            <a:r>
              <a:rPr lang="en-US" dirty="0" err="1"/>
              <a:t>budu</a:t>
            </a:r>
            <a:r>
              <a:rPr lang="en-US" dirty="0"/>
              <a:t> </a:t>
            </a:r>
            <a:r>
              <a:rPr lang="en-US" dirty="0" err="1"/>
              <a:t>ponovo</a:t>
            </a:r>
            <a:r>
              <a:rPr lang="en-US" dirty="0"/>
              <a:t> </a:t>
            </a:r>
            <a:r>
              <a:rPr lang="en-US" dirty="0" err="1"/>
              <a:t>upotrebljive</a:t>
            </a:r>
            <a:r>
              <a:rPr lang="en-US" dirty="0"/>
              <a:t>:</a:t>
            </a:r>
            <a:endParaRPr lang="en-US" dirty="0">
              <a:cs typeface="Arial"/>
            </a:endParaRPr>
          </a:p>
          <a:p>
            <a:pPr lvl="1" indent="-188595"/>
            <a:r>
              <a:rPr lang="en-US" sz="1400" dirty="0" err="1"/>
              <a:t>Nezavisne</a:t>
            </a:r>
            <a:r>
              <a:rPr lang="en-US" sz="1400" dirty="0"/>
              <a:t> </a:t>
            </a:r>
            <a:r>
              <a:rPr lang="en-US" sz="1400" dirty="0" err="1"/>
              <a:t>komponente</a:t>
            </a:r>
            <a:r>
              <a:rPr lang="en-US" sz="1400" dirty="0"/>
              <a:t> za stimulus</a:t>
            </a:r>
            <a:endParaRPr lang="en-US" sz="1400">
              <a:cs typeface="Arial"/>
            </a:endParaRPr>
          </a:p>
          <a:p>
            <a:pPr lvl="1" indent="-188595"/>
            <a:r>
              <a:rPr lang="en-US" sz="1400" dirty="0" err="1"/>
              <a:t>Konfigurabilne</a:t>
            </a:r>
            <a:r>
              <a:rPr lang="en-US" sz="1400" dirty="0"/>
              <a:t> log </a:t>
            </a:r>
            <a:r>
              <a:rPr lang="en-US" sz="1400" dirty="0" err="1"/>
              <a:t>poruke</a:t>
            </a:r>
            <a:endParaRPr lang="en-US" sz="1400" dirty="0" err="1">
              <a:cs typeface="Arial"/>
            </a:endParaRPr>
          </a:p>
          <a:p>
            <a:pPr lvl="1" indent="-188595"/>
            <a:r>
              <a:rPr lang="en-US" sz="1400" dirty="0" err="1"/>
              <a:t>Dinamičko</a:t>
            </a:r>
            <a:r>
              <a:rPr lang="en-US" sz="1400" dirty="0"/>
              <a:t> </a:t>
            </a:r>
            <a:r>
              <a:rPr lang="en-US" sz="1400" dirty="0" err="1"/>
              <a:t>mapiranje</a:t>
            </a:r>
            <a:r>
              <a:rPr lang="en-US" sz="1400" dirty="0"/>
              <a:t> </a:t>
            </a:r>
            <a:r>
              <a:rPr lang="en-US" sz="1400" dirty="0" err="1"/>
              <a:t>signala</a:t>
            </a:r>
            <a:r>
              <a:rPr lang="en-US" sz="1400" dirty="0"/>
              <a:t> u </a:t>
            </a:r>
            <a:r>
              <a:rPr lang="en-US" sz="1400" dirty="0" err="1"/>
              <a:t>verifikacione</a:t>
            </a:r>
            <a:r>
              <a:rPr lang="en-US" sz="1400" dirty="0"/>
              <a:t> </a:t>
            </a:r>
            <a:r>
              <a:rPr lang="en-US" sz="1400" dirty="0" err="1"/>
              <a:t>komponente</a:t>
            </a:r>
            <a:endParaRPr lang="en-US" sz="1400">
              <a:cs typeface="Arial"/>
            </a:endParaRPr>
          </a:p>
          <a:p>
            <a:pPr lvl="1" indent="-188595"/>
            <a:r>
              <a:rPr lang="en-US" sz="1400" dirty="0" err="1"/>
              <a:t>Pakovanje</a:t>
            </a:r>
            <a:r>
              <a:rPr lang="en-US" sz="1400" dirty="0"/>
              <a:t> </a:t>
            </a:r>
            <a:r>
              <a:rPr lang="en-US" sz="1400" dirty="0" err="1"/>
              <a:t>verifikacionih</a:t>
            </a:r>
            <a:r>
              <a:rPr lang="en-US" sz="1400" dirty="0"/>
              <a:t> </a:t>
            </a:r>
            <a:r>
              <a:rPr lang="en-US" sz="1400" dirty="0" err="1"/>
              <a:t>komponenti</a:t>
            </a:r>
            <a:endParaRPr lang="en-US" sz="1400">
              <a:cs typeface="Arial"/>
            </a:endParaRPr>
          </a:p>
          <a:p>
            <a:pPr lvl="1" indent="-188595"/>
            <a:r>
              <a:rPr lang="en-US" sz="1400" dirty="0" err="1"/>
              <a:t>Dokumentacija</a:t>
            </a:r>
            <a:endParaRPr lang="en-US" sz="1400">
              <a:cs typeface="Arial"/>
            </a:endParaRPr>
          </a:p>
          <a:p>
            <a:endParaRPr lang="en-US" altLang="en-US" dirty="0">
              <a:cs typeface="Arial"/>
            </a:endParaRPr>
          </a:p>
        </p:txBody>
      </p:sp>
    </p:spTree>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4">
            <a:extLst>
              <a:ext uri="{FF2B5EF4-FFF2-40B4-BE49-F238E27FC236}">
                <a16:creationId xmlns:a16="http://schemas.microsoft.com/office/drawing/2014/main" id="{7BBBF36E-647B-1280-3780-AFD411F84C17}"/>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C6DA6AF-7F92-441C-8890-D190CA823359}" type="slidenum">
              <a:rPr lang="de-DE" altLang="en-US">
                <a:solidFill>
                  <a:schemeClr val="bg1"/>
                </a:solidFill>
              </a:rPr>
              <a:pPr/>
              <a:t>37</a:t>
            </a:fld>
            <a:endParaRPr lang="de-DE" altLang="en-US">
              <a:solidFill>
                <a:schemeClr val="bg1"/>
              </a:solidFill>
            </a:endParaRPr>
          </a:p>
        </p:txBody>
      </p:sp>
      <p:sp>
        <p:nvSpPr>
          <p:cNvPr id="45059" name="Rectangle 2">
            <a:extLst>
              <a:ext uri="{FF2B5EF4-FFF2-40B4-BE49-F238E27FC236}">
                <a16:creationId xmlns:a16="http://schemas.microsoft.com/office/drawing/2014/main" id="{98B1B9D1-5CD6-E4F5-A1DB-CC57B59B60FD}"/>
              </a:ext>
            </a:extLst>
          </p:cNvPr>
          <p:cNvSpPr>
            <a:spLocks noGrp="1" noChangeArrowheads="1"/>
          </p:cNvSpPr>
          <p:nvPr>
            <p:ph type="title"/>
          </p:nvPr>
        </p:nvSpPr>
        <p:spPr/>
        <p:txBody>
          <a:bodyPr/>
          <a:lstStyle/>
          <a:p>
            <a:r>
              <a:rPr lang="en-US" altLang="en-US" dirty="0" err="1"/>
              <a:t>Nezavisne</a:t>
            </a:r>
            <a:r>
              <a:rPr lang="en-US" altLang="en-US" dirty="0"/>
              <a:t> </a:t>
            </a:r>
            <a:r>
              <a:rPr lang="en-US" altLang="en-US" dirty="0" err="1"/>
              <a:t>komponente</a:t>
            </a:r>
            <a:r>
              <a:rPr lang="en-US" altLang="en-US" dirty="0"/>
              <a:t> </a:t>
            </a:r>
            <a:r>
              <a:rPr lang="en-US" altLang="en-US" dirty="0" err="1"/>
              <a:t>stimulusa</a:t>
            </a:r>
            <a:endParaRPr lang="en-US" dirty="0" err="1"/>
          </a:p>
        </p:txBody>
      </p:sp>
      <p:sp>
        <p:nvSpPr>
          <p:cNvPr id="45060" name="Rectangle 4">
            <a:extLst>
              <a:ext uri="{FF2B5EF4-FFF2-40B4-BE49-F238E27FC236}">
                <a16:creationId xmlns:a16="http://schemas.microsoft.com/office/drawing/2014/main" id="{CB109337-799B-EB08-7581-771A403A2F52}"/>
              </a:ext>
            </a:extLst>
          </p:cNvPr>
          <p:cNvSpPr>
            <a:spLocks noGrp="1" noChangeArrowheads="1"/>
          </p:cNvSpPr>
          <p:nvPr>
            <p:ph type="body" sz="half" idx="1"/>
          </p:nvPr>
        </p:nvSpPr>
        <p:spPr/>
        <p:txBody>
          <a:bodyPr/>
          <a:lstStyle/>
          <a:p>
            <a:pPr>
              <a:spcBef>
                <a:spcPts val="20"/>
              </a:spcBef>
            </a:pPr>
            <a:r>
              <a:rPr lang="en-US" altLang="en-US" sz="1400" dirty="0" err="1"/>
              <a:t>Komponente</a:t>
            </a:r>
            <a:r>
              <a:rPr lang="en-US" altLang="en-US" sz="1400" dirty="0"/>
              <a:t> za stimulus </a:t>
            </a:r>
            <a:r>
              <a:rPr lang="en-US" altLang="en-US" sz="1400" dirty="0" err="1"/>
              <a:t>moraju</a:t>
            </a:r>
            <a:r>
              <a:rPr lang="en-US" altLang="en-US" sz="1400" dirty="0"/>
              <a:t> </a:t>
            </a:r>
            <a:r>
              <a:rPr lang="en-US" altLang="en-US" sz="1400" dirty="0" err="1"/>
              <a:t>biti</a:t>
            </a:r>
            <a:r>
              <a:rPr lang="en-US" altLang="en-US" sz="1400" dirty="0"/>
              <a:t> </a:t>
            </a:r>
            <a:r>
              <a:rPr lang="en-US" altLang="en-US" sz="1400" dirty="0" err="1"/>
              <a:t>nezavisne</a:t>
            </a:r>
            <a:r>
              <a:rPr lang="en-US" altLang="en-US" sz="1400" dirty="0"/>
              <a:t> od </a:t>
            </a:r>
            <a:r>
              <a:rPr lang="en-US" altLang="en-US" sz="1400" dirty="0" err="1"/>
              <a:t>svih</a:t>
            </a:r>
            <a:r>
              <a:rPr lang="en-US" altLang="en-US" sz="1400" dirty="0"/>
              <a:t> </a:t>
            </a:r>
            <a:r>
              <a:rPr lang="en-US" altLang="en-US" sz="1400" dirty="0" err="1"/>
              <a:t>ostalih</a:t>
            </a:r>
            <a:r>
              <a:rPr lang="en-US" altLang="en-US" sz="1400" dirty="0"/>
              <a:t> </a:t>
            </a:r>
            <a:r>
              <a:rPr lang="en-US" altLang="en-US" sz="1400" dirty="0" err="1"/>
              <a:t>verifikacionih</a:t>
            </a:r>
            <a:r>
              <a:rPr lang="en-US" altLang="en-US" sz="1400" dirty="0"/>
              <a:t> </a:t>
            </a:r>
            <a:r>
              <a:rPr lang="en-US" altLang="en-US" sz="1400" dirty="0" err="1"/>
              <a:t>komponenti</a:t>
            </a:r>
            <a:endParaRPr lang="en-US" altLang="en-US" sz="1400" dirty="0" err="1">
              <a:cs typeface="Arial"/>
            </a:endParaRPr>
          </a:p>
          <a:p>
            <a:pPr>
              <a:spcBef>
                <a:spcPts val="20"/>
              </a:spcBef>
            </a:pPr>
            <a:endParaRPr lang="en-US" altLang="en-US" sz="1400" dirty="0"/>
          </a:p>
          <a:p>
            <a:pPr>
              <a:spcBef>
                <a:spcPts val="20"/>
              </a:spcBef>
            </a:pPr>
            <a:r>
              <a:rPr lang="en-US" sz="1400" dirty="0"/>
              <a:t>Ne bi </a:t>
            </a:r>
            <a:r>
              <a:rPr lang="en-US" sz="1400" dirty="0" err="1"/>
              <a:t>trebalo</a:t>
            </a:r>
            <a:r>
              <a:rPr lang="en-US" sz="1400" dirty="0"/>
              <a:t> da </a:t>
            </a:r>
            <a:r>
              <a:rPr lang="en-US" sz="1400" dirty="0" err="1"/>
              <a:t>komuniciraju</a:t>
            </a:r>
            <a:r>
              <a:rPr lang="en-US" sz="1400" dirty="0"/>
              <a:t> </a:t>
            </a:r>
            <a:r>
              <a:rPr lang="en-US" sz="1400" dirty="0" err="1"/>
              <a:t>ni</a:t>
            </a:r>
            <a:r>
              <a:rPr lang="en-US" sz="1400" dirty="0"/>
              <a:t> </a:t>
            </a:r>
            <a:r>
              <a:rPr lang="en-US" sz="1400" dirty="0" err="1"/>
              <a:t>sa</a:t>
            </a:r>
            <a:r>
              <a:rPr lang="en-US" sz="1400" dirty="0"/>
              <a:t> </a:t>
            </a:r>
            <a:r>
              <a:rPr lang="en-US" sz="1400" dirty="0" err="1"/>
              <a:t>jednom</a:t>
            </a:r>
            <a:r>
              <a:rPr lang="en-US" sz="1400" dirty="0"/>
              <a:t> </a:t>
            </a:r>
            <a:r>
              <a:rPr lang="en-US" sz="1400" dirty="0" err="1"/>
              <a:t>drugom</a:t>
            </a:r>
            <a:r>
              <a:rPr lang="en-US" sz="1400" dirty="0"/>
              <a:t> </a:t>
            </a:r>
            <a:r>
              <a:rPr lang="en-US" sz="1400" dirty="0" err="1"/>
              <a:t>komponentom</a:t>
            </a:r>
            <a:r>
              <a:rPr lang="en-US" sz="1400" dirty="0"/>
              <a:t>, </a:t>
            </a:r>
            <a:r>
              <a:rPr lang="en-US" sz="1400" dirty="0" err="1"/>
              <a:t>niti</a:t>
            </a:r>
            <a:r>
              <a:rPr lang="en-US" sz="1400" dirty="0"/>
              <a:t> bi </a:t>
            </a:r>
            <a:r>
              <a:rPr lang="en-US" sz="1400" dirty="0" err="1"/>
              <a:t>bilo</a:t>
            </a:r>
            <a:r>
              <a:rPr lang="en-US" sz="1400" dirty="0"/>
              <a:t> </a:t>
            </a:r>
            <a:r>
              <a:rPr lang="en-US" sz="1400" dirty="0" err="1"/>
              <a:t>koja</a:t>
            </a:r>
            <a:r>
              <a:rPr lang="en-US" sz="1400" dirty="0"/>
              <a:t> </a:t>
            </a:r>
            <a:r>
              <a:rPr lang="en-US" sz="1400" dirty="0" err="1"/>
              <a:t>druga</a:t>
            </a:r>
            <a:r>
              <a:rPr lang="en-US" sz="1400" dirty="0"/>
              <a:t> </a:t>
            </a:r>
            <a:r>
              <a:rPr lang="en-US" sz="1400" dirty="0" err="1"/>
              <a:t>komponenta</a:t>
            </a:r>
            <a:r>
              <a:rPr lang="en-US" sz="1400" dirty="0"/>
              <a:t> </a:t>
            </a:r>
            <a:r>
              <a:rPr lang="en-US" sz="1400" dirty="0" err="1"/>
              <a:t>trebalo</a:t>
            </a:r>
            <a:r>
              <a:rPr lang="en-US" sz="1400" dirty="0"/>
              <a:t> da </a:t>
            </a:r>
            <a:r>
              <a:rPr lang="en-US" sz="1400" dirty="0" err="1"/>
              <a:t>komunicira</a:t>
            </a:r>
            <a:r>
              <a:rPr lang="en-US" sz="1400" dirty="0"/>
              <a:t> </a:t>
            </a:r>
            <a:r>
              <a:rPr lang="en-US" sz="1400" dirty="0" err="1"/>
              <a:t>sa</a:t>
            </a:r>
            <a:r>
              <a:rPr lang="en-US" sz="1400" dirty="0"/>
              <a:t> </a:t>
            </a:r>
            <a:r>
              <a:rPr lang="en-US" sz="1400" dirty="0" err="1"/>
              <a:t>komponentom</a:t>
            </a:r>
            <a:r>
              <a:rPr lang="en-US" sz="1400" dirty="0"/>
              <a:t> za stimulus</a:t>
            </a:r>
            <a:endParaRPr lang="en-US" dirty="0"/>
          </a:p>
          <a:p>
            <a:pPr>
              <a:spcBef>
                <a:spcPts val="20"/>
              </a:spcBef>
            </a:pPr>
            <a:endParaRPr 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prikazuje</a:t>
            </a:r>
            <a:r>
              <a:rPr lang="en-US" sz="1400" dirty="0"/>
              <a:t> primer </a:t>
            </a:r>
            <a:r>
              <a:rPr lang="en-US" sz="1400" dirty="0" err="1"/>
              <a:t>zašto</a:t>
            </a:r>
            <a:r>
              <a:rPr lang="en-US" sz="1400" dirty="0"/>
              <a:t> </a:t>
            </a:r>
            <a:r>
              <a:rPr lang="en-US" sz="1400" dirty="0" err="1"/>
              <a:t>su</a:t>
            </a:r>
            <a:r>
              <a:rPr lang="en-US" sz="1400" dirty="0"/>
              <a:t> </a:t>
            </a:r>
            <a:r>
              <a:rPr lang="en-US" sz="1400" dirty="0" err="1"/>
              <a:t>nezavisne</a:t>
            </a:r>
            <a:r>
              <a:rPr lang="en-US" sz="1400" dirty="0"/>
              <a:t> </a:t>
            </a:r>
            <a:r>
              <a:rPr lang="en-US" sz="1400" dirty="0" err="1"/>
              <a:t>komponente</a:t>
            </a:r>
            <a:r>
              <a:rPr lang="en-US" sz="1400" dirty="0"/>
              <a:t> za stimulus </a:t>
            </a:r>
            <a:r>
              <a:rPr lang="en-US" sz="1400" dirty="0" err="1"/>
              <a:t>ključne</a:t>
            </a:r>
            <a:r>
              <a:rPr lang="en-US" sz="1400" dirty="0"/>
              <a:t> za </a:t>
            </a:r>
            <a:r>
              <a:rPr lang="en-US" sz="1400" dirty="0" err="1"/>
              <a:t>ponovnu</a:t>
            </a:r>
            <a:r>
              <a:rPr lang="en-US" sz="1400" dirty="0"/>
              <a:t> </a:t>
            </a:r>
            <a:r>
              <a:rPr lang="en-US" sz="1400" dirty="0" err="1"/>
              <a:t>upotrebu</a:t>
            </a:r>
            <a:endParaRPr lang="en-US" sz="1400" dirty="0" err="1">
              <a:cs typeface="Arial"/>
            </a:endParaRPr>
          </a:p>
          <a:p>
            <a:endParaRPr lang="en-US" altLang="en-US" sz="1400" dirty="0">
              <a:cs typeface="Arial"/>
            </a:endParaRPr>
          </a:p>
        </p:txBody>
      </p:sp>
      <p:pic>
        <p:nvPicPr>
          <p:cNvPr id="45061" name="Picture 6">
            <a:extLst>
              <a:ext uri="{FF2B5EF4-FFF2-40B4-BE49-F238E27FC236}">
                <a16:creationId xmlns:a16="http://schemas.microsoft.com/office/drawing/2014/main" id="{E1C6E812-B8BB-338C-B145-63E3AD67DF1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879475"/>
            <a:ext cx="4186238" cy="3792538"/>
          </a:xfrm>
          <a:noFill/>
          <a:extLst>
            <a:ext uri="{91240B29-F687-4F45-9708-019B960494DF}">
              <a14:hiddenLine xmlns:a14="http://schemas.microsoft.com/office/drawing/2010/main" w="12700">
                <a:solidFill>
                  <a:schemeClr val="tx1"/>
                </a:solidFill>
                <a:miter lim="800000"/>
                <a:headEnd/>
                <a:tailEnd/>
              </a14:hiddenLine>
            </a:ext>
          </a:extLst>
        </p:spPr>
      </p:pic>
      <p:sp>
        <p:nvSpPr>
          <p:cNvPr id="45062" name="Rectangle 7">
            <a:extLst>
              <a:ext uri="{FF2B5EF4-FFF2-40B4-BE49-F238E27FC236}">
                <a16:creationId xmlns:a16="http://schemas.microsoft.com/office/drawing/2014/main" id="{F4466E3D-985D-9CD2-1A39-B4E03F5914F7}"/>
              </a:ext>
            </a:extLst>
          </p:cNvPr>
          <p:cNvSpPr>
            <a:spLocks noChangeArrowheads="1"/>
          </p:cNvSpPr>
          <p:nvPr/>
        </p:nvSpPr>
        <p:spPr bwMode="auto">
          <a:xfrm>
            <a:off x="4648200" y="4710113"/>
            <a:ext cx="426720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1000" dirty="0" err="1">
                <a:latin typeface="Arial"/>
                <a:cs typeface="Arial"/>
              </a:rPr>
              <a:t>Nezavisne</a:t>
            </a:r>
            <a:r>
              <a:rPr lang="en-US" sz="1000" dirty="0">
                <a:latin typeface="Arial"/>
                <a:cs typeface="Arial"/>
              </a:rPr>
              <a:t> </a:t>
            </a:r>
            <a:r>
              <a:rPr lang="en-US" sz="1000" dirty="0" err="1">
                <a:latin typeface="Arial"/>
                <a:cs typeface="Arial"/>
              </a:rPr>
              <a:t>komponente</a:t>
            </a:r>
            <a:r>
              <a:rPr lang="en-US" sz="1000" dirty="0">
                <a:latin typeface="Arial"/>
                <a:cs typeface="Arial"/>
              </a:rPr>
              <a:t> za stimulus.</a:t>
            </a:r>
            <a:endParaRPr lang="en-US" dirty="0">
              <a:latin typeface="Arial"/>
              <a:cs typeface="Arial"/>
            </a:endParaRPr>
          </a:p>
          <a:p>
            <a:r>
              <a:rPr lang="en-US" sz="1000" dirty="0">
                <a:latin typeface="Arial"/>
                <a:cs typeface="Arial"/>
              </a:rPr>
              <a:t>(a) </a:t>
            </a:r>
            <a:r>
              <a:rPr lang="en-US" sz="1000" dirty="0" err="1">
                <a:latin typeface="Arial"/>
                <a:cs typeface="Arial"/>
              </a:rPr>
              <a:t>Komponenta</a:t>
            </a:r>
            <a:r>
              <a:rPr lang="en-US" sz="1000" dirty="0">
                <a:latin typeface="Arial"/>
                <a:cs typeface="Arial"/>
              </a:rPr>
              <a:t> za stimulus za </a:t>
            </a:r>
            <a:r>
              <a:rPr lang="en-US" sz="1000" dirty="0" err="1">
                <a:latin typeface="Arial"/>
                <a:cs typeface="Arial"/>
              </a:rPr>
              <a:t>jedinicu</a:t>
            </a:r>
            <a:r>
              <a:rPr lang="en-US" sz="1000" dirty="0">
                <a:latin typeface="Arial"/>
                <a:cs typeface="Arial"/>
              </a:rPr>
              <a:t> B </a:t>
            </a:r>
            <a:r>
              <a:rPr lang="en-US" sz="1000" dirty="0" err="1">
                <a:latin typeface="Arial"/>
                <a:cs typeface="Arial"/>
              </a:rPr>
              <a:t>koja</a:t>
            </a:r>
            <a:r>
              <a:rPr lang="en-US" sz="1000" dirty="0">
                <a:latin typeface="Arial"/>
                <a:cs typeface="Arial"/>
              </a:rPr>
              <a:t> </a:t>
            </a:r>
            <a:r>
              <a:rPr lang="en-US" sz="1000" dirty="0" err="1">
                <a:latin typeface="Arial"/>
                <a:cs typeface="Arial"/>
              </a:rPr>
              <a:t>direktno</a:t>
            </a:r>
            <a:r>
              <a:rPr lang="en-US" sz="1000" dirty="0">
                <a:latin typeface="Arial"/>
                <a:cs typeface="Arial"/>
              </a:rPr>
              <a:t> </a:t>
            </a:r>
            <a:r>
              <a:rPr lang="en-US" sz="1000" dirty="0" err="1">
                <a:latin typeface="Arial"/>
                <a:cs typeface="Arial"/>
              </a:rPr>
              <a:t>komunicira</a:t>
            </a:r>
            <a:r>
              <a:rPr lang="en-US" sz="1000" dirty="0">
                <a:latin typeface="Arial"/>
                <a:cs typeface="Arial"/>
              </a:rPr>
              <a:t> </a:t>
            </a:r>
            <a:r>
              <a:rPr lang="en-US" sz="1000" dirty="0" err="1">
                <a:latin typeface="Arial"/>
                <a:cs typeface="Arial"/>
              </a:rPr>
              <a:t>sa</a:t>
            </a:r>
            <a:r>
              <a:rPr lang="en-US" sz="1000" dirty="0">
                <a:latin typeface="Arial"/>
                <a:cs typeface="Arial"/>
              </a:rPr>
              <a:t> </a:t>
            </a:r>
            <a:r>
              <a:rPr lang="en-US" sz="1000" dirty="0" err="1">
                <a:latin typeface="Arial"/>
                <a:cs typeface="Arial"/>
              </a:rPr>
              <a:t>tabelom</a:t>
            </a:r>
            <a:r>
              <a:rPr lang="en-US" sz="1000" dirty="0">
                <a:latin typeface="Arial"/>
                <a:cs typeface="Arial"/>
              </a:rPr>
              <a:t> </a:t>
            </a:r>
            <a:r>
              <a:rPr lang="en-US" sz="1000" dirty="0" err="1">
                <a:latin typeface="Arial"/>
                <a:cs typeface="Arial"/>
              </a:rPr>
              <a:t>rezultata</a:t>
            </a:r>
          </a:p>
          <a:p>
            <a:r>
              <a:rPr lang="en-US" sz="1000" dirty="0">
                <a:latin typeface="Arial"/>
                <a:cs typeface="Arial"/>
              </a:rPr>
              <a:t>(b) </a:t>
            </a:r>
            <a:r>
              <a:rPr lang="en-US" sz="1000" dirty="0" err="1">
                <a:latin typeface="Arial"/>
                <a:cs typeface="Arial"/>
              </a:rPr>
              <a:t>Korišćenje</a:t>
            </a:r>
            <a:r>
              <a:rPr lang="en-US" sz="1000" dirty="0">
                <a:latin typeface="Arial"/>
                <a:cs typeface="Arial"/>
              </a:rPr>
              <a:t> </a:t>
            </a:r>
            <a:r>
              <a:rPr lang="en-US" sz="1000" dirty="0" err="1">
                <a:latin typeface="Arial"/>
                <a:cs typeface="Arial"/>
              </a:rPr>
              <a:t>jedinice</a:t>
            </a:r>
            <a:r>
              <a:rPr lang="en-US" sz="1000" dirty="0">
                <a:latin typeface="Arial"/>
                <a:cs typeface="Arial"/>
              </a:rPr>
              <a:t> B </a:t>
            </a:r>
            <a:r>
              <a:rPr lang="en-US" sz="1000" dirty="0" err="1">
                <a:latin typeface="Arial"/>
                <a:cs typeface="Arial"/>
              </a:rPr>
              <a:t>na</a:t>
            </a:r>
            <a:r>
              <a:rPr lang="en-US" sz="1000" dirty="0">
                <a:latin typeface="Arial"/>
                <a:cs typeface="Arial"/>
              </a:rPr>
              <a:t> </a:t>
            </a:r>
            <a:r>
              <a:rPr lang="en-US" sz="1000" dirty="0" err="1">
                <a:latin typeface="Arial"/>
                <a:cs typeface="Arial"/>
              </a:rPr>
              <a:t>višem</a:t>
            </a:r>
            <a:r>
              <a:rPr lang="en-US" sz="1000" dirty="0">
                <a:latin typeface="Arial"/>
                <a:cs typeface="Arial"/>
              </a:rPr>
              <a:t> </a:t>
            </a:r>
            <a:r>
              <a:rPr lang="en-US" sz="1000" dirty="0" err="1">
                <a:latin typeface="Arial"/>
                <a:cs typeface="Arial"/>
              </a:rPr>
              <a:t>nivou</a:t>
            </a:r>
            <a:r>
              <a:rPr lang="en-US" sz="1000" dirty="0">
                <a:latin typeface="Arial"/>
                <a:cs typeface="Arial"/>
              </a:rPr>
              <a:t> (</a:t>
            </a:r>
            <a:r>
              <a:rPr lang="en-US" sz="1000" dirty="0" err="1">
                <a:latin typeface="Arial"/>
                <a:cs typeface="Arial"/>
              </a:rPr>
              <a:t>gde</a:t>
            </a:r>
            <a:r>
              <a:rPr lang="en-US" sz="1000" dirty="0">
                <a:latin typeface="Arial"/>
                <a:cs typeface="Arial"/>
              </a:rPr>
              <a:t> je </a:t>
            </a:r>
            <a:r>
              <a:rPr lang="en-US" sz="1000" dirty="0" err="1">
                <a:latin typeface="Arial"/>
                <a:cs typeface="Arial"/>
              </a:rPr>
              <a:t>poželjna</a:t>
            </a:r>
            <a:r>
              <a:rPr lang="en-US" sz="1000" dirty="0">
                <a:latin typeface="Arial"/>
                <a:cs typeface="Arial"/>
              </a:rPr>
              <a:t> </a:t>
            </a:r>
            <a:r>
              <a:rPr lang="en-US" sz="1000" dirty="0" err="1">
                <a:latin typeface="Arial"/>
                <a:cs typeface="Arial"/>
              </a:rPr>
              <a:t>neka</a:t>
            </a:r>
            <a:r>
              <a:rPr lang="en-US" sz="1000" dirty="0">
                <a:latin typeface="Arial"/>
                <a:cs typeface="Arial"/>
              </a:rPr>
              <a:t> </a:t>
            </a:r>
            <a:r>
              <a:rPr lang="en-US" sz="1000" dirty="0" err="1">
                <a:latin typeface="Arial"/>
                <a:cs typeface="Arial"/>
              </a:rPr>
              <a:t>međufaza</a:t>
            </a:r>
            <a:r>
              <a:rPr lang="en-US" sz="1000" dirty="0">
                <a:latin typeface="Arial"/>
                <a:cs typeface="Arial"/>
              </a:rPr>
              <a:t> </a:t>
            </a:r>
            <a:r>
              <a:rPr lang="en-US" sz="1000" dirty="0" err="1">
                <a:latin typeface="Arial"/>
                <a:cs typeface="Arial"/>
              </a:rPr>
              <a:t>provere</a:t>
            </a:r>
            <a:r>
              <a:rPr lang="en-US" sz="1000" dirty="0">
                <a:latin typeface="Arial"/>
                <a:cs typeface="Arial"/>
              </a:rPr>
              <a:t> za </a:t>
            </a:r>
            <a:r>
              <a:rPr lang="en-US" sz="1000" dirty="0" err="1">
                <a:latin typeface="Arial"/>
                <a:cs typeface="Arial"/>
              </a:rPr>
              <a:t>debagovanje</a:t>
            </a:r>
            <a:r>
              <a:rPr lang="en-US" sz="1000" dirty="0">
                <a:latin typeface="Arial"/>
                <a:cs typeface="Arial"/>
              </a:rPr>
              <a:t>); u </a:t>
            </a:r>
            <a:r>
              <a:rPr lang="en-US" sz="1000" dirty="0" err="1">
                <a:latin typeface="Arial"/>
                <a:cs typeface="Arial"/>
              </a:rPr>
              <a:t>ovom</a:t>
            </a:r>
            <a:r>
              <a:rPr lang="en-US" sz="1000" dirty="0">
                <a:latin typeface="Arial"/>
                <a:cs typeface="Arial"/>
              </a:rPr>
              <a:t> </a:t>
            </a:r>
            <a:r>
              <a:rPr lang="en-US" sz="1000" dirty="0" err="1">
                <a:latin typeface="Arial"/>
                <a:cs typeface="Arial"/>
              </a:rPr>
              <a:t>slučaju</a:t>
            </a:r>
            <a:r>
              <a:rPr lang="en-US" sz="1000" dirty="0">
                <a:latin typeface="Arial"/>
                <a:cs typeface="Arial"/>
              </a:rPr>
              <a:t> </a:t>
            </a:r>
            <a:r>
              <a:rPr lang="en-US" sz="1000" dirty="0" err="1">
                <a:latin typeface="Arial"/>
                <a:cs typeface="Arial"/>
              </a:rPr>
              <a:t>tabela</a:t>
            </a:r>
            <a:r>
              <a:rPr lang="en-US" sz="1000" dirty="0">
                <a:latin typeface="Arial"/>
                <a:cs typeface="Arial"/>
              </a:rPr>
              <a:t> </a:t>
            </a:r>
            <a:r>
              <a:rPr lang="en-US" sz="1000" dirty="0" err="1">
                <a:latin typeface="Arial"/>
                <a:cs typeface="Arial"/>
              </a:rPr>
              <a:t>rezultata</a:t>
            </a:r>
            <a:r>
              <a:rPr lang="en-US" sz="1000" dirty="0">
                <a:latin typeface="Arial"/>
                <a:cs typeface="Arial"/>
              </a:rPr>
              <a:t> </a:t>
            </a:r>
            <a:r>
              <a:rPr lang="en-US" sz="1000" dirty="0" err="1">
                <a:latin typeface="Arial"/>
                <a:cs typeface="Arial"/>
              </a:rPr>
              <a:t>postaje</a:t>
            </a:r>
            <a:r>
              <a:rPr lang="en-US" sz="1000" dirty="0">
                <a:latin typeface="Arial"/>
                <a:cs typeface="Arial"/>
              </a:rPr>
              <a:t> nefunkcionalna</a:t>
            </a:r>
          </a:p>
          <a:p>
            <a:endParaRPr lang="en-US" altLang="en-US" sz="1000" dirty="0">
              <a:cs typeface="Arial"/>
            </a:endParaRPr>
          </a:p>
        </p:txBody>
      </p:sp>
    </p:spTree>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5">
            <a:extLst>
              <a:ext uri="{FF2B5EF4-FFF2-40B4-BE49-F238E27FC236}">
                <a16:creationId xmlns:a16="http://schemas.microsoft.com/office/drawing/2014/main" id="{36B55AC2-2447-E2B7-5C38-7F90AF57EC3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F0CE58-ECE2-4E66-98EF-56CCB2704E13}" type="slidenum">
              <a:rPr lang="de-DE" altLang="en-US">
                <a:solidFill>
                  <a:schemeClr val="bg1"/>
                </a:solidFill>
              </a:rPr>
              <a:pPr/>
              <a:t>38</a:t>
            </a:fld>
            <a:endParaRPr lang="de-DE" altLang="en-US">
              <a:solidFill>
                <a:schemeClr val="bg1"/>
              </a:solidFill>
            </a:endParaRPr>
          </a:p>
        </p:txBody>
      </p:sp>
      <p:sp>
        <p:nvSpPr>
          <p:cNvPr id="47107" name="Rectangle 2">
            <a:extLst>
              <a:ext uri="{FF2B5EF4-FFF2-40B4-BE49-F238E27FC236}">
                <a16:creationId xmlns:a16="http://schemas.microsoft.com/office/drawing/2014/main" id="{4C733FF2-8DC8-2089-437A-BF570ABD0E91}"/>
              </a:ext>
            </a:extLst>
          </p:cNvPr>
          <p:cNvSpPr>
            <a:spLocks noGrp="1" noChangeArrowheads="1"/>
          </p:cNvSpPr>
          <p:nvPr>
            <p:ph type="title"/>
          </p:nvPr>
        </p:nvSpPr>
        <p:spPr/>
        <p:txBody>
          <a:bodyPr/>
          <a:lstStyle/>
          <a:p>
            <a:r>
              <a:rPr lang="en-US" sz="2400" dirty="0" err="1"/>
              <a:t>Dinamičko</a:t>
            </a:r>
            <a:r>
              <a:rPr lang="en-US" sz="2400" dirty="0"/>
              <a:t> </a:t>
            </a:r>
            <a:r>
              <a:rPr lang="en-US" sz="2400" dirty="0" err="1"/>
              <a:t>mapiranje</a:t>
            </a:r>
            <a:r>
              <a:rPr lang="en-US" sz="2400" dirty="0"/>
              <a:t> </a:t>
            </a:r>
            <a:r>
              <a:rPr lang="en-US" sz="2400" dirty="0" err="1"/>
              <a:t>signala</a:t>
            </a:r>
            <a:r>
              <a:rPr lang="en-US" sz="2400" dirty="0"/>
              <a:t> u </a:t>
            </a:r>
            <a:r>
              <a:rPr lang="en-US" sz="2400" dirty="0" err="1"/>
              <a:t>verifikacione</a:t>
            </a:r>
            <a:r>
              <a:rPr lang="en-US" sz="2400" dirty="0"/>
              <a:t> </a:t>
            </a:r>
            <a:r>
              <a:rPr lang="en-US" sz="2400" dirty="0" err="1"/>
              <a:t>komponente</a:t>
            </a:r>
            <a:endParaRPr lang="en-US" sz="2400" dirty="0" err="1">
              <a:cs typeface="Arial"/>
            </a:endParaRPr>
          </a:p>
        </p:txBody>
      </p:sp>
      <p:sp>
        <p:nvSpPr>
          <p:cNvPr id="47108" name="Rectangle 4">
            <a:extLst>
              <a:ext uri="{FF2B5EF4-FFF2-40B4-BE49-F238E27FC236}">
                <a16:creationId xmlns:a16="http://schemas.microsoft.com/office/drawing/2014/main" id="{BAAC4BDB-78EA-2ED6-7A38-B26C0F1CA24E}"/>
              </a:ext>
            </a:extLst>
          </p:cNvPr>
          <p:cNvSpPr>
            <a:spLocks noGrp="1" noChangeArrowheads="1"/>
          </p:cNvSpPr>
          <p:nvPr>
            <p:ph type="body" sz="half" idx="1"/>
          </p:nvPr>
        </p:nvSpPr>
        <p:spPr/>
        <p:txBody>
          <a:bodyPr/>
          <a:lstStyle/>
          <a:p>
            <a:pPr>
              <a:spcBef>
                <a:spcPts val="20"/>
              </a:spcBef>
            </a:pPr>
            <a:r>
              <a:rPr lang="en-US" altLang="en-US" sz="1400" dirty="0"/>
              <a:t>Nazivi </a:t>
            </a:r>
            <a:r>
              <a:rPr lang="en-US" altLang="en-US" sz="1400" dirty="0" err="1"/>
              <a:t>signala</a:t>
            </a:r>
            <a:r>
              <a:rPr lang="en-US" altLang="en-US" sz="1400" dirty="0"/>
              <a:t> </a:t>
            </a:r>
            <a:r>
              <a:rPr lang="en-US" altLang="en-US" sz="1400" dirty="0" err="1"/>
              <a:t>interfejsa</a:t>
            </a:r>
            <a:r>
              <a:rPr lang="en-US" altLang="en-US" sz="1400" dirty="0"/>
              <a:t> </a:t>
            </a:r>
            <a:r>
              <a:rPr lang="en-US" altLang="en-US" sz="1400" dirty="0" err="1"/>
              <a:t>preko</a:t>
            </a:r>
            <a:r>
              <a:rPr lang="en-US" altLang="en-US" sz="1400" dirty="0"/>
              <a:t> </a:t>
            </a:r>
            <a:r>
              <a:rPr lang="en-US" altLang="en-US" sz="1400" dirty="0" err="1"/>
              <a:t>kojih</a:t>
            </a:r>
            <a:r>
              <a:rPr lang="en-US" altLang="en-US" sz="1400" dirty="0"/>
              <a:t> </a:t>
            </a:r>
            <a:r>
              <a:rPr lang="en-US" altLang="en-US" sz="1400" dirty="0" err="1"/>
              <a:t>monitori</a:t>
            </a:r>
            <a:r>
              <a:rPr lang="en-US" altLang="en-US" sz="1400" dirty="0"/>
              <a:t>, </a:t>
            </a:r>
            <a:r>
              <a:rPr lang="en-US" altLang="en-US" sz="1400" dirty="0" err="1"/>
              <a:t>komponente</a:t>
            </a:r>
            <a:r>
              <a:rPr lang="en-US" altLang="en-US" sz="1400" dirty="0"/>
              <a:t> za </a:t>
            </a:r>
            <a:r>
              <a:rPr lang="en-US" altLang="en-US" sz="1400" dirty="0" err="1"/>
              <a:t>proveru</a:t>
            </a:r>
            <a:r>
              <a:rPr lang="en-US" altLang="en-US" sz="1400" dirty="0"/>
              <a:t> </a:t>
            </a:r>
            <a:r>
              <a:rPr lang="en-US" altLang="en-US" sz="1400" dirty="0" err="1"/>
              <a:t>i</a:t>
            </a:r>
            <a:r>
              <a:rPr lang="en-US" altLang="en-US" sz="1400" dirty="0"/>
              <a:t> stimulus </a:t>
            </a:r>
            <a:r>
              <a:rPr lang="en-US" altLang="en-US" sz="1400" dirty="0" err="1"/>
              <a:t>komponente</a:t>
            </a:r>
            <a:r>
              <a:rPr lang="en-US" altLang="en-US" sz="1400" dirty="0"/>
              <a:t> </a:t>
            </a:r>
            <a:r>
              <a:rPr lang="en-US" altLang="en-US" sz="1400" dirty="0" err="1"/>
              <a:t>međusobno</a:t>
            </a:r>
            <a:r>
              <a:rPr lang="en-US" altLang="en-US" sz="1400" dirty="0"/>
              <a:t> </a:t>
            </a:r>
            <a:r>
              <a:rPr lang="en-US" altLang="en-US" sz="1400" dirty="0" err="1"/>
              <a:t>komuniciraju</a:t>
            </a:r>
            <a:r>
              <a:rPr lang="en-US" altLang="en-US" sz="1400" dirty="0"/>
              <a:t> </a:t>
            </a:r>
            <a:r>
              <a:rPr lang="en-US" altLang="en-US" sz="1400" dirty="0" err="1"/>
              <a:t>moraju</a:t>
            </a:r>
            <a:r>
              <a:rPr lang="en-US" altLang="en-US" sz="1400" dirty="0"/>
              <a:t> </a:t>
            </a:r>
            <a:r>
              <a:rPr lang="en-US" altLang="en-US" sz="1400" dirty="0" err="1"/>
              <a:t>biti</a:t>
            </a:r>
            <a:r>
              <a:rPr lang="en-US" altLang="en-US" sz="1400" dirty="0"/>
              <a:t> </a:t>
            </a:r>
            <a:r>
              <a:rPr lang="en-US" altLang="en-US" sz="1400" dirty="0" err="1"/>
              <a:t>konfigurabilni</a:t>
            </a:r>
            <a:r>
              <a:rPr lang="en-US" altLang="en-US" sz="1400" dirty="0"/>
              <a:t> </a:t>
            </a:r>
            <a:r>
              <a:rPr lang="en-US" altLang="en-US" sz="1400" dirty="0" err="1"/>
              <a:t>kako</a:t>
            </a:r>
            <a:r>
              <a:rPr lang="en-US" altLang="en-US" sz="1400" dirty="0"/>
              <a:t> bi se </a:t>
            </a:r>
            <a:r>
              <a:rPr lang="en-US" altLang="en-US" sz="1400" dirty="0" err="1"/>
              <a:t>omogućila</a:t>
            </a:r>
            <a:r>
              <a:rPr lang="en-US" altLang="en-US" sz="1400" dirty="0"/>
              <a:t> </a:t>
            </a:r>
            <a:r>
              <a:rPr lang="en-US" altLang="en-US" sz="1400" dirty="0" err="1"/>
              <a:t>ponovna</a:t>
            </a:r>
            <a:r>
              <a:rPr lang="en-US" altLang="en-US" sz="1400" dirty="0"/>
              <a:t> </a:t>
            </a:r>
            <a:r>
              <a:rPr lang="en-US" altLang="en-US" sz="1400" dirty="0" err="1"/>
              <a:t>upotreba</a:t>
            </a:r>
            <a:r>
              <a:rPr lang="en-US" altLang="en-US" sz="1400" dirty="0"/>
              <a:t>, </a:t>
            </a:r>
            <a:r>
              <a:rPr lang="en-US" altLang="en-US" sz="1400" dirty="0" err="1"/>
              <a:t>bilo</a:t>
            </a:r>
            <a:r>
              <a:rPr lang="en-US" altLang="en-US" sz="1400" dirty="0"/>
              <a:t> </a:t>
            </a:r>
            <a:r>
              <a:rPr lang="en-US" altLang="en-US" sz="1400" dirty="0" err="1"/>
              <a:t>horizontalno</a:t>
            </a:r>
            <a:r>
              <a:rPr lang="en-US" altLang="en-US" sz="1400" dirty="0"/>
              <a:t> </a:t>
            </a:r>
            <a:r>
              <a:rPr lang="en-US" altLang="en-US" sz="1400" dirty="0" err="1"/>
              <a:t>ili</a:t>
            </a:r>
            <a:r>
              <a:rPr lang="en-US" altLang="en-US" sz="1400" dirty="0"/>
              <a:t> </a:t>
            </a:r>
            <a:r>
              <a:rPr lang="en-US" altLang="en-US" sz="1400" dirty="0" err="1"/>
              <a:t>vertikalno</a:t>
            </a:r>
            <a:endParaRPr lang="en-US" altLang="en-US" sz="1400" dirty="0" err="1">
              <a:cs typeface="Arial"/>
            </a:endParaRPr>
          </a:p>
          <a:p>
            <a:pPr>
              <a:spcBef>
                <a:spcPts val="20"/>
              </a:spcBef>
            </a:pPr>
            <a:endParaRPr lang="en-US" altLang="en-US" sz="1400" dirty="0"/>
          </a:p>
          <a:p>
            <a:pPr>
              <a:spcBef>
                <a:spcPts val="20"/>
              </a:spcBef>
            </a:pPr>
            <a:r>
              <a:rPr lang="en-US" sz="1400" dirty="0"/>
              <a:t>U </a:t>
            </a:r>
            <a:r>
              <a:rPr lang="en-US" sz="1400" dirty="0" err="1"/>
              <a:t>horizontalnom</a:t>
            </a:r>
            <a:r>
              <a:rPr lang="en-US" sz="1400" dirty="0"/>
              <a:t> </a:t>
            </a:r>
            <a:r>
              <a:rPr lang="en-US" sz="1400" dirty="0" err="1"/>
              <a:t>opsegu</a:t>
            </a:r>
            <a:r>
              <a:rPr lang="en-US" sz="1400" dirty="0"/>
              <a:t>, </a:t>
            </a:r>
            <a:r>
              <a:rPr lang="en-US" sz="1400" dirty="0" err="1"/>
              <a:t>jedna</a:t>
            </a:r>
            <a:r>
              <a:rPr lang="en-US" sz="1400" dirty="0"/>
              <a:t> </a:t>
            </a:r>
            <a:r>
              <a:rPr lang="en-US" sz="1400" dirty="0" err="1"/>
              <a:t>verifikaciona</a:t>
            </a:r>
            <a:r>
              <a:rPr lang="en-US" sz="1400" dirty="0"/>
              <a:t> </a:t>
            </a:r>
            <a:r>
              <a:rPr lang="en-US" sz="1400" dirty="0" err="1"/>
              <a:t>komponenta</a:t>
            </a:r>
            <a:r>
              <a:rPr lang="en-US" sz="1400" dirty="0"/>
              <a:t> </a:t>
            </a:r>
            <a:r>
              <a:rPr lang="en-US" sz="1400" dirty="0" err="1"/>
              <a:t>može</a:t>
            </a:r>
            <a:r>
              <a:rPr lang="en-US" sz="1400" dirty="0"/>
              <a:t> </a:t>
            </a:r>
            <a:r>
              <a:rPr lang="en-US" sz="1400" dirty="0" err="1"/>
              <a:t>biti</a:t>
            </a:r>
            <a:r>
              <a:rPr lang="en-US" sz="1400" dirty="0"/>
              <a:t> </a:t>
            </a:r>
            <a:r>
              <a:rPr lang="en-US" sz="1400" dirty="0" err="1"/>
              <a:t>instancirana</a:t>
            </a:r>
            <a:r>
              <a:rPr lang="en-US" sz="1400" dirty="0"/>
              <a:t> </a:t>
            </a:r>
            <a:r>
              <a:rPr lang="en-US" sz="1400" dirty="0" err="1"/>
              <a:t>više</a:t>
            </a:r>
            <a:r>
              <a:rPr lang="en-US" sz="1400" dirty="0"/>
              <a:t> puta </a:t>
            </a:r>
            <a:r>
              <a:rPr lang="en-US" sz="1400" dirty="0" err="1"/>
              <a:t>unutar</a:t>
            </a:r>
            <a:r>
              <a:rPr lang="en-US" sz="1400" dirty="0"/>
              <a:t> </a:t>
            </a:r>
            <a:r>
              <a:rPr lang="en-US" sz="1400" dirty="0" err="1"/>
              <a:t>jednog</a:t>
            </a:r>
            <a:r>
              <a:rPr lang="en-US" sz="1400" dirty="0"/>
              <a:t> </a:t>
            </a:r>
            <a:r>
              <a:rPr lang="en-US" sz="1400" dirty="0" err="1"/>
              <a:t>okruženja</a:t>
            </a:r>
            <a:r>
              <a:rPr lang="en-US" sz="1400" dirty="0"/>
              <a:t>, </a:t>
            </a:r>
            <a:r>
              <a:rPr lang="en-US" sz="1400" dirty="0" err="1"/>
              <a:t>ili</a:t>
            </a:r>
            <a:r>
              <a:rPr lang="en-US" sz="1400" dirty="0"/>
              <a:t> </a:t>
            </a:r>
            <a:r>
              <a:rPr lang="en-US" sz="1400" dirty="0" err="1"/>
              <a:t>jedna</a:t>
            </a:r>
            <a:r>
              <a:rPr lang="en-US" sz="1400" dirty="0"/>
              <a:t> </a:t>
            </a:r>
            <a:r>
              <a:rPr lang="en-US" sz="1400" dirty="0" err="1"/>
              <a:t>verifikaciona</a:t>
            </a:r>
            <a:r>
              <a:rPr lang="en-US" sz="1400" dirty="0"/>
              <a:t> </a:t>
            </a:r>
            <a:r>
              <a:rPr lang="en-US" sz="1400" dirty="0" err="1"/>
              <a:t>komponenta</a:t>
            </a:r>
            <a:r>
              <a:rPr lang="en-US" sz="1400" dirty="0"/>
              <a:t> </a:t>
            </a:r>
            <a:r>
              <a:rPr lang="en-US" sz="1400" dirty="0" err="1"/>
              <a:t>može</a:t>
            </a:r>
            <a:r>
              <a:rPr lang="en-US" sz="1400" dirty="0"/>
              <a:t> </a:t>
            </a:r>
            <a:r>
              <a:rPr lang="en-US" sz="1400" dirty="0" err="1"/>
              <a:t>biti</a:t>
            </a:r>
            <a:r>
              <a:rPr lang="en-US" sz="1400" dirty="0"/>
              <a:t> </a:t>
            </a:r>
            <a:r>
              <a:rPr lang="en-US" sz="1400" dirty="0" err="1"/>
              <a:t>povezana</a:t>
            </a:r>
            <a:r>
              <a:rPr lang="en-US" sz="1400" dirty="0"/>
              <a:t> </a:t>
            </a:r>
            <a:r>
              <a:rPr lang="en-US" sz="1400" dirty="0" err="1"/>
              <a:t>sa</a:t>
            </a:r>
            <a:r>
              <a:rPr lang="en-US" sz="1400" dirty="0"/>
              <a:t> </a:t>
            </a:r>
            <a:r>
              <a:rPr lang="en-US" sz="1400" dirty="0" err="1"/>
              <a:t>različitim</a:t>
            </a:r>
            <a:r>
              <a:rPr lang="en-US" sz="1400" dirty="0"/>
              <a:t> </a:t>
            </a:r>
            <a:r>
              <a:rPr lang="en-US" sz="1400" dirty="0" err="1"/>
              <a:t>jedinicama</a:t>
            </a:r>
            <a:r>
              <a:rPr lang="en-US" sz="1400" dirty="0"/>
              <a:t> </a:t>
            </a:r>
            <a:r>
              <a:rPr lang="en-US" sz="1400" dirty="0" err="1"/>
              <a:t>gde</a:t>
            </a:r>
            <a:r>
              <a:rPr lang="en-US" sz="1400" dirty="0"/>
              <a:t> </a:t>
            </a:r>
            <a:r>
              <a:rPr lang="en-US" sz="1400" dirty="0" err="1"/>
              <a:t>svaka</a:t>
            </a:r>
            <a:r>
              <a:rPr lang="en-US" sz="1400" dirty="0"/>
              <a:t> </a:t>
            </a:r>
            <a:r>
              <a:rPr lang="en-US" sz="1400" dirty="0" err="1"/>
              <a:t>jedinica</a:t>
            </a:r>
            <a:r>
              <a:rPr lang="en-US" sz="1400" dirty="0"/>
              <a:t> </a:t>
            </a:r>
            <a:r>
              <a:rPr lang="en-US" sz="1400" dirty="0" err="1"/>
              <a:t>može</a:t>
            </a:r>
            <a:r>
              <a:rPr lang="en-US" sz="1400" dirty="0"/>
              <a:t> </a:t>
            </a:r>
            <a:r>
              <a:rPr lang="en-US" sz="1400" dirty="0" err="1"/>
              <a:t>imati</a:t>
            </a:r>
            <a:r>
              <a:rPr lang="en-US" sz="1400" dirty="0"/>
              <a:t> </a:t>
            </a:r>
            <a:r>
              <a:rPr lang="en-US" sz="1400" dirty="0" err="1"/>
              <a:t>različite</a:t>
            </a:r>
            <a:r>
              <a:rPr lang="en-US" sz="1400" dirty="0"/>
              <a:t> </a:t>
            </a:r>
            <a:r>
              <a:rPr lang="en-US" sz="1400" dirty="0" err="1"/>
              <a:t>nazive</a:t>
            </a:r>
            <a:r>
              <a:rPr lang="en-US" sz="1400" dirty="0"/>
              <a:t> </a:t>
            </a:r>
            <a:r>
              <a:rPr lang="en-US" sz="1400" dirty="0" err="1"/>
              <a:t>signala</a:t>
            </a:r>
            <a:r>
              <a:rPr lang="en-US" sz="1400" dirty="0"/>
              <a:t>. U oba </a:t>
            </a:r>
            <a:r>
              <a:rPr lang="en-US" sz="1400" dirty="0" err="1"/>
              <a:t>slučaja</a:t>
            </a:r>
            <a:r>
              <a:rPr lang="en-US" sz="1400" dirty="0"/>
              <a:t>, </a:t>
            </a:r>
            <a:r>
              <a:rPr lang="en-US" sz="1400" dirty="0" err="1"/>
              <a:t>veze</a:t>
            </a:r>
            <a:r>
              <a:rPr lang="en-US" sz="1400" dirty="0"/>
              <a:t> ka </a:t>
            </a:r>
            <a:r>
              <a:rPr lang="en-US" sz="1400" dirty="0" err="1"/>
              <a:t>verifikacionoj</a:t>
            </a:r>
            <a:r>
              <a:rPr lang="en-US" sz="1400" dirty="0"/>
              <a:t> </a:t>
            </a:r>
            <a:r>
              <a:rPr lang="en-US" sz="1400" dirty="0" err="1"/>
              <a:t>komponenti</a:t>
            </a:r>
            <a:r>
              <a:rPr lang="en-US" sz="1400" dirty="0"/>
              <a:t> </a:t>
            </a:r>
            <a:r>
              <a:rPr lang="en-US" sz="1400" dirty="0" err="1"/>
              <a:t>su</a:t>
            </a:r>
            <a:r>
              <a:rPr lang="en-US" sz="1400" dirty="0"/>
              <a:t> </a:t>
            </a:r>
            <a:r>
              <a:rPr lang="en-US" sz="1400" dirty="0" err="1"/>
              <a:t>različite</a:t>
            </a:r>
            <a:r>
              <a:rPr lang="en-US" sz="1400" dirty="0"/>
              <a:t>. </a:t>
            </a:r>
            <a:r>
              <a:rPr lang="en-US" sz="1400" dirty="0" err="1"/>
              <a:t>Dobar</a:t>
            </a:r>
            <a:r>
              <a:rPr lang="en-US" sz="1400" dirty="0"/>
              <a:t> primer za </a:t>
            </a:r>
            <a:r>
              <a:rPr lang="en-US" sz="1400" dirty="0" err="1"/>
              <a:t>ovo</a:t>
            </a:r>
            <a:r>
              <a:rPr lang="en-US" sz="1400" dirty="0"/>
              <a:t> je </a:t>
            </a:r>
            <a:r>
              <a:rPr lang="en-US" sz="1400" dirty="0" err="1"/>
              <a:t>dizajn</a:t>
            </a:r>
            <a:r>
              <a:rPr lang="en-US" sz="1400" dirty="0"/>
              <a:t> Calc 2, </a:t>
            </a:r>
            <a:r>
              <a:rPr lang="en-US" sz="1400" dirty="0" err="1"/>
              <a:t>prikazan</a:t>
            </a:r>
            <a:r>
              <a:rPr lang="en-US" sz="1400" dirty="0"/>
              <a:t> </a:t>
            </a:r>
            <a:r>
              <a:rPr lang="en-US" sz="1400" dirty="0" err="1"/>
              <a:t>na</a:t>
            </a:r>
            <a:r>
              <a:rPr lang="en-US" sz="1400" dirty="0"/>
              <a:t> </a:t>
            </a:r>
            <a:r>
              <a:rPr lang="en-US" sz="1400" dirty="0" err="1"/>
              <a:t>gornjoj</a:t>
            </a:r>
            <a:r>
              <a:rPr lang="en-US" sz="1400" dirty="0"/>
              <a:t> </a:t>
            </a:r>
            <a:r>
              <a:rPr lang="en-US" sz="1400" dirty="0" err="1"/>
              <a:t>slici</a:t>
            </a:r>
            <a:endParaRPr lang="en-US" sz="1400" dirty="0" err="1">
              <a:cs typeface="Arial"/>
            </a:endParaRPr>
          </a:p>
          <a:p>
            <a:pPr>
              <a:spcBef>
                <a:spcPts val="20"/>
              </a:spcBef>
            </a:pPr>
            <a:endParaRPr lang="en-US" sz="1400" dirty="0"/>
          </a:p>
          <a:p>
            <a:pPr>
              <a:spcBef>
                <a:spcPts val="20"/>
              </a:spcBef>
            </a:pPr>
            <a:r>
              <a:rPr lang="en-US" sz="1400" dirty="0"/>
              <a:t>Za </a:t>
            </a:r>
            <a:r>
              <a:rPr lang="en-US" sz="1400" dirty="0" err="1"/>
              <a:t>vertikalnu</a:t>
            </a:r>
            <a:r>
              <a:rPr lang="en-US" sz="1400" dirty="0"/>
              <a:t> </a:t>
            </a:r>
            <a:r>
              <a:rPr lang="en-US" sz="1400" dirty="0" err="1"/>
              <a:t>ponovnu</a:t>
            </a:r>
            <a:r>
              <a:rPr lang="en-US" sz="1400" dirty="0"/>
              <a:t> </a:t>
            </a:r>
            <a:r>
              <a:rPr lang="en-US" sz="1400" dirty="0" err="1"/>
              <a:t>upotrebu</a:t>
            </a:r>
            <a:r>
              <a:rPr lang="en-US" sz="1400" dirty="0"/>
              <a:t>, </a:t>
            </a:r>
            <a:r>
              <a:rPr lang="en-US" sz="1400" dirty="0" err="1"/>
              <a:t>najviši</a:t>
            </a:r>
            <a:r>
              <a:rPr lang="en-US" sz="1400" dirty="0"/>
              <a:t> </a:t>
            </a:r>
            <a:r>
              <a:rPr lang="en-US" sz="1400" dirty="0" err="1"/>
              <a:t>nivo</a:t>
            </a:r>
            <a:r>
              <a:rPr lang="en-US" sz="1400" dirty="0"/>
              <a:t> </a:t>
            </a:r>
            <a:r>
              <a:rPr lang="en-US" sz="1400" dirty="0" err="1"/>
              <a:t>okruženja</a:t>
            </a:r>
            <a:r>
              <a:rPr lang="en-US" sz="1400" dirty="0"/>
              <a:t> za </a:t>
            </a:r>
            <a:r>
              <a:rPr lang="en-US" sz="1400" dirty="0" err="1"/>
              <a:t>većinu</a:t>
            </a:r>
            <a:r>
              <a:rPr lang="en-US" sz="1400" dirty="0"/>
              <a:t> </a:t>
            </a:r>
            <a:r>
              <a:rPr lang="en-US" sz="1400" dirty="0" err="1"/>
              <a:t>jedinica</a:t>
            </a:r>
            <a:r>
              <a:rPr lang="en-US" sz="1400" dirty="0"/>
              <a:t> je </a:t>
            </a:r>
            <a:r>
              <a:rPr lang="en-US" sz="1400" dirty="0" err="1"/>
              <a:t>sama</a:t>
            </a:r>
            <a:r>
              <a:rPr lang="en-US" sz="1400" dirty="0"/>
              <a:t> </a:t>
            </a:r>
            <a:r>
              <a:rPr lang="en-US" sz="1400" dirty="0" err="1"/>
              <a:t>jedinica</a:t>
            </a:r>
            <a:r>
              <a:rPr lang="en-US" sz="1400" dirty="0"/>
              <a:t>. </a:t>
            </a:r>
            <a:r>
              <a:rPr lang="en-US" sz="1400" dirty="0" err="1"/>
              <a:t>Međutim</a:t>
            </a:r>
            <a:r>
              <a:rPr lang="en-US" sz="1400" dirty="0"/>
              <a:t>, </a:t>
            </a:r>
            <a:r>
              <a:rPr lang="en-US" sz="1400" dirty="0" err="1"/>
              <a:t>kada</a:t>
            </a:r>
            <a:r>
              <a:rPr lang="en-US" sz="1400" dirty="0"/>
              <a:t> je ta </a:t>
            </a:r>
            <a:r>
              <a:rPr lang="en-US" sz="1400" dirty="0" err="1"/>
              <a:t>jedinica</a:t>
            </a:r>
            <a:r>
              <a:rPr lang="en-US" sz="1400" dirty="0"/>
              <a:t> deo </a:t>
            </a:r>
            <a:r>
              <a:rPr lang="en-US" sz="1400" dirty="0" err="1"/>
              <a:t>čipa</a:t>
            </a:r>
            <a:r>
              <a:rPr lang="en-US" sz="1400" dirty="0"/>
              <a:t>, </a:t>
            </a:r>
            <a:r>
              <a:rPr lang="en-US" sz="1400" dirty="0" err="1"/>
              <a:t>postoje</a:t>
            </a:r>
            <a:r>
              <a:rPr lang="en-US" sz="1400" dirty="0"/>
              <a:t> </a:t>
            </a:r>
            <a:r>
              <a:rPr lang="en-US" sz="1400" dirty="0" err="1"/>
              <a:t>dodatni</a:t>
            </a:r>
            <a:r>
              <a:rPr lang="en-US" sz="1400" dirty="0"/>
              <a:t> </a:t>
            </a:r>
            <a:r>
              <a:rPr lang="en-US" sz="1400" dirty="0" err="1"/>
              <a:t>nivoi</a:t>
            </a:r>
            <a:r>
              <a:rPr lang="en-US" sz="1400" dirty="0"/>
              <a:t> </a:t>
            </a:r>
            <a:r>
              <a:rPr lang="en-US" sz="1400" dirty="0" err="1"/>
              <a:t>hijerarhije</a:t>
            </a:r>
            <a:r>
              <a:rPr lang="en-US" sz="1400" dirty="0"/>
              <a:t>. </a:t>
            </a:r>
            <a:r>
              <a:rPr lang="en-US" sz="1400" dirty="0" err="1"/>
              <a:t>Zbog</a:t>
            </a:r>
            <a:r>
              <a:rPr lang="en-US" sz="1400" dirty="0"/>
              <a:t> toga </a:t>
            </a:r>
            <a:r>
              <a:rPr lang="en-US" sz="1400" dirty="0" err="1"/>
              <a:t>verifikacione</a:t>
            </a:r>
            <a:r>
              <a:rPr lang="en-US" sz="1400" dirty="0"/>
              <a:t> </a:t>
            </a:r>
            <a:r>
              <a:rPr lang="en-US" sz="1400" dirty="0" err="1"/>
              <a:t>komponente</a:t>
            </a:r>
            <a:r>
              <a:rPr lang="en-US" sz="1400" dirty="0"/>
              <a:t> </a:t>
            </a:r>
            <a:r>
              <a:rPr lang="en-US" sz="1400" dirty="0" err="1"/>
              <a:t>moraju</a:t>
            </a:r>
            <a:r>
              <a:rPr lang="en-US" sz="1400" dirty="0"/>
              <a:t> </a:t>
            </a:r>
            <a:r>
              <a:rPr lang="en-US" sz="1400" dirty="0" err="1"/>
              <a:t>biti</a:t>
            </a:r>
            <a:r>
              <a:rPr lang="en-US" sz="1400" dirty="0"/>
              <a:t> „</a:t>
            </a:r>
            <a:r>
              <a:rPr lang="en-US" sz="1400" dirty="0" err="1"/>
              <a:t>prikačene</a:t>
            </a:r>
            <a:r>
              <a:rPr lang="en-US" sz="1400" dirty="0"/>
              <a:t>“ </a:t>
            </a:r>
            <a:r>
              <a:rPr lang="en-US" sz="1400" dirty="0" err="1"/>
              <a:t>na</a:t>
            </a:r>
            <a:r>
              <a:rPr lang="en-US" sz="1400" dirty="0"/>
              <a:t> </a:t>
            </a:r>
            <a:r>
              <a:rPr lang="en-US" sz="1400" dirty="0" err="1"/>
              <a:t>različite</a:t>
            </a:r>
            <a:r>
              <a:rPr lang="en-US" sz="1400" dirty="0"/>
              <a:t> </a:t>
            </a:r>
            <a:r>
              <a:rPr lang="en-US" sz="1400" dirty="0" err="1"/>
              <a:t>nivoe</a:t>
            </a:r>
            <a:r>
              <a:rPr lang="en-US" sz="1400" dirty="0"/>
              <a:t> </a:t>
            </a:r>
            <a:r>
              <a:rPr lang="en-US" sz="1400" dirty="0" err="1"/>
              <a:t>hijerarhije</a:t>
            </a:r>
            <a:r>
              <a:rPr lang="en-US" sz="1400" dirty="0"/>
              <a:t>. Donja </a:t>
            </a:r>
            <a:r>
              <a:rPr lang="en-US" sz="1400" dirty="0" err="1"/>
              <a:t>slika</a:t>
            </a:r>
            <a:r>
              <a:rPr lang="en-US" sz="1400" dirty="0"/>
              <a:t> </a:t>
            </a:r>
            <a:r>
              <a:rPr lang="en-US" sz="1400" dirty="0" err="1"/>
              <a:t>prikazuje</a:t>
            </a:r>
            <a:r>
              <a:rPr lang="en-US" sz="1400" dirty="0"/>
              <a:t> primer </a:t>
            </a:r>
            <a:r>
              <a:rPr lang="en-US" sz="1400" dirty="0" err="1"/>
              <a:t>problema</a:t>
            </a:r>
            <a:r>
              <a:rPr lang="en-US" sz="1400" dirty="0"/>
              <a:t> </a:t>
            </a:r>
            <a:r>
              <a:rPr lang="en-US" sz="1400" dirty="0" err="1"/>
              <a:t>sa</a:t>
            </a:r>
            <a:r>
              <a:rPr lang="en-US" sz="1400" dirty="0"/>
              <a:t> </a:t>
            </a:r>
            <a:r>
              <a:rPr lang="en-US" sz="1400" dirty="0" err="1"/>
              <a:t>imenovanjem</a:t>
            </a:r>
            <a:r>
              <a:rPr lang="en-US" sz="1400" dirty="0"/>
              <a:t> u </a:t>
            </a:r>
            <a:r>
              <a:rPr lang="en-US" sz="1400" dirty="0" err="1"/>
              <a:t>vertikalnoj</a:t>
            </a:r>
            <a:r>
              <a:rPr lang="en-US" sz="1400" dirty="0"/>
              <a:t> </a:t>
            </a:r>
            <a:r>
              <a:rPr lang="en-US" sz="1400" dirty="0" err="1"/>
              <a:t>ponovnoj</a:t>
            </a:r>
            <a:r>
              <a:rPr lang="en-US" sz="1400" dirty="0"/>
              <a:t> </a:t>
            </a:r>
            <a:r>
              <a:rPr lang="en-US" sz="1400" dirty="0" err="1"/>
              <a:t>upotrebi</a:t>
            </a:r>
            <a:r>
              <a:rPr lang="en-US" sz="1400" dirty="0"/>
              <a:t>.</a:t>
            </a:r>
            <a:endParaRPr lang="en-US" dirty="0"/>
          </a:p>
          <a:p>
            <a:pPr>
              <a:spcBef>
                <a:spcPts val="20"/>
              </a:spcBef>
            </a:pPr>
            <a:endParaRPr lang="en-US" altLang="en-US" sz="1400" dirty="0">
              <a:cs typeface="Arial"/>
            </a:endParaRPr>
          </a:p>
        </p:txBody>
      </p:sp>
      <p:pic>
        <p:nvPicPr>
          <p:cNvPr id="47109" name="Picture 7">
            <a:extLst>
              <a:ext uri="{FF2B5EF4-FFF2-40B4-BE49-F238E27FC236}">
                <a16:creationId xmlns:a16="http://schemas.microsoft.com/office/drawing/2014/main" id="{66E8A625-2677-C3E9-99EB-9E47FE472B64}"/>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286375" y="698500"/>
            <a:ext cx="3135313" cy="2217738"/>
          </a:xfrm>
          <a:noFill/>
          <a:extLst>
            <a:ext uri="{91240B29-F687-4F45-9708-019B960494DF}">
              <a14:hiddenLine xmlns:a14="http://schemas.microsoft.com/office/drawing/2010/main" w="12700">
                <a:solidFill>
                  <a:schemeClr val="tx1"/>
                </a:solidFill>
                <a:miter lim="800000"/>
                <a:headEnd/>
                <a:tailEnd/>
              </a14:hiddenLine>
            </a:ext>
          </a:extLst>
        </p:spPr>
      </p:pic>
      <p:pic>
        <p:nvPicPr>
          <p:cNvPr id="47110" name="Picture 8">
            <a:extLst>
              <a:ext uri="{FF2B5EF4-FFF2-40B4-BE49-F238E27FC236}">
                <a16:creationId xmlns:a16="http://schemas.microsoft.com/office/drawing/2014/main" id="{7A46562D-D36B-66DB-E4E4-35462C518AD7}"/>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7737475" y="3395028"/>
            <a:ext cx="1354138" cy="2160587"/>
          </a:xfrm>
          <a:noFill/>
          <a:extLst>
            <a:ext uri="{91240B29-F687-4F45-9708-019B960494DF}">
              <a14:hiddenLine xmlns:a14="http://schemas.microsoft.com/office/drawing/2010/main" w="12700">
                <a:solidFill>
                  <a:schemeClr val="tx1"/>
                </a:solidFill>
                <a:miter lim="800000"/>
                <a:headEnd/>
                <a:tailEnd/>
              </a14:hiddenLine>
            </a:ext>
          </a:extLst>
        </p:spPr>
      </p:pic>
      <p:sp>
        <p:nvSpPr>
          <p:cNvPr id="47111" name="Rectangle 9">
            <a:extLst>
              <a:ext uri="{FF2B5EF4-FFF2-40B4-BE49-F238E27FC236}">
                <a16:creationId xmlns:a16="http://schemas.microsoft.com/office/drawing/2014/main" id="{0DD96708-513C-DEB0-9CA3-FCB35DEEA474}"/>
              </a:ext>
            </a:extLst>
          </p:cNvPr>
          <p:cNvSpPr>
            <a:spLocks noChangeArrowheads="1"/>
          </p:cNvSpPr>
          <p:nvPr/>
        </p:nvSpPr>
        <p:spPr bwMode="auto">
          <a:xfrm>
            <a:off x="4572000" y="2887663"/>
            <a:ext cx="457200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900" dirty="0" err="1">
                <a:latin typeface="Arial"/>
                <a:cs typeface="Arial"/>
              </a:rPr>
              <a:t>Horizontalni</a:t>
            </a:r>
            <a:r>
              <a:rPr lang="en-US" sz="900" dirty="0">
                <a:latin typeface="Arial"/>
                <a:cs typeface="Arial"/>
              </a:rPr>
              <a:t> </a:t>
            </a:r>
            <a:r>
              <a:rPr lang="en-US" sz="900" dirty="0" err="1">
                <a:latin typeface="Arial"/>
                <a:cs typeface="Arial"/>
              </a:rPr>
              <a:t>problemi</a:t>
            </a:r>
            <a:r>
              <a:rPr lang="en-US" sz="900" dirty="0">
                <a:latin typeface="Arial"/>
                <a:cs typeface="Arial"/>
              </a:rPr>
              <a:t> </a:t>
            </a:r>
            <a:r>
              <a:rPr lang="en-US" sz="900" dirty="0" err="1">
                <a:latin typeface="Arial"/>
                <a:cs typeface="Arial"/>
              </a:rPr>
              <a:t>sa</a:t>
            </a:r>
            <a:r>
              <a:rPr lang="en-US" sz="900" dirty="0">
                <a:latin typeface="Arial"/>
                <a:cs typeface="Arial"/>
              </a:rPr>
              <a:t> </a:t>
            </a:r>
            <a:r>
              <a:rPr lang="en-US" sz="900" dirty="0" err="1">
                <a:latin typeface="Arial"/>
                <a:cs typeface="Arial"/>
              </a:rPr>
              <a:t>imenovanjem</a:t>
            </a:r>
            <a:r>
              <a:rPr lang="en-US" sz="900" dirty="0">
                <a:latin typeface="Arial"/>
                <a:cs typeface="Arial"/>
              </a:rPr>
              <a:t>. </a:t>
            </a:r>
            <a:r>
              <a:rPr lang="en-US" sz="900" dirty="0" err="1">
                <a:latin typeface="Arial"/>
                <a:cs typeface="Arial"/>
              </a:rPr>
              <a:t>Održavanjem</a:t>
            </a:r>
            <a:r>
              <a:rPr lang="en-US" sz="900" dirty="0">
                <a:latin typeface="Arial"/>
                <a:cs typeface="Arial"/>
              </a:rPr>
              <a:t> </a:t>
            </a:r>
            <a:r>
              <a:rPr lang="en-US" sz="900" dirty="0" err="1">
                <a:latin typeface="Arial"/>
                <a:cs typeface="Arial"/>
              </a:rPr>
              <a:t>generičkih</a:t>
            </a:r>
            <a:r>
              <a:rPr lang="en-US" sz="900" dirty="0">
                <a:latin typeface="Arial"/>
                <a:cs typeface="Arial"/>
              </a:rPr>
              <a:t> </a:t>
            </a:r>
            <a:r>
              <a:rPr lang="en-US" sz="900" dirty="0" err="1">
                <a:latin typeface="Arial"/>
                <a:cs typeface="Arial"/>
              </a:rPr>
              <a:t>naziva</a:t>
            </a:r>
            <a:r>
              <a:rPr lang="en-US" sz="900" dirty="0">
                <a:latin typeface="Arial"/>
                <a:cs typeface="Arial"/>
              </a:rPr>
              <a:t>, </a:t>
            </a:r>
            <a:r>
              <a:rPr lang="en-US" sz="900" dirty="0" err="1">
                <a:latin typeface="Arial"/>
                <a:cs typeface="Arial"/>
              </a:rPr>
              <a:t>ista</a:t>
            </a:r>
            <a:r>
              <a:rPr lang="en-US" sz="900" dirty="0">
                <a:latin typeface="Arial"/>
                <a:cs typeface="Arial"/>
              </a:rPr>
              <a:t> </a:t>
            </a:r>
            <a:r>
              <a:rPr lang="en-US" sz="900" dirty="0" err="1">
                <a:latin typeface="Arial"/>
                <a:cs typeface="Arial"/>
              </a:rPr>
              <a:t>komponenta</a:t>
            </a:r>
            <a:r>
              <a:rPr lang="en-US" sz="900" dirty="0">
                <a:latin typeface="Arial"/>
                <a:cs typeface="Arial"/>
              </a:rPr>
              <a:t> </a:t>
            </a:r>
            <a:r>
              <a:rPr lang="en-US" sz="900" dirty="0" err="1">
                <a:latin typeface="Arial"/>
                <a:cs typeface="Arial"/>
              </a:rPr>
              <a:t>može</a:t>
            </a:r>
            <a:r>
              <a:rPr lang="en-US" sz="900" dirty="0">
                <a:latin typeface="Arial"/>
                <a:cs typeface="Arial"/>
              </a:rPr>
              <a:t> </a:t>
            </a:r>
            <a:r>
              <a:rPr lang="en-US" sz="900" dirty="0" err="1">
                <a:latin typeface="Arial"/>
                <a:cs typeface="Arial"/>
              </a:rPr>
              <a:t>biti</a:t>
            </a:r>
            <a:r>
              <a:rPr lang="en-US" sz="900" dirty="0">
                <a:latin typeface="Arial"/>
                <a:cs typeface="Arial"/>
              </a:rPr>
              <a:t> </a:t>
            </a:r>
            <a:r>
              <a:rPr lang="en-US" sz="900" dirty="0" err="1">
                <a:latin typeface="Arial"/>
                <a:cs typeface="Arial"/>
              </a:rPr>
              <a:t>povezana</a:t>
            </a:r>
            <a:r>
              <a:rPr lang="en-US" sz="900" dirty="0">
                <a:latin typeface="Arial"/>
                <a:cs typeface="Arial"/>
              </a:rPr>
              <a:t> </a:t>
            </a:r>
            <a:r>
              <a:rPr lang="en-US" sz="900" dirty="0" err="1">
                <a:latin typeface="Arial"/>
                <a:cs typeface="Arial"/>
              </a:rPr>
              <a:t>sa</a:t>
            </a:r>
            <a:r>
              <a:rPr lang="en-US" sz="900" dirty="0">
                <a:latin typeface="Arial"/>
                <a:cs typeface="Arial"/>
              </a:rPr>
              <a:t> </a:t>
            </a:r>
            <a:r>
              <a:rPr lang="en-US" sz="900" dirty="0" err="1">
                <a:latin typeface="Arial"/>
                <a:cs typeface="Arial"/>
              </a:rPr>
              <a:t>mnogim</a:t>
            </a:r>
            <a:r>
              <a:rPr lang="en-US" sz="900" dirty="0">
                <a:latin typeface="Arial"/>
                <a:cs typeface="Arial"/>
              </a:rPr>
              <a:t> </a:t>
            </a:r>
            <a:r>
              <a:rPr lang="en-US" sz="900" dirty="0" err="1">
                <a:latin typeface="Arial"/>
                <a:cs typeface="Arial"/>
              </a:rPr>
              <a:t>jedinicama</a:t>
            </a:r>
            <a:r>
              <a:rPr lang="en-US" sz="900" dirty="0">
                <a:latin typeface="Arial"/>
                <a:cs typeface="Arial"/>
              </a:rPr>
              <a:t> </a:t>
            </a:r>
            <a:r>
              <a:rPr lang="en-US" sz="900" dirty="0" err="1">
                <a:latin typeface="Arial"/>
                <a:cs typeface="Arial"/>
              </a:rPr>
              <a:t>ili</a:t>
            </a:r>
            <a:r>
              <a:rPr lang="en-US" sz="900" dirty="0">
                <a:latin typeface="Arial"/>
                <a:cs typeface="Arial"/>
              </a:rPr>
              <a:t> </a:t>
            </a:r>
            <a:r>
              <a:rPr lang="en-US" sz="900" dirty="0" err="1">
                <a:latin typeface="Arial"/>
                <a:cs typeface="Arial"/>
              </a:rPr>
              <a:t>sa</a:t>
            </a:r>
            <a:r>
              <a:rPr lang="en-US" sz="900" dirty="0">
                <a:latin typeface="Arial"/>
                <a:cs typeface="Arial"/>
              </a:rPr>
              <a:t> </a:t>
            </a:r>
            <a:r>
              <a:rPr lang="en-US" sz="900" dirty="0" err="1">
                <a:latin typeface="Arial"/>
                <a:cs typeface="Arial"/>
              </a:rPr>
              <a:t>istom</a:t>
            </a:r>
            <a:r>
              <a:rPr lang="en-US" sz="900" dirty="0">
                <a:latin typeface="Arial"/>
                <a:cs typeface="Arial"/>
              </a:rPr>
              <a:t> </a:t>
            </a:r>
            <a:r>
              <a:rPr lang="en-US" sz="900" dirty="0" err="1">
                <a:latin typeface="Arial"/>
                <a:cs typeface="Arial"/>
              </a:rPr>
              <a:t>jedinicom</a:t>
            </a:r>
            <a:r>
              <a:rPr lang="en-US" sz="900" dirty="0">
                <a:latin typeface="Arial"/>
                <a:cs typeface="Arial"/>
              </a:rPr>
              <a:t> </a:t>
            </a:r>
            <a:r>
              <a:rPr lang="en-US" sz="900" dirty="0" err="1">
                <a:latin typeface="Arial"/>
                <a:cs typeface="Arial"/>
              </a:rPr>
              <a:t>više</a:t>
            </a:r>
            <a:r>
              <a:rPr lang="en-US" sz="900" dirty="0">
                <a:latin typeface="Arial"/>
                <a:cs typeface="Arial"/>
              </a:rPr>
              <a:t> puta, </a:t>
            </a:r>
            <a:r>
              <a:rPr lang="en-US" sz="900" dirty="0" err="1">
                <a:latin typeface="Arial"/>
                <a:cs typeface="Arial"/>
              </a:rPr>
              <a:t>što</a:t>
            </a:r>
            <a:r>
              <a:rPr lang="en-US" sz="900" dirty="0">
                <a:latin typeface="Arial"/>
                <a:cs typeface="Arial"/>
              </a:rPr>
              <a:t> </a:t>
            </a:r>
            <a:r>
              <a:rPr lang="en-US" sz="900" dirty="0" err="1">
                <a:latin typeface="Arial"/>
                <a:cs typeface="Arial"/>
              </a:rPr>
              <a:t>olakšava</a:t>
            </a:r>
            <a:r>
              <a:rPr lang="en-US" sz="900" dirty="0">
                <a:latin typeface="Arial"/>
                <a:cs typeface="Arial"/>
              </a:rPr>
              <a:t> </a:t>
            </a:r>
            <a:r>
              <a:rPr lang="en-US" sz="900" dirty="0" err="1">
                <a:latin typeface="Arial"/>
                <a:cs typeface="Arial"/>
              </a:rPr>
              <a:t>horizontalnu</a:t>
            </a:r>
            <a:r>
              <a:rPr lang="en-US" sz="900" dirty="0">
                <a:latin typeface="Arial"/>
                <a:cs typeface="Arial"/>
              </a:rPr>
              <a:t> </a:t>
            </a:r>
            <a:r>
              <a:rPr lang="en-US" sz="900" dirty="0" err="1">
                <a:latin typeface="Arial"/>
                <a:cs typeface="Arial"/>
              </a:rPr>
              <a:t>ponovnu</a:t>
            </a:r>
            <a:r>
              <a:rPr lang="en-US" sz="900" dirty="0">
                <a:latin typeface="Arial"/>
                <a:cs typeface="Arial"/>
              </a:rPr>
              <a:t> </a:t>
            </a:r>
            <a:r>
              <a:rPr lang="en-US" sz="900" dirty="0" err="1">
                <a:latin typeface="Arial"/>
                <a:cs typeface="Arial"/>
              </a:rPr>
              <a:t>upotrebu</a:t>
            </a:r>
          </a:p>
        </p:txBody>
      </p:sp>
      <p:sp>
        <p:nvSpPr>
          <p:cNvPr id="47112" name="Rectangle 10">
            <a:extLst>
              <a:ext uri="{FF2B5EF4-FFF2-40B4-BE49-F238E27FC236}">
                <a16:creationId xmlns:a16="http://schemas.microsoft.com/office/drawing/2014/main" id="{EA9CB94B-2019-654F-CF78-E18300ACEA70}"/>
              </a:ext>
            </a:extLst>
          </p:cNvPr>
          <p:cNvSpPr>
            <a:spLocks noChangeArrowheads="1"/>
          </p:cNvSpPr>
          <p:nvPr/>
        </p:nvSpPr>
        <p:spPr bwMode="auto">
          <a:xfrm>
            <a:off x="4572000" y="3940175"/>
            <a:ext cx="29972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900" dirty="0" err="1">
                <a:latin typeface="Arial"/>
                <a:cs typeface="Arial"/>
              </a:rPr>
              <a:t>Vertikalni</a:t>
            </a:r>
            <a:r>
              <a:rPr lang="en-US" sz="900" dirty="0">
                <a:latin typeface="Arial"/>
                <a:cs typeface="Arial"/>
              </a:rPr>
              <a:t> </a:t>
            </a:r>
            <a:r>
              <a:rPr lang="en-US" sz="900" dirty="0" err="1">
                <a:latin typeface="Arial"/>
                <a:cs typeface="Arial"/>
              </a:rPr>
              <a:t>problemi</a:t>
            </a:r>
            <a:r>
              <a:rPr lang="en-US" sz="900" dirty="0">
                <a:latin typeface="Arial"/>
                <a:cs typeface="Arial"/>
              </a:rPr>
              <a:t> </a:t>
            </a:r>
            <a:r>
              <a:rPr lang="en-US" sz="900" dirty="0" err="1">
                <a:latin typeface="Arial"/>
                <a:cs typeface="Arial"/>
              </a:rPr>
              <a:t>sa</a:t>
            </a:r>
            <a:r>
              <a:rPr lang="en-US" sz="900" dirty="0">
                <a:latin typeface="Arial"/>
                <a:cs typeface="Arial"/>
              </a:rPr>
              <a:t> </a:t>
            </a:r>
            <a:r>
              <a:rPr lang="en-US" sz="900" dirty="0" err="1">
                <a:latin typeface="Arial"/>
                <a:cs typeface="Arial"/>
              </a:rPr>
              <a:t>imenovanjem</a:t>
            </a:r>
            <a:r>
              <a:rPr lang="en-US" sz="900" dirty="0">
                <a:latin typeface="Arial"/>
                <a:cs typeface="Arial"/>
              </a:rPr>
              <a:t>. </a:t>
            </a:r>
            <a:r>
              <a:rPr lang="en-US" sz="900" dirty="0" err="1">
                <a:latin typeface="Arial"/>
                <a:cs typeface="Arial"/>
              </a:rPr>
              <a:t>Održavanjem</a:t>
            </a:r>
            <a:r>
              <a:rPr lang="en-US" sz="900" dirty="0">
                <a:latin typeface="Arial"/>
                <a:cs typeface="Arial"/>
              </a:rPr>
              <a:t> </a:t>
            </a:r>
            <a:r>
              <a:rPr lang="en-US" sz="900" dirty="0" err="1">
                <a:latin typeface="Arial"/>
                <a:cs typeface="Arial"/>
              </a:rPr>
              <a:t>generičkih</a:t>
            </a:r>
            <a:r>
              <a:rPr lang="en-US" sz="900" dirty="0">
                <a:latin typeface="Arial"/>
                <a:cs typeface="Arial"/>
              </a:rPr>
              <a:t> </a:t>
            </a:r>
            <a:r>
              <a:rPr lang="en-US" sz="900" dirty="0" err="1">
                <a:latin typeface="Arial"/>
                <a:cs typeface="Arial"/>
              </a:rPr>
              <a:t>naziva</a:t>
            </a:r>
            <a:r>
              <a:rPr lang="en-US" sz="900" dirty="0">
                <a:latin typeface="Arial"/>
                <a:cs typeface="Arial"/>
              </a:rPr>
              <a:t>, </a:t>
            </a:r>
            <a:r>
              <a:rPr lang="en-US" sz="900" dirty="0" err="1">
                <a:latin typeface="Arial"/>
                <a:cs typeface="Arial"/>
              </a:rPr>
              <a:t>isti</a:t>
            </a:r>
            <a:r>
              <a:rPr lang="en-US" sz="900" dirty="0">
                <a:latin typeface="Arial"/>
                <a:cs typeface="Arial"/>
              </a:rPr>
              <a:t> model </a:t>
            </a:r>
            <a:r>
              <a:rPr lang="en-US" sz="900" dirty="0" err="1">
                <a:latin typeface="Arial"/>
                <a:cs typeface="Arial"/>
              </a:rPr>
              <a:t>može</a:t>
            </a:r>
            <a:r>
              <a:rPr lang="en-US" sz="900" dirty="0">
                <a:latin typeface="Arial"/>
                <a:cs typeface="Arial"/>
              </a:rPr>
              <a:t> </a:t>
            </a:r>
            <a:r>
              <a:rPr lang="en-US" sz="900" dirty="0" err="1">
                <a:latin typeface="Arial"/>
                <a:cs typeface="Arial"/>
              </a:rPr>
              <a:t>biti</a:t>
            </a:r>
            <a:r>
              <a:rPr lang="en-US" sz="900" dirty="0">
                <a:latin typeface="Arial"/>
                <a:cs typeface="Arial"/>
              </a:rPr>
              <a:t> </a:t>
            </a:r>
            <a:r>
              <a:rPr lang="en-US" sz="900" dirty="0" err="1">
                <a:latin typeface="Arial"/>
                <a:cs typeface="Arial"/>
              </a:rPr>
              <a:t>povezan</a:t>
            </a:r>
            <a:r>
              <a:rPr lang="en-US" sz="900" dirty="0">
                <a:latin typeface="Arial"/>
                <a:cs typeface="Arial"/>
              </a:rPr>
              <a:t> </a:t>
            </a:r>
            <a:r>
              <a:rPr lang="en-US" sz="900" dirty="0" err="1">
                <a:latin typeface="Arial"/>
                <a:cs typeface="Arial"/>
              </a:rPr>
              <a:t>na</a:t>
            </a:r>
            <a:r>
              <a:rPr lang="en-US" sz="900" dirty="0">
                <a:latin typeface="Arial"/>
                <a:cs typeface="Arial"/>
              </a:rPr>
              <a:t> </a:t>
            </a:r>
            <a:r>
              <a:rPr lang="en-US" sz="900" dirty="0" err="1">
                <a:latin typeface="Arial"/>
                <a:cs typeface="Arial"/>
              </a:rPr>
              <a:t>višim</a:t>
            </a:r>
            <a:r>
              <a:rPr lang="en-US" sz="900" dirty="0">
                <a:latin typeface="Arial"/>
                <a:cs typeface="Arial"/>
              </a:rPr>
              <a:t> </a:t>
            </a:r>
            <a:r>
              <a:rPr lang="en-US" sz="900" dirty="0" err="1">
                <a:latin typeface="Arial"/>
                <a:cs typeface="Arial"/>
              </a:rPr>
              <a:t>nivoima</a:t>
            </a:r>
            <a:r>
              <a:rPr lang="en-US" sz="900" dirty="0">
                <a:latin typeface="Arial"/>
                <a:cs typeface="Arial"/>
              </a:rPr>
              <a:t> </a:t>
            </a:r>
            <a:r>
              <a:rPr lang="en-US" sz="900" dirty="0" err="1">
                <a:latin typeface="Arial"/>
                <a:cs typeface="Arial"/>
              </a:rPr>
              <a:t>verifikacije</a:t>
            </a:r>
            <a:r>
              <a:rPr lang="en-US" sz="900" dirty="0">
                <a:latin typeface="Arial"/>
                <a:cs typeface="Arial"/>
              </a:rPr>
              <a:t>, </a:t>
            </a:r>
            <a:r>
              <a:rPr lang="en-US" sz="900" dirty="0" err="1">
                <a:latin typeface="Arial"/>
                <a:cs typeface="Arial"/>
              </a:rPr>
              <a:t>što</a:t>
            </a:r>
            <a:r>
              <a:rPr lang="en-US" sz="900" dirty="0">
                <a:latin typeface="Arial"/>
                <a:cs typeface="Arial"/>
              </a:rPr>
              <a:t> </a:t>
            </a:r>
            <a:r>
              <a:rPr lang="en-US" sz="900" dirty="0" err="1">
                <a:latin typeface="Arial"/>
                <a:cs typeface="Arial"/>
              </a:rPr>
              <a:t>olakšava</a:t>
            </a:r>
            <a:r>
              <a:rPr lang="en-US" sz="900" dirty="0">
                <a:latin typeface="Arial"/>
                <a:cs typeface="Arial"/>
              </a:rPr>
              <a:t> </a:t>
            </a:r>
            <a:r>
              <a:rPr lang="en-US" sz="900" dirty="0" err="1">
                <a:latin typeface="Arial"/>
                <a:cs typeface="Arial"/>
              </a:rPr>
              <a:t>vertikalnu</a:t>
            </a:r>
            <a:r>
              <a:rPr lang="en-US" sz="900" dirty="0">
                <a:latin typeface="Arial"/>
                <a:cs typeface="Arial"/>
              </a:rPr>
              <a:t> </a:t>
            </a:r>
            <a:r>
              <a:rPr lang="en-US" sz="900" dirty="0" err="1">
                <a:latin typeface="Arial"/>
                <a:cs typeface="Arial"/>
              </a:rPr>
              <a:t>ponovnu</a:t>
            </a:r>
            <a:r>
              <a:rPr lang="en-US" sz="900" dirty="0">
                <a:latin typeface="Arial"/>
                <a:cs typeface="Arial"/>
              </a:rPr>
              <a:t> </a:t>
            </a:r>
            <a:r>
              <a:rPr lang="en-US" sz="900" dirty="0" err="1">
                <a:latin typeface="Arial"/>
                <a:cs typeface="Arial"/>
              </a:rPr>
              <a:t>upotrebu</a:t>
            </a:r>
          </a:p>
          <a:p>
            <a:r>
              <a:rPr lang="en-US" sz="900" dirty="0">
                <a:latin typeface="Arial"/>
                <a:cs typeface="Arial"/>
              </a:rPr>
              <a:t>(a) </a:t>
            </a:r>
            <a:r>
              <a:rPr lang="en-US" sz="900" dirty="0" err="1">
                <a:latin typeface="Arial"/>
                <a:cs typeface="Arial"/>
              </a:rPr>
              <a:t>Okruženje</a:t>
            </a:r>
            <a:r>
              <a:rPr lang="en-US" sz="900" dirty="0">
                <a:latin typeface="Arial"/>
                <a:cs typeface="Arial"/>
              </a:rPr>
              <a:t> za </a:t>
            </a:r>
            <a:r>
              <a:rPr lang="en-US" sz="900" dirty="0" err="1">
                <a:latin typeface="Arial"/>
                <a:cs typeface="Arial"/>
              </a:rPr>
              <a:t>verifikaciju</a:t>
            </a:r>
            <a:r>
              <a:rPr lang="en-US" sz="900" dirty="0">
                <a:latin typeface="Arial"/>
                <a:cs typeface="Arial"/>
              </a:rPr>
              <a:t> </a:t>
            </a:r>
            <a:r>
              <a:rPr lang="en-US" sz="900" dirty="0" err="1">
                <a:latin typeface="Arial"/>
                <a:cs typeface="Arial"/>
              </a:rPr>
              <a:t>na</a:t>
            </a:r>
            <a:r>
              <a:rPr lang="en-US" sz="900" dirty="0">
                <a:latin typeface="Arial"/>
                <a:cs typeface="Arial"/>
              </a:rPr>
              <a:t> </a:t>
            </a:r>
            <a:r>
              <a:rPr lang="en-US" sz="900" dirty="0" err="1">
                <a:latin typeface="Arial"/>
                <a:cs typeface="Arial"/>
              </a:rPr>
              <a:t>nivou</a:t>
            </a:r>
            <a:r>
              <a:rPr lang="en-US" sz="900" dirty="0">
                <a:latin typeface="Arial"/>
                <a:cs typeface="Arial"/>
              </a:rPr>
              <a:t> </a:t>
            </a:r>
            <a:r>
              <a:rPr lang="en-US" sz="900" dirty="0" err="1">
                <a:latin typeface="Arial"/>
                <a:cs typeface="Arial"/>
              </a:rPr>
              <a:t>jedinice</a:t>
            </a:r>
            <a:r>
              <a:rPr lang="en-US" sz="900" dirty="0">
                <a:latin typeface="Arial"/>
                <a:cs typeface="Arial"/>
              </a:rPr>
              <a:t> </a:t>
            </a:r>
            <a:r>
              <a:rPr lang="en-US" sz="900" dirty="0" err="1">
                <a:latin typeface="Arial"/>
                <a:cs typeface="Arial"/>
              </a:rPr>
              <a:t>gde</a:t>
            </a:r>
            <a:r>
              <a:rPr lang="en-US" sz="900" dirty="0">
                <a:latin typeface="Arial"/>
                <a:cs typeface="Arial"/>
              </a:rPr>
              <a:t> </a:t>
            </a:r>
            <a:r>
              <a:rPr lang="en-US" sz="900" dirty="0" err="1">
                <a:latin typeface="Arial"/>
                <a:cs typeface="Arial"/>
              </a:rPr>
              <a:t>komponenta</a:t>
            </a:r>
            <a:r>
              <a:rPr lang="en-US" sz="900" dirty="0">
                <a:latin typeface="Arial"/>
                <a:cs typeface="Arial"/>
              </a:rPr>
              <a:t> za </a:t>
            </a:r>
            <a:r>
              <a:rPr lang="en-US" sz="900" dirty="0" err="1">
                <a:latin typeface="Arial"/>
                <a:cs typeface="Arial"/>
              </a:rPr>
              <a:t>proveru</a:t>
            </a:r>
            <a:r>
              <a:rPr lang="en-US" sz="900" dirty="0">
                <a:latin typeface="Arial"/>
                <a:cs typeface="Arial"/>
              </a:rPr>
              <a:t> </a:t>
            </a:r>
            <a:r>
              <a:rPr lang="en-US" sz="900" dirty="0" err="1">
                <a:latin typeface="Arial"/>
                <a:cs typeface="Arial"/>
              </a:rPr>
              <a:t>interfejsa</a:t>
            </a:r>
            <a:r>
              <a:rPr lang="en-US" sz="900" dirty="0">
                <a:latin typeface="Arial"/>
                <a:cs typeface="Arial"/>
              </a:rPr>
              <a:t> </a:t>
            </a:r>
            <a:r>
              <a:rPr lang="en-US" sz="900" dirty="0" err="1">
                <a:latin typeface="Arial"/>
                <a:cs typeface="Arial"/>
              </a:rPr>
              <a:t>prati</a:t>
            </a:r>
            <a:r>
              <a:rPr lang="en-US" sz="900" dirty="0">
                <a:latin typeface="Arial"/>
                <a:cs typeface="Arial"/>
              </a:rPr>
              <a:t> signal net B.</a:t>
            </a:r>
            <a:endParaRPr lang="en-US" dirty="0">
              <a:latin typeface="Arial"/>
              <a:cs typeface="Arial"/>
            </a:endParaRPr>
          </a:p>
          <a:p>
            <a:r>
              <a:rPr lang="en-US" sz="900" dirty="0">
                <a:latin typeface="Arial"/>
                <a:cs typeface="Arial"/>
              </a:rPr>
              <a:t>(b) Ista </a:t>
            </a:r>
            <a:r>
              <a:rPr lang="en-US" sz="900" dirty="0" err="1">
                <a:latin typeface="Arial"/>
                <a:cs typeface="Arial"/>
              </a:rPr>
              <a:t>komponenta</a:t>
            </a:r>
            <a:r>
              <a:rPr lang="en-US" sz="900" dirty="0">
                <a:latin typeface="Arial"/>
                <a:cs typeface="Arial"/>
              </a:rPr>
              <a:t> za </a:t>
            </a:r>
            <a:r>
              <a:rPr lang="en-US" sz="900" dirty="0" err="1">
                <a:latin typeface="Arial"/>
                <a:cs typeface="Arial"/>
              </a:rPr>
              <a:t>proveru</a:t>
            </a:r>
            <a:r>
              <a:rPr lang="en-US" sz="900" dirty="0">
                <a:latin typeface="Arial"/>
                <a:cs typeface="Arial"/>
              </a:rPr>
              <a:t> </a:t>
            </a:r>
            <a:r>
              <a:rPr lang="en-US" sz="900" dirty="0" err="1">
                <a:latin typeface="Arial"/>
                <a:cs typeface="Arial"/>
              </a:rPr>
              <a:t>interfejsa</a:t>
            </a:r>
            <a:r>
              <a:rPr lang="en-US" sz="900" dirty="0">
                <a:latin typeface="Arial"/>
                <a:cs typeface="Arial"/>
              </a:rPr>
              <a:t> se </a:t>
            </a:r>
            <a:r>
              <a:rPr lang="en-US" sz="900" dirty="0" err="1">
                <a:latin typeface="Arial"/>
                <a:cs typeface="Arial"/>
              </a:rPr>
              <a:t>ponovo</a:t>
            </a:r>
            <a:r>
              <a:rPr lang="en-US" sz="900" dirty="0">
                <a:latin typeface="Arial"/>
                <a:cs typeface="Arial"/>
              </a:rPr>
              <a:t> </a:t>
            </a:r>
            <a:r>
              <a:rPr lang="en-US" sz="900" dirty="0" err="1">
                <a:latin typeface="Arial"/>
                <a:cs typeface="Arial"/>
              </a:rPr>
              <a:t>koristi</a:t>
            </a:r>
            <a:r>
              <a:rPr lang="en-US" sz="900" dirty="0">
                <a:latin typeface="Arial"/>
                <a:cs typeface="Arial"/>
              </a:rPr>
              <a:t>, </a:t>
            </a:r>
            <a:r>
              <a:rPr lang="en-US" sz="900" dirty="0" err="1">
                <a:latin typeface="Arial"/>
                <a:cs typeface="Arial"/>
              </a:rPr>
              <a:t>ali</a:t>
            </a:r>
            <a:r>
              <a:rPr lang="en-US" sz="900" dirty="0">
                <a:latin typeface="Arial"/>
                <a:cs typeface="Arial"/>
              </a:rPr>
              <a:t> </a:t>
            </a:r>
            <a:r>
              <a:rPr lang="en-US" sz="900" dirty="0" err="1">
                <a:latin typeface="Arial"/>
                <a:cs typeface="Arial"/>
              </a:rPr>
              <a:t>sada</a:t>
            </a:r>
            <a:r>
              <a:rPr lang="en-US" sz="900" dirty="0">
                <a:latin typeface="Arial"/>
                <a:cs typeface="Arial"/>
              </a:rPr>
              <a:t> </a:t>
            </a:r>
            <a:r>
              <a:rPr lang="en-US" sz="900" dirty="0" err="1">
                <a:latin typeface="Arial"/>
                <a:cs typeface="Arial"/>
              </a:rPr>
              <a:t>treba</a:t>
            </a:r>
            <a:r>
              <a:rPr lang="en-US" sz="900" dirty="0">
                <a:latin typeface="Arial"/>
                <a:cs typeface="Arial"/>
              </a:rPr>
              <a:t> da </a:t>
            </a:r>
            <a:r>
              <a:rPr lang="en-US" sz="900" dirty="0" err="1">
                <a:latin typeface="Arial"/>
                <a:cs typeface="Arial"/>
              </a:rPr>
              <a:t>prati</a:t>
            </a:r>
            <a:r>
              <a:rPr lang="en-US" sz="900" dirty="0">
                <a:latin typeface="Arial"/>
                <a:cs typeface="Arial"/>
              </a:rPr>
              <a:t> signal Net Top/B.</a:t>
            </a:r>
            <a:endParaRPr lang="en-US" dirty="0">
              <a:latin typeface="Arial"/>
              <a:cs typeface="Arial"/>
            </a:endParaRPr>
          </a:p>
          <a:p>
            <a:endParaRPr lang="en-US" altLang="en-US" sz="900" dirty="0">
              <a:cs typeface="Arial"/>
            </a:endParaRPr>
          </a:p>
        </p:txBody>
      </p:sp>
    </p:spTree>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a:extLst>
              <a:ext uri="{FF2B5EF4-FFF2-40B4-BE49-F238E27FC236}">
                <a16:creationId xmlns:a16="http://schemas.microsoft.com/office/drawing/2014/main" id="{AE104A81-3B77-77B2-7273-BAE26FEF104E}"/>
              </a:ext>
            </a:extLst>
          </p:cNvPr>
          <p:cNvSpPr>
            <a:spLocks noGrp="1" noChangeArrowheads="1"/>
          </p:cNvSpPr>
          <p:nvPr>
            <p:ph type="ctrTitle"/>
          </p:nvPr>
        </p:nvSpPr>
        <p:spPr/>
        <p:txBody>
          <a:bodyPr/>
          <a:lstStyle/>
          <a:p>
            <a:r>
              <a:rPr lang="en-US" altLang="en-US" dirty="0" err="1"/>
              <a:t>Strategije</a:t>
            </a:r>
            <a:r>
              <a:rPr lang="en-US" altLang="en-US" dirty="0"/>
              <a:t> </a:t>
            </a:r>
            <a:r>
              <a:rPr lang="en-US" altLang="en-US" dirty="0" err="1"/>
              <a:t>ponovne</a:t>
            </a:r>
            <a:r>
              <a:rPr lang="en-US" altLang="en-US" dirty="0"/>
              <a:t> </a:t>
            </a:r>
            <a:r>
              <a:rPr lang="en-US" altLang="en-US" dirty="0" err="1"/>
              <a:t>upotrebe</a:t>
            </a:r>
            <a:endParaRPr lang="en-US" dirty="0" err="1"/>
          </a:p>
        </p:txBody>
      </p:sp>
      <p:sp>
        <p:nvSpPr>
          <p:cNvPr id="53251" name="Rectangle 5">
            <a:extLst>
              <a:ext uri="{FF2B5EF4-FFF2-40B4-BE49-F238E27FC236}">
                <a16:creationId xmlns:a16="http://schemas.microsoft.com/office/drawing/2014/main" id="{CE4C6271-37E7-45BC-31F5-06D57212B49D}"/>
              </a:ext>
            </a:extLst>
          </p:cNvPr>
          <p:cNvSpPr>
            <a:spLocks noGrp="1" noChangeArrowheads="1"/>
          </p:cNvSpPr>
          <p:nvPr>
            <p:ph type="subTitle" idx="1"/>
          </p:nvPr>
        </p:nvSpPr>
        <p:spPr/>
        <p:txBody>
          <a:bodyPr/>
          <a:lstStyle/>
          <a:p>
            <a:pPr eaLnBrk="1" hangingPunct="1"/>
            <a:r>
              <a:rPr lang="en-US" altLang="en-US"/>
              <a:t>Primena na Calc2</a:t>
            </a:r>
          </a:p>
        </p:txBody>
      </p:sp>
      <p:sp>
        <p:nvSpPr>
          <p:cNvPr id="3" name="Rectangle: Rounded Corners 2">
            <a:extLst>
              <a:ext uri="{FF2B5EF4-FFF2-40B4-BE49-F238E27FC236}">
                <a16:creationId xmlns:a16="http://schemas.microsoft.com/office/drawing/2014/main" id="{6D7A1117-DD78-58C0-AF58-3547ED21CBD5}"/>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5</a:t>
            </a:r>
            <a:endParaRPr lang="en-US" dirty="0">
              <a:solidFill>
                <a:schemeClr val="bg1"/>
              </a:solidFill>
              <a:latin typeface="Arial"/>
              <a:cs typeface="Arial"/>
            </a:endParaRPr>
          </a:p>
        </p:txBody>
      </p:sp>
    </p:spTree>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4">
            <a:extLst>
              <a:ext uri="{FF2B5EF4-FFF2-40B4-BE49-F238E27FC236}">
                <a16:creationId xmlns:a16="http://schemas.microsoft.com/office/drawing/2014/main" id="{65CEAAFA-959C-4FDD-0384-DEAD71221353}"/>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EFC8EEF-7A7B-42B1-B6FB-DD445068CF1C}" type="slidenum">
              <a:rPr lang="de-DE" altLang="en-US">
                <a:solidFill>
                  <a:schemeClr val="bg1"/>
                </a:solidFill>
              </a:rPr>
              <a:pPr/>
              <a:t>40</a:t>
            </a:fld>
            <a:endParaRPr lang="de-DE" altLang="en-US">
              <a:solidFill>
                <a:schemeClr val="bg1"/>
              </a:solidFill>
            </a:endParaRPr>
          </a:p>
        </p:txBody>
      </p:sp>
      <p:sp>
        <p:nvSpPr>
          <p:cNvPr id="54275" name="Rectangle 4">
            <a:extLst>
              <a:ext uri="{FF2B5EF4-FFF2-40B4-BE49-F238E27FC236}">
                <a16:creationId xmlns:a16="http://schemas.microsoft.com/office/drawing/2014/main" id="{5B7EFABC-99EC-1799-48E4-535EEB722FD0}"/>
              </a:ext>
            </a:extLst>
          </p:cNvPr>
          <p:cNvSpPr>
            <a:spLocks noGrp="1" noChangeArrowheads="1"/>
          </p:cNvSpPr>
          <p:nvPr>
            <p:ph type="title"/>
          </p:nvPr>
        </p:nvSpPr>
        <p:spPr/>
        <p:txBody>
          <a:bodyPr/>
          <a:lstStyle/>
          <a:p>
            <a:pPr eaLnBrk="1" hangingPunct="1"/>
            <a:r>
              <a:rPr lang="en-US" altLang="en-US" dirty="0" err="1"/>
              <a:t>Primena</a:t>
            </a:r>
            <a:r>
              <a:rPr lang="en-US" altLang="en-US" dirty="0"/>
              <a:t> </a:t>
            </a:r>
            <a:r>
              <a:rPr lang="en-US" altLang="en-US" dirty="0" err="1"/>
              <a:t>ponovne</a:t>
            </a:r>
            <a:r>
              <a:rPr lang="en-US" altLang="en-US" dirty="0"/>
              <a:t> </a:t>
            </a:r>
            <a:r>
              <a:rPr lang="en-US" altLang="en-US" dirty="0" err="1"/>
              <a:t>upotrebe</a:t>
            </a:r>
            <a:r>
              <a:rPr lang="en-US" altLang="en-US" dirty="0"/>
              <a:t> </a:t>
            </a:r>
            <a:r>
              <a:rPr lang="en-US" altLang="en-US" dirty="0" err="1"/>
              <a:t>kod</a:t>
            </a:r>
            <a:r>
              <a:rPr lang="en-US" altLang="en-US" dirty="0"/>
              <a:t> Calc2</a:t>
            </a:r>
          </a:p>
        </p:txBody>
      </p:sp>
      <p:sp>
        <p:nvSpPr>
          <p:cNvPr id="54276" name="Rectangle 5">
            <a:extLst>
              <a:ext uri="{FF2B5EF4-FFF2-40B4-BE49-F238E27FC236}">
                <a16:creationId xmlns:a16="http://schemas.microsoft.com/office/drawing/2014/main" id="{3299B9C1-C3D3-9B2A-AB73-E9426BB6D21E}"/>
              </a:ext>
            </a:extLst>
          </p:cNvPr>
          <p:cNvSpPr>
            <a:spLocks noGrp="1" noChangeArrowheads="1"/>
          </p:cNvSpPr>
          <p:nvPr>
            <p:ph type="body" sz="half" idx="1"/>
          </p:nvPr>
        </p:nvSpPr>
        <p:spPr/>
        <p:txBody>
          <a:bodyPr/>
          <a:lstStyle/>
          <a:p>
            <a:pPr>
              <a:spcBef>
                <a:spcPts val="20"/>
              </a:spcBef>
            </a:pPr>
            <a:r>
              <a:rPr lang="en-US" altLang="en-US" sz="1400" dirty="0"/>
              <a:t>Calc2 se </a:t>
            </a:r>
            <a:r>
              <a:rPr lang="en-US" altLang="en-US" sz="1400" dirty="0" err="1"/>
              <a:t>koristi</a:t>
            </a:r>
            <a:r>
              <a:rPr lang="en-US" altLang="en-US" sz="1400" dirty="0"/>
              <a:t> </a:t>
            </a:r>
            <a:r>
              <a:rPr lang="en-US" altLang="en-US" sz="1400" dirty="0" err="1"/>
              <a:t>kao</a:t>
            </a:r>
            <a:r>
              <a:rPr lang="en-US" altLang="en-US" sz="1400" dirty="0"/>
              <a:t> primer </a:t>
            </a:r>
            <a:r>
              <a:rPr lang="en-US" altLang="en-US" sz="1400" dirty="0" err="1"/>
              <a:t>primene</a:t>
            </a:r>
            <a:r>
              <a:rPr lang="en-US" altLang="en-US" sz="1400" dirty="0"/>
              <a:t> </a:t>
            </a:r>
            <a:r>
              <a:rPr lang="en-US" altLang="en-US" sz="1400" dirty="0" err="1"/>
              <a:t>smernica</a:t>
            </a:r>
            <a:r>
              <a:rPr lang="en-US" altLang="en-US" sz="1400" dirty="0"/>
              <a:t> za </a:t>
            </a:r>
            <a:r>
              <a:rPr lang="en-US" altLang="en-US" sz="1400" dirty="0" err="1"/>
              <a:t>ponovnu</a:t>
            </a:r>
            <a:r>
              <a:rPr lang="en-US" altLang="en-US" sz="1400" dirty="0"/>
              <a:t> </a:t>
            </a:r>
            <a:r>
              <a:rPr lang="en-US" altLang="en-US" sz="1400" dirty="0" err="1"/>
              <a:t>upotrebu</a:t>
            </a:r>
            <a:r>
              <a:rPr lang="en-US" altLang="en-US" sz="1400" dirty="0"/>
              <a:t> u </a:t>
            </a:r>
            <a:r>
              <a:rPr lang="en-US" altLang="en-US" sz="1400" dirty="0" err="1"/>
              <a:t>verifikacionom</a:t>
            </a:r>
            <a:r>
              <a:rPr lang="en-US" altLang="en-US" sz="1400" dirty="0"/>
              <a:t> </a:t>
            </a:r>
            <a:r>
              <a:rPr lang="en-US" altLang="en-US" sz="1400" dirty="0" err="1"/>
              <a:t>okruženju</a:t>
            </a:r>
            <a:endParaRPr lang="en-US" altLang="en-US" sz="1400" dirty="0" err="1">
              <a:cs typeface="Arial"/>
            </a:endParaRPr>
          </a:p>
          <a:p>
            <a:pPr>
              <a:spcBef>
                <a:spcPts val="20"/>
              </a:spcBef>
            </a:pPr>
            <a:endParaRPr lang="en-US" altLang="en-US" sz="1400" dirty="0"/>
          </a:p>
          <a:p>
            <a:pPr>
              <a:spcBef>
                <a:spcPts val="20"/>
              </a:spcBef>
            </a:pPr>
            <a:r>
              <a:rPr lang="en-US" sz="1400" dirty="0"/>
              <a:t>U </a:t>
            </a:r>
            <a:r>
              <a:rPr lang="en-US" sz="1400" dirty="0" err="1"/>
              <a:t>ovom</a:t>
            </a:r>
            <a:r>
              <a:rPr lang="en-US" sz="1400" dirty="0"/>
              <a:t> </a:t>
            </a:r>
            <a:r>
              <a:rPr lang="en-US" sz="1400" dirty="0" err="1"/>
              <a:t>primeru</a:t>
            </a:r>
            <a:r>
              <a:rPr lang="en-US" sz="1400" dirty="0"/>
              <a:t>, Calc2 je </a:t>
            </a:r>
            <a:r>
              <a:rPr lang="en-US" sz="1400" dirty="0" err="1"/>
              <a:t>jedinica</a:t>
            </a:r>
            <a:r>
              <a:rPr lang="en-US" sz="1400" dirty="0"/>
              <a:t> </a:t>
            </a:r>
            <a:r>
              <a:rPr lang="en-US" sz="1400" dirty="0" err="1"/>
              <a:t>unutar</a:t>
            </a:r>
            <a:r>
              <a:rPr lang="en-US" sz="1400" dirty="0"/>
              <a:t> </a:t>
            </a:r>
            <a:r>
              <a:rPr lang="en-US" sz="1400" dirty="0" err="1"/>
              <a:t>čipa</a:t>
            </a:r>
            <a:endParaRPr lang="en-US" sz="1400" dirty="0" err="1">
              <a:cs typeface="Arial"/>
            </a:endParaRPr>
          </a:p>
          <a:p>
            <a:pPr>
              <a:spcBef>
                <a:spcPts val="20"/>
              </a:spcBef>
            </a:pPr>
            <a:endParaRPr lang="en-US" sz="1400" dirty="0"/>
          </a:p>
          <a:p>
            <a:pPr>
              <a:spcBef>
                <a:spcPts val="20"/>
              </a:spcBef>
            </a:pPr>
            <a:r>
              <a:rPr lang="en-US" sz="1400" dirty="0" err="1"/>
              <a:t>Slika</a:t>
            </a:r>
            <a:r>
              <a:rPr lang="en-US" sz="1400" dirty="0"/>
              <a:t> </a:t>
            </a:r>
            <a:r>
              <a:rPr lang="en-US" sz="1400" dirty="0" err="1"/>
              <a:t>sa</a:t>
            </a:r>
            <a:r>
              <a:rPr lang="en-US" sz="1400" dirty="0"/>
              <a:t> </a:t>
            </a:r>
            <a:r>
              <a:rPr lang="en-US" sz="1400" dirty="0" err="1"/>
              <a:t>desne</a:t>
            </a:r>
            <a:r>
              <a:rPr lang="en-US" sz="1400" dirty="0"/>
              <a:t> </a:t>
            </a:r>
            <a:r>
              <a:rPr lang="en-US" sz="1400" dirty="0" err="1"/>
              <a:t>strane</a:t>
            </a:r>
            <a:r>
              <a:rPr lang="en-US" sz="1400" dirty="0"/>
              <a:t> </a:t>
            </a:r>
            <a:r>
              <a:rPr lang="en-US" sz="1400" dirty="0" err="1"/>
              <a:t>prikazuje</a:t>
            </a:r>
            <a:r>
              <a:rPr lang="en-US" sz="1400" dirty="0"/>
              <a:t> </a:t>
            </a:r>
            <a:r>
              <a:rPr lang="en-US" sz="1400" dirty="0" err="1"/>
              <a:t>sledeći</a:t>
            </a:r>
            <a:r>
              <a:rPr lang="en-US" sz="1400" dirty="0"/>
              <a:t> </a:t>
            </a:r>
            <a:r>
              <a:rPr lang="en-US" sz="1400" dirty="0" err="1"/>
              <a:t>nivo</a:t>
            </a:r>
            <a:r>
              <a:rPr lang="en-US" sz="1400" dirty="0"/>
              <a:t> </a:t>
            </a:r>
            <a:r>
              <a:rPr lang="en-US" sz="1400" dirty="0" err="1"/>
              <a:t>hijerarhije</a:t>
            </a:r>
            <a:r>
              <a:rPr lang="en-US" sz="1400" dirty="0"/>
              <a:t> koji </a:t>
            </a:r>
            <a:r>
              <a:rPr lang="en-US" sz="1400" dirty="0" err="1"/>
              <a:t>koristi</a:t>
            </a:r>
            <a:r>
              <a:rPr lang="en-US" sz="1400" dirty="0"/>
              <a:t> </a:t>
            </a:r>
            <a:r>
              <a:rPr lang="en-US" sz="1400" dirty="0" err="1"/>
              <a:t>jedinicu</a:t>
            </a:r>
            <a:r>
              <a:rPr lang="en-US" sz="1400" dirty="0"/>
              <a:t> Calc2</a:t>
            </a:r>
            <a:endParaRPr lang="en-US" dirty="0"/>
          </a:p>
          <a:p>
            <a:pPr>
              <a:spcBef>
                <a:spcPts val="20"/>
              </a:spcBef>
            </a:pPr>
            <a:endParaRPr lang="en-US" sz="1400" dirty="0">
              <a:cs typeface="Arial"/>
            </a:endParaRPr>
          </a:p>
          <a:p>
            <a:pPr>
              <a:spcBef>
                <a:spcPts val="20"/>
              </a:spcBef>
            </a:pPr>
            <a:r>
              <a:rPr lang="en-US" sz="1400" dirty="0" err="1">
                <a:cs typeface="Arial"/>
              </a:rPr>
              <a:t>Verifikacioni</a:t>
            </a:r>
            <a:r>
              <a:rPr lang="en-US" sz="1400" dirty="0">
                <a:cs typeface="Arial"/>
              </a:rPr>
              <a:t> </a:t>
            </a:r>
            <a:r>
              <a:rPr lang="en-US" sz="1400" dirty="0" err="1">
                <a:cs typeface="Arial"/>
              </a:rPr>
              <a:t>tim</a:t>
            </a:r>
            <a:r>
              <a:rPr lang="en-US" sz="1400" dirty="0">
                <a:cs typeface="Arial"/>
              </a:rPr>
              <a:t> koji </a:t>
            </a:r>
            <a:r>
              <a:rPr lang="en-US" sz="1400" dirty="0" err="1">
                <a:cs typeface="Arial"/>
              </a:rPr>
              <a:t>vrši</a:t>
            </a:r>
            <a:r>
              <a:rPr lang="en-US" sz="1400" dirty="0">
                <a:cs typeface="Arial"/>
              </a:rPr>
              <a:t> </a:t>
            </a:r>
            <a:r>
              <a:rPr lang="en-US" sz="1400" dirty="0" err="1">
                <a:cs typeface="Arial"/>
              </a:rPr>
              <a:t>verifikaciju</a:t>
            </a:r>
            <a:r>
              <a:rPr lang="en-US" sz="1400" dirty="0">
                <a:cs typeface="Arial"/>
              </a:rPr>
              <a:t> </a:t>
            </a:r>
            <a:r>
              <a:rPr lang="en-US" sz="1400" dirty="0" err="1">
                <a:cs typeface="Arial"/>
              </a:rPr>
              <a:t>na</a:t>
            </a:r>
            <a:r>
              <a:rPr lang="en-US" sz="1400" dirty="0">
                <a:cs typeface="Arial"/>
              </a:rPr>
              <a:t> </a:t>
            </a:r>
            <a:r>
              <a:rPr lang="en-US" sz="1400" dirty="0" err="1">
                <a:cs typeface="Arial"/>
              </a:rPr>
              <a:t>ovom</a:t>
            </a:r>
            <a:r>
              <a:rPr lang="en-US" sz="1400" dirty="0">
                <a:cs typeface="Arial"/>
              </a:rPr>
              <a:t> </a:t>
            </a:r>
            <a:r>
              <a:rPr lang="en-US" sz="1400" dirty="0" err="1"/>
              <a:t>nivou</a:t>
            </a:r>
            <a:r>
              <a:rPr lang="en-US" sz="1400" dirty="0"/>
              <a:t> </a:t>
            </a:r>
            <a:r>
              <a:rPr lang="en-US" sz="1400" dirty="0" err="1"/>
              <a:t>želi</a:t>
            </a:r>
            <a:r>
              <a:rPr lang="en-US" sz="1400" dirty="0"/>
              <a:t> da </a:t>
            </a:r>
            <a:r>
              <a:rPr lang="en-US" sz="1400" dirty="0" err="1"/>
              <a:t>ponovo</a:t>
            </a:r>
            <a:r>
              <a:rPr lang="en-US" sz="1400" dirty="0"/>
              <a:t> </a:t>
            </a:r>
            <a:r>
              <a:rPr lang="en-US" sz="1400" dirty="0" err="1"/>
              <a:t>iskoristi</a:t>
            </a:r>
            <a:r>
              <a:rPr lang="en-US" sz="1400" dirty="0"/>
              <a:t> </a:t>
            </a:r>
            <a:r>
              <a:rPr lang="en-US" sz="1400" dirty="0" err="1"/>
              <a:t>komponente</a:t>
            </a:r>
            <a:r>
              <a:rPr lang="en-US" sz="1400" dirty="0"/>
              <a:t> za </a:t>
            </a:r>
            <a:r>
              <a:rPr lang="en-US" sz="1400" dirty="0" err="1"/>
              <a:t>proveru</a:t>
            </a:r>
            <a:r>
              <a:rPr lang="en-US" sz="1400" dirty="0"/>
              <a:t> </a:t>
            </a:r>
            <a:r>
              <a:rPr lang="en-US" sz="1400" dirty="0" err="1"/>
              <a:t>sa</a:t>
            </a:r>
            <a:r>
              <a:rPr lang="en-US" sz="1400" dirty="0"/>
              <a:t> </a:t>
            </a:r>
            <a:r>
              <a:rPr lang="en-US" sz="1400" dirty="0" err="1"/>
              <a:t>nivoa</a:t>
            </a:r>
            <a:r>
              <a:rPr lang="en-US" sz="1400" dirty="0"/>
              <a:t> </a:t>
            </a:r>
            <a:r>
              <a:rPr lang="en-US" sz="1400" dirty="0" err="1"/>
              <a:t>jedinice</a:t>
            </a:r>
            <a:r>
              <a:rPr lang="en-US" sz="1400" dirty="0"/>
              <a:t> Calc2 </a:t>
            </a:r>
            <a:r>
              <a:rPr lang="en-US" sz="1400" dirty="0" err="1"/>
              <a:t>unutar</a:t>
            </a:r>
            <a:r>
              <a:rPr lang="en-US" sz="1400" dirty="0"/>
              <a:t> </a:t>
            </a:r>
            <a:r>
              <a:rPr lang="en-US" sz="1400" dirty="0" err="1"/>
              <a:t>svog</a:t>
            </a:r>
            <a:r>
              <a:rPr lang="en-US" sz="1400" dirty="0"/>
              <a:t> </a:t>
            </a:r>
            <a:r>
              <a:rPr lang="en-US" sz="1400" dirty="0" err="1"/>
              <a:t>verifikacionog</a:t>
            </a:r>
            <a:r>
              <a:rPr lang="en-US" sz="1400" dirty="0"/>
              <a:t> </a:t>
            </a:r>
            <a:r>
              <a:rPr lang="en-US" sz="1400" dirty="0" err="1"/>
              <a:t>okruženja</a:t>
            </a:r>
            <a:endParaRPr lang="en-US" sz="1400" dirty="0" err="1">
              <a:cs typeface="Arial"/>
            </a:endParaRPr>
          </a:p>
          <a:p>
            <a:pPr>
              <a:spcBef>
                <a:spcPts val="20"/>
              </a:spcBef>
            </a:pPr>
            <a:endParaRPr lang="en-US" sz="1400" dirty="0"/>
          </a:p>
          <a:p>
            <a:pPr>
              <a:spcBef>
                <a:spcPts val="20"/>
              </a:spcBef>
            </a:pPr>
            <a:r>
              <a:rPr lang="en-US" sz="1400" dirty="0" err="1">
                <a:cs typeface="Arial"/>
              </a:rPr>
              <a:t>Veruju</a:t>
            </a:r>
            <a:r>
              <a:rPr lang="en-US" sz="1400" dirty="0">
                <a:cs typeface="Arial"/>
              </a:rPr>
              <a:t> da </a:t>
            </a:r>
            <a:r>
              <a:rPr lang="en-US" sz="1400" dirty="0" err="1">
                <a:cs typeface="Arial"/>
              </a:rPr>
              <a:t>će</a:t>
            </a:r>
            <a:r>
              <a:rPr lang="en-US" sz="1400" dirty="0">
                <a:cs typeface="Arial"/>
              </a:rPr>
              <a:t> </a:t>
            </a:r>
            <a:r>
              <a:rPr lang="en-US" sz="1400" dirty="0" err="1"/>
              <a:t>ponovnom</a:t>
            </a:r>
            <a:r>
              <a:rPr lang="en-US" sz="1400" dirty="0"/>
              <a:t> </a:t>
            </a:r>
            <a:r>
              <a:rPr lang="en-US" sz="1400" dirty="0" err="1"/>
              <a:t>upotrebom</a:t>
            </a:r>
            <a:r>
              <a:rPr lang="en-US" sz="1400" dirty="0"/>
              <a:t> </a:t>
            </a:r>
            <a:r>
              <a:rPr lang="en-US" sz="1400" dirty="0" err="1"/>
              <a:t>komponenti</a:t>
            </a:r>
            <a:r>
              <a:rPr lang="en-US" sz="1400" dirty="0"/>
              <a:t> za </a:t>
            </a:r>
            <a:r>
              <a:rPr lang="en-US" sz="1400" dirty="0" err="1"/>
              <a:t>proveru</a:t>
            </a:r>
            <a:r>
              <a:rPr lang="en-US" sz="1400" dirty="0"/>
              <a:t> </a:t>
            </a:r>
            <a:r>
              <a:rPr lang="en-US" sz="1400" dirty="0" err="1"/>
              <a:t>značajno</a:t>
            </a:r>
            <a:r>
              <a:rPr lang="en-US" sz="1400" dirty="0"/>
              <a:t> </a:t>
            </a:r>
            <a:r>
              <a:rPr lang="en-US" sz="1400" dirty="0" err="1"/>
              <a:t>smanjiti</a:t>
            </a:r>
            <a:r>
              <a:rPr lang="en-US" sz="1400" dirty="0"/>
              <a:t> </a:t>
            </a:r>
            <a:r>
              <a:rPr lang="en-US" sz="1400" dirty="0" err="1"/>
              <a:t>vreme</a:t>
            </a:r>
            <a:r>
              <a:rPr lang="en-US" sz="1400" dirty="0"/>
              <a:t> </a:t>
            </a:r>
            <a:r>
              <a:rPr lang="en-US" sz="1400" dirty="0" err="1"/>
              <a:t>potrebno</a:t>
            </a:r>
            <a:r>
              <a:rPr lang="en-US" sz="1400" dirty="0"/>
              <a:t> za </a:t>
            </a:r>
            <a:r>
              <a:rPr lang="en-US" sz="1400" dirty="0" err="1"/>
              <a:t>kodiranje</a:t>
            </a:r>
            <a:r>
              <a:rPr lang="en-US" sz="1400" dirty="0"/>
              <a:t> </a:t>
            </a:r>
            <a:r>
              <a:rPr lang="en-US" sz="1400" dirty="0" err="1"/>
              <a:t>i</a:t>
            </a:r>
            <a:r>
              <a:rPr lang="en-US" sz="1400" dirty="0"/>
              <a:t> </a:t>
            </a:r>
            <a:r>
              <a:rPr lang="en-US" sz="1400" dirty="0" err="1"/>
              <a:t>debagovanje</a:t>
            </a:r>
            <a:endParaRPr lang="en-US" sz="1400" dirty="0" err="1">
              <a:cs typeface="Arial"/>
            </a:endParaRPr>
          </a:p>
          <a:p>
            <a:endParaRPr lang="en-US" altLang="en-US" sz="1400" dirty="0">
              <a:cs typeface="Arial"/>
            </a:endParaRPr>
          </a:p>
        </p:txBody>
      </p:sp>
      <p:pic>
        <p:nvPicPr>
          <p:cNvPr id="54277" name="Picture 7">
            <a:extLst>
              <a:ext uri="{FF2B5EF4-FFF2-40B4-BE49-F238E27FC236}">
                <a16:creationId xmlns:a16="http://schemas.microsoft.com/office/drawing/2014/main" id="{FCA3F9F9-744B-6B81-2170-4D0771F0D86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57725" y="896938"/>
            <a:ext cx="4186238" cy="3757612"/>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4">
            <a:extLst>
              <a:ext uri="{FF2B5EF4-FFF2-40B4-BE49-F238E27FC236}">
                <a16:creationId xmlns:a16="http://schemas.microsoft.com/office/drawing/2014/main" id="{DC88F9CC-E363-6B6C-DACA-D8C9D428826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02C06B-C0BB-4B36-961D-5D53082A33C0}" type="slidenum">
              <a:rPr lang="de-DE" altLang="en-US">
                <a:solidFill>
                  <a:schemeClr val="bg1"/>
                </a:solidFill>
              </a:rPr>
              <a:pPr/>
              <a:t>41</a:t>
            </a:fld>
            <a:endParaRPr lang="de-DE" altLang="en-US">
              <a:solidFill>
                <a:schemeClr val="bg1"/>
              </a:solidFill>
            </a:endParaRPr>
          </a:p>
        </p:txBody>
      </p:sp>
      <p:sp>
        <p:nvSpPr>
          <p:cNvPr id="55299" name="Rectangle 2">
            <a:extLst>
              <a:ext uri="{FF2B5EF4-FFF2-40B4-BE49-F238E27FC236}">
                <a16:creationId xmlns:a16="http://schemas.microsoft.com/office/drawing/2014/main" id="{302168DE-8BCF-7E37-8443-3D4B5C12A10B}"/>
              </a:ext>
            </a:extLst>
          </p:cNvPr>
          <p:cNvSpPr>
            <a:spLocks noGrp="1" noChangeArrowheads="1"/>
          </p:cNvSpPr>
          <p:nvPr>
            <p:ph type="title"/>
          </p:nvPr>
        </p:nvSpPr>
        <p:spPr/>
        <p:txBody>
          <a:bodyPr/>
          <a:lstStyle/>
          <a:p>
            <a:r>
              <a:rPr lang="en-US" sz="2200" dirty="0" err="1"/>
              <a:t>Ponovna</a:t>
            </a:r>
            <a:r>
              <a:rPr lang="en-US" sz="2200" dirty="0"/>
              <a:t> </a:t>
            </a:r>
            <a:r>
              <a:rPr lang="en-US" sz="2200" dirty="0" err="1"/>
              <a:t>upotreba</a:t>
            </a:r>
            <a:r>
              <a:rPr lang="en-US" sz="2200" dirty="0"/>
              <a:t> </a:t>
            </a:r>
            <a:r>
              <a:rPr lang="en-US" sz="2200" dirty="0" err="1"/>
              <a:t>kod</a:t>
            </a:r>
            <a:r>
              <a:rPr lang="en-US" sz="2200" dirty="0"/>
              <a:t> Calc2</a:t>
            </a:r>
          </a:p>
          <a:p>
            <a:r>
              <a:rPr lang="en-US" altLang="en-US" sz="2200" dirty="0"/>
              <a:t> – </a:t>
            </a:r>
            <a:r>
              <a:rPr lang="en-US" altLang="en-US" sz="2200" dirty="0" err="1"/>
              <a:t>Originalno</a:t>
            </a:r>
            <a:r>
              <a:rPr lang="en-US" altLang="en-US" sz="2200" dirty="0"/>
              <a:t> </a:t>
            </a:r>
            <a:r>
              <a:rPr lang="en-US" altLang="en-US" sz="2200" dirty="0" err="1"/>
              <a:t>verifikaciono</a:t>
            </a:r>
            <a:r>
              <a:rPr lang="en-US" altLang="en-US" sz="2200" dirty="0"/>
              <a:t> </a:t>
            </a:r>
            <a:r>
              <a:rPr lang="en-US" altLang="en-US" sz="2200" dirty="0" err="1"/>
              <a:t>okruženje</a:t>
            </a:r>
            <a:endParaRPr lang="en-US" dirty="0" err="1"/>
          </a:p>
        </p:txBody>
      </p:sp>
      <p:sp>
        <p:nvSpPr>
          <p:cNvPr id="55300" name="Rectangle 4">
            <a:extLst>
              <a:ext uri="{FF2B5EF4-FFF2-40B4-BE49-F238E27FC236}">
                <a16:creationId xmlns:a16="http://schemas.microsoft.com/office/drawing/2014/main" id="{3F9E2195-E4D8-A0A4-034B-86BC4417D532}"/>
              </a:ext>
            </a:extLst>
          </p:cNvPr>
          <p:cNvSpPr>
            <a:spLocks noGrp="1" noChangeArrowheads="1"/>
          </p:cNvSpPr>
          <p:nvPr>
            <p:ph type="body" sz="half" idx="1"/>
          </p:nvPr>
        </p:nvSpPr>
        <p:spPr/>
        <p:txBody>
          <a:bodyPr/>
          <a:lstStyle/>
          <a:p>
            <a:pPr>
              <a:spcBef>
                <a:spcPts val="20"/>
              </a:spcBef>
            </a:pPr>
            <a:r>
              <a:rPr lang="en-US" altLang="en-US" sz="1400" dirty="0"/>
              <a:t>Da bi se to </a:t>
            </a:r>
            <a:r>
              <a:rPr lang="en-US" altLang="en-US" sz="1400" dirty="0" err="1"/>
              <a:t>postiglo</a:t>
            </a:r>
            <a:r>
              <a:rPr lang="en-US" altLang="en-US" sz="1400" dirty="0"/>
              <a:t>, </a:t>
            </a:r>
            <a:r>
              <a:rPr lang="en-US" altLang="en-US" sz="1400" dirty="0" err="1"/>
              <a:t>originalno</a:t>
            </a:r>
            <a:r>
              <a:rPr lang="en-US" altLang="en-US" sz="1400" dirty="0"/>
              <a:t> </a:t>
            </a:r>
            <a:r>
              <a:rPr lang="en-US" altLang="en-US" sz="1400" dirty="0" err="1"/>
              <a:t>verifikaciono</a:t>
            </a:r>
            <a:r>
              <a:rPr lang="en-US" altLang="en-US" sz="1400" dirty="0"/>
              <a:t> </a:t>
            </a:r>
            <a:r>
              <a:rPr lang="en-US" altLang="en-US" sz="1400" dirty="0" err="1"/>
              <a:t>okruženje</a:t>
            </a:r>
            <a:r>
              <a:rPr lang="en-US" altLang="en-US" sz="1400" dirty="0"/>
              <a:t> </a:t>
            </a:r>
            <a:r>
              <a:rPr lang="en-US" altLang="en-US" sz="1400" dirty="0" err="1"/>
              <a:t>opisano</a:t>
            </a:r>
            <a:r>
              <a:rPr lang="en-US" altLang="en-US" sz="1400" dirty="0"/>
              <a:t> </a:t>
            </a:r>
            <a:r>
              <a:rPr lang="en-US" altLang="en-US" sz="1400" dirty="0" err="1"/>
              <a:t>ranije</a:t>
            </a:r>
            <a:r>
              <a:rPr lang="en-US" altLang="en-US" sz="1400" dirty="0"/>
              <a:t> mora da se </a:t>
            </a:r>
            <a:r>
              <a:rPr lang="en-US" altLang="en-US" sz="1400" dirty="0" err="1"/>
              <a:t>promeni</a:t>
            </a:r>
            <a:r>
              <a:rPr lang="en-US" altLang="en-US" sz="1400" dirty="0"/>
              <a:t> </a:t>
            </a:r>
            <a:r>
              <a:rPr lang="en-US" altLang="en-US" sz="1400" dirty="0" err="1"/>
              <a:t>zbog</a:t>
            </a:r>
            <a:r>
              <a:rPr lang="en-US" altLang="en-US" sz="1400" dirty="0"/>
              <a:t> </a:t>
            </a:r>
            <a:r>
              <a:rPr lang="en-US" altLang="en-US" sz="1400" dirty="0" err="1"/>
              <a:t>izazova</a:t>
            </a:r>
            <a:r>
              <a:rPr lang="en-US" altLang="en-US" sz="1400" dirty="0"/>
              <a:t> </a:t>
            </a:r>
            <a:r>
              <a:rPr lang="en-US" altLang="en-US" sz="1400" dirty="0" err="1"/>
              <a:t>vertikalne</a:t>
            </a:r>
            <a:r>
              <a:rPr lang="en-US" altLang="en-US" sz="1400" dirty="0"/>
              <a:t> </a:t>
            </a:r>
            <a:r>
              <a:rPr lang="en-US" altLang="en-US" sz="1400" dirty="0" err="1"/>
              <a:t>ponovne</a:t>
            </a:r>
            <a:r>
              <a:rPr lang="en-US" altLang="en-US" sz="1400" dirty="0"/>
              <a:t> </a:t>
            </a:r>
            <a:r>
              <a:rPr lang="en-US" altLang="en-US" sz="1400" dirty="0" err="1"/>
              <a:t>upotrebe</a:t>
            </a:r>
            <a:r>
              <a:rPr lang="en-US" altLang="en-US" sz="1400" dirty="0"/>
              <a:t>. Donja </a:t>
            </a:r>
            <a:r>
              <a:rPr lang="en-US" altLang="en-US" sz="1400" dirty="0" err="1"/>
              <a:t>slika</a:t>
            </a:r>
            <a:r>
              <a:rPr lang="en-US" altLang="en-US" sz="1400" dirty="0"/>
              <a:t> </a:t>
            </a:r>
            <a:r>
              <a:rPr lang="en-US" altLang="en-US" sz="1400" dirty="0" err="1"/>
              <a:t>prikazuje</a:t>
            </a:r>
            <a:r>
              <a:rPr lang="en-US" altLang="en-US" sz="1400" dirty="0"/>
              <a:t> </a:t>
            </a:r>
            <a:r>
              <a:rPr lang="en-US" altLang="en-US" sz="1400" dirty="0" err="1"/>
              <a:t>originalno</a:t>
            </a:r>
            <a:r>
              <a:rPr lang="en-US" altLang="en-US" sz="1400" dirty="0"/>
              <a:t> Calc2 </a:t>
            </a:r>
            <a:r>
              <a:rPr lang="en-US" altLang="en-US" sz="1400" dirty="0" err="1"/>
              <a:t>verifikaciono</a:t>
            </a:r>
            <a:r>
              <a:rPr lang="en-US" altLang="en-US" sz="1400" dirty="0"/>
              <a:t> </a:t>
            </a:r>
            <a:r>
              <a:rPr lang="en-US" altLang="en-US" sz="1400" dirty="0" err="1"/>
              <a:t>okruženje</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err="1">
                <a:cs typeface="Arial"/>
              </a:rPr>
              <a:t>Originalno</a:t>
            </a:r>
            <a:r>
              <a:rPr lang="en-US" sz="1400" dirty="0">
                <a:cs typeface="Arial"/>
              </a:rPr>
              <a:t> </a:t>
            </a:r>
            <a:r>
              <a:rPr lang="en-US" sz="1400" dirty="0" err="1"/>
              <a:t>verifikaciono</a:t>
            </a:r>
            <a:r>
              <a:rPr lang="en-US" sz="1400" dirty="0"/>
              <a:t> </a:t>
            </a:r>
            <a:r>
              <a:rPr lang="en-US" sz="1400" dirty="0" err="1"/>
              <a:t>okruženje</a:t>
            </a:r>
            <a:r>
              <a:rPr lang="en-US" sz="1400" dirty="0"/>
              <a:t> za Calc2 </a:t>
            </a:r>
            <a:r>
              <a:rPr lang="en-US" sz="1400" dirty="0" err="1"/>
              <a:t>koje</a:t>
            </a:r>
            <a:r>
              <a:rPr lang="en-US" sz="1400" dirty="0"/>
              <a:t> </a:t>
            </a:r>
            <a:r>
              <a:rPr lang="en-US" sz="1400" dirty="0" err="1"/>
              <a:t>koristi</a:t>
            </a:r>
            <a:r>
              <a:rPr lang="en-US" sz="1400" dirty="0"/>
              <a:t> </a:t>
            </a:r>
            <a:r>
              <a:rPr lang="en-US" sz="1400" dirty="0" err="1"/>
              <a:t>testno</a:t>
            </a:r>
            <a:r>
              <a:rPr lang="en-US" sz="1400" dirty="0"/>
              <a:t> </a:t>
            </a:r>
            <a:r>
              <a:rPr lang="en-US" sz="1400" dirty="0" err="1"/>
              <a:t>okruženje</a:t>
            </a:r>
            <a:r>
              <a:rPr lang="en-US" sz="1400" dirty="0"/>
              <a:t> </a:t>
            </a:r>
            <a:r>
              <a:rPr lang="en-US" sz="1400" dirty="0" err="1"/>
              <a:t>zasnovano</a:t>
            </a:r>
            <a:r>
              <a:rPr lang="en-US" sz="1400" dirty="0"/>
              <a:t> </a:t>
            </a:r>
            <a:r>
              <a:rPr lang="en-US" sz="1400" dirty="0" err="1"/>
              <a:t>na</a:t>
            </a:r>
            <a:r>
              <a:rPr lang="en-US" sz="1400" dirty="0"/>
              <a:t> </a:t>
            </a:r>
            <a:r>
              <a:rPr lang="en-US" sz="1400" dirty="0" err="1"/>
              <a:t>transakcijama</a:t>
            </a:r>
            <a:r>
              <a:rPr lang="en-US" sz="1400" dirty="0"/>
              <a:t> </a:t>
            </a:r>
            <a:r>
              <a:rPr lang="en-US" sz="1400" dirty="0" err="1"/>
              <a:t>imalo</a:t>
            </a:r>
            <a:r>
              <a:rPr lang="en-US" sz="1400" dirty="0"/>
              <a:t> je </a:t>
            </a:r>
            <a:r>
              <a:rPr lang="en-US" sz="1400" dirty="0" err="1"/>
              <a:t>sledeće</a:t>
            </a:r>
            <a:r>
              <a:rPr lang="en-US" sz="1400" dirty="0"/>
              <a:t> </a:t>
            </a:r>
            <a:r>
              <a:rPr lang="en-US" sz="1400" dirty="0" err="1"/>
              <a:t>verifikacione</a:t>
            </a:r>
            <a:r>
              <a:rPr lang="en-US" sz="1400" dirty="0"/>
              <a:t> </a:t>
            </a:r>
            <a:r>
              <a:rPr lang="en-US" sz="1400" dirty="0" err="1"/>
              <a:t>komponente</a:t>
            </a:r>
            <a:r>
              <a:rPr lang="en-US" sz="1400" dirty="0"/>
              <a:t>: </a:t>
            </a:r>
            <a:r>
              <a:rPr lang="en-US" sz="1400" dirty="0" err="1"/>
              <a:t>jednu</a:t>
            </a:r>
            <a:r>
              <a:rPr lang="en-US" sz="1400" dirty="0"/>
              <a:t> </a:t>
            </a:r>
            <a:r>
              <a:rPr lang="en-US" sz="1400" dirty="0" err="1"/>
              <a:t>komponentu</a:t>
            </a:r>
            <a:r>
              <a:rPr lang="en-US" sz="1400" dirty="0"/>
              <a:t> za </a:t>
            </a:r>
            <a:r>
              <a:rPr lang="en-US" sz="1400" dirty="0" err="1"/>
              <a:t>generisanje</a:t>
            </a:r>
            <a:r>
              <a:rPr lang="en-US" sz="1400" dirty="0"/>
              <a:t> stimulus-a, </a:t>
            </a:r>
            <a:r>
              <a:rPr lang="en-US" sz="1400" dirty="0" err="1"/>
              <a:t>četiri</a:t>
            </a:r>
            <a:r>
              <a:rPr lang="en-US" sz="1400" dirty="0"/>
              <a:t> </a:t>
            </a:r>
            <a:r>
              <a:rPr lang="en-US" sz="1400" dirty="0" err="1"/>
              <a:t>komponente</a:t>
            </a:r>
            <a:r>
              <a:rPr lang="en-US" sz="1400" dirty="0"/>
              <a:t> za </a:t>
            </a:r>
            <a:r>
              <a:rPr lang="en-US" sz="1400" dirty="0" err="1"/>
              <a:t>protokol</a:t>
            </a:r>
            <a:r>
              <a:rPr lang="en-US" sz="1400" dirty="0"/>
              <a:t> porta, </a:t>
            </a:r>
            <a:r>
              <a:rPr lang="en-US" sz="1400" dirty="0" err="1"/>
              <a:t>tabelu</a:t>
            </a:r>
            <a:r>
              <a:rPr lang="en-US" sz="1400" dirty="0"/>
              <a:t> </a:t>
            </a:r>
            <a:r>
              <a:rPr lang="en-US" sz="1400" dirty="0" err="1"/>
              <a:t>rezultata</a:t>
            </a:r>
            <a:r>
              <a:rPr lang="en-US" sz="1400" dirty="0"/>
              <a:t>, </a:t>
            </a:r>
            <a:r>
              <a:rPr lang="en-US" sz="1400" dirty="0" err="1"/>
              <a:t>komponentu</a:t>
            </a:r>
            <a:r>
              <a:rPr lang="en-US" sz="1400" dirty="0"/>
              <a:t> za </a:t>
            </a:r>
            <a:r>
              <a:rPr lang="en-US" sz="1400" dirty="0" err="1"/>
              <a:t>proveru</a:t>
            </a:r>
            <a:r>
              <a:rPr lang="en-US" sz="1400" dirty="0"/>
              <a:t> </a:t>
            </a:r>
            <a:r>
              <a:rPr lang="en-US" sz="1400" dirty="0" err="1"/>
              <a:t>i</a:t>
            </a:r>
            <a:r>
              <a:rPr lang="en-US" sz="1400" dirty="0"/>
              <a:t> </a:t>
            </a:r>
            <a:r>
              <a:rPr lang="en-US" sz="1400" dirty="0" err="1"/>
              <a:t>četiri</a:t>
            </a:r>
            <a:r>
              <a:rPr lang="en-US" sz="1400" dirty="0"/>
              <a:t> </a:t>
            </a:r>
            <a:r>
              <a:rPr lang="en-US" sz="1400" dirty="0" err="1"/>
              <a:t>monitora</a:t>
            </a:r>
            <a:r>
              <a:rPr lang="en-US" sz="1400" dirty="0"/>
              <a:t> </a:t>
            </a:r>
            <a:r>
              <a:rPr lang="en-US" sz="1400" dirty="0" err="1"/>
              <a:t>izlaznih</a:t>
            </a:r>
            <a:r>
              <a:rPr lang="en-US" sz="1400" dirty="0"/>
              <a:t> </a:t>
            </a:r>
            <a:r>
              <a:rPr lang="en-US" sz="1400" dirty="0" err="1"/>
              <a:t>portova</a:t>
            </a:r>
            <a:endParaRPr lang="en-US" sz="1400" dirty="0" err="1">
              <a:cs typeface="Arial"/>
            </a:endParaRPr>
          </a:p>
          <a:p>
            <a:pPr>
              <a:spcBef>
                <a:spcPts val="20"/>
              </a:spcBef>
            </a:pPr>
            <a:endParaRPr lang="en-US" sz="1400" dirty="0"/>
          </a:p>
          <a:p>
            <a:pPr>
              <a:spcBef>
                <a:spcPts val="20"/>
              </a:spcBef>
            </a:pPr>
            <a:r>
              <a:rPr lang="en-US" sz="1400" dirty="0" err="1"/>
              <a:t>Originalno</a:t>
            </a:r>
            <a:r>
              <a:rPr lang="en-US" sz="1400" dirty="0"/>
              <a:t> Calc2 </a:t>
            </a:r>
            <a:r>
              <a:rPr lang="en-US" sz="1400" dirty="0" err="1"/>
              <a:t>verifikaciono</a:t>
            </a:r>
            <a:r>
              <a:rPr lang="en-US" sz="1400" dirty="0"/>
              <a:t> </a:t>
            </a:r>
            <a:r>
              <a:rPr lang="en-US" sz="1400" dirty="0" err="1"/>
              <a:t>okruženje</a:t>
            </a:r>
            <a:r>
              <a:rPr lang="en-US" sz="1400" dirty="0"/>
              <a:t> ne </a:t>
            </a:r>
            <a:r>
              <a:rPr lang="en-US" sz="1400" dirty="0" err="1"/>
              <a:t>omogućava</a:t>
            </a:r>
            <a:r>
              <a:rPr lang="en-US" sz="1400" dirty="0"/>
              <a:t> </a:t>
            </a:r>
            <a:r>
              <a:rPr lang="en-US" sz="1400" dirty="0" err="1"/>
              <a:t>ponovnu</a:t>
            </a:r>
            <a:r>
              <a:rPr lang="en-US" sz="1400" dirty="0"/>
              <a:t> </a:t>
            </a:r>
            <a:r>
              <a:rPr lang="en-US" sz="1400" dirty="0" err="1"/>
              <a:t>upotrebu</a:t>
            </a:r>
            <a:endParaRPr lang="en-US" sz="1400" dirty="0" err="1">
              <a:cs typeface="Arial"/>
            </a:endParaRPr>
          </a:p>
          <a:p>
            <a:pPr lvl="1" indent="-188595">
              <a:spcBef>
                <a:spcPts val="20"/>
              </a:spcBef>
            </a:pPr>
            <a:r>
              <a:rPr lang="en-US" sz="1400" dirty="0"/>
              <a:t>Stimulus </a:t>
            </a:r>
            <a:r>
              <a:rPr lang="en-US" sz="1400" dirty="0" err="1"/>
              <a:t>komponenta</a:t>
            </a:r>
            <a:r>
              <a:rPr lang="en-US" sz="1400" dirty="0"/>
              <a:t> </a:t>
            </a:r>
            <a:r>
              <a:rPr lang="en-US" sz="1400" dirty="0" err="1"/>
              <a:t>zavisi</a:t>
            </a:r>
            <a:r>
              <a:rPr lang="en-US" sz="1400" dirty="0"/>
              <a:t> od </a:t>
            </a:r>
            <a:r>
              <a:rPr lang="en-US" sz="1400" dirty="0" err="1"/>
              <a:t>drugih</a:t>
            </a:r>
            <a:r>
              <a:rPr lang="en-US" sz="1400" dirty="0"/>
              <a:t> </a:t>
            </a:r>
            <a:r>
              <a:rPr lang="en-US" sz="1400" dirty="0" err="1"/>
              <a:t>verifikacionih</a:t>
            </a:r>
            <a:r>
              <a:rPr lang="en-US" sz="1400" dirty="0"/>
              <a:t> </a:t>
            </a:r>
            <a:r>
              <a:rPr lang="en-US" sz="1400" dirty="0" err="1"/>
              <a:t>komponenti</a:t>
            </a:r>
            <a:r>
              <a:rPr lang="en-US" sz="1400" dirty="0"/>
              <a:t> — </a:t>
            </a:r>
            <a:r>
              <a:rPr lang="en-US" sz="1400" dirty="0" err="1"/>
              <a:t>monitora</a:t>
            </a:r>
            <a:r>
              <a:rPr lang="en-US" sz="1400" dirty="0"/>
              <a:t> </a:t>
            </a:r>
            <a:r>
              <a:rPr lang="en-US" sz="1400" dirty="0" err="1"/>
              <a:t>izlaznih</a:t>
            </a:r>
            <a:r>
              <a:rPr lang="en-US" sz="1400" dirty="0"/>
              <a:t> </a:t>
            </a:r>
            <a:r>
              <a:rPr lang="en-US" sz="1400" dirty="0" err="1"/>
              <a:t>portova</a:t>
            </a:r>
            <a:r>
              <a:rPr lang="en-US" sz="1400" dirty="0"/>
              <a:t>: </a:t>
            </a:r>
            <a:r>
              <a:rPr lang="en-US" sz="1400" dirty="0" err="1"/>
              <a:t>monitori</a:t>
            </a:r>
            <a:r>
              <a:rPr lang="en-US" sz="1400" dirty="0"/>
              <a:t> </a:t>
            </a:r>
            <a:r>
              <a:rPr lang="en-US" sz="1400" dirty="0" err="1"/>
              <a:t>izlaznih</a:t>
            </a:r>
            <a:r>
              <a:rPr lang="en-US" sz="1400" dirty="0"/>
              <a:t> </a:t>
            </a:r>
            <a:r>
              <a:rPr lang="en-US" sz="1400" dirty="0" err="1"/>
              <a:t>portova</a:t>
            </a:r>
            <a:r>
              <a:rPr lang="en-US" sz="1400" dirty="0"/>
              <a:t> </a:t>
            </a:r>
            <a:r>
              <a:rPr lang="en-US" sz="1400" dirty="0" err="1"/>
              <a:t>šalju</a:t>
            </a:r>
            <a:r>
              <a:rPr lang="en-US" sz="1400" dirty="0"/>
              <a:t> tag </a:t>
            </a:r>
            <a:r>
              <a:rPr lang="en-US" sz="1400" dirty="0" err="1"/>
              <a:t>završene</a:t>
            </a:r>
            <a:r>
              <a:rPr lang="en-US" sz="1400" dirty="0"/>
              <a:t> </a:t>
            </a:r>
            <a:r>
              <a:rPr lang="en-US" sz="1400" dirty="0" err="1"/>
              <a:t>komande</a:t>
            </a:r>
            <a:r>
              <a:rPr lang="en-US" sz="1400" dirty="0"/>
              <a:t> </a:t>
            </a:r>
            <a:r>
              <a:rPr lang="en-US" sz="1400" dirty="0" err="1"/>
              <a:t>nazad</a:t>
            </a:r>
            <a:r>
              <a:rPr lang="en-US" sz="1400" dirty="0"/>
              <a:t> stimulus </a:t>
            </a:r>
            <a:r>
              <a:rPr lang="en-US" sz="1400" dirty="0" err="1"/>
              <a:t>komponenti</a:t>
            </a:r>
            <a:r>
              <a:rPr lang="en-US" sz="1400" dirty="0"/>
              <a:t> </a:t>
            </a:r>
            <a:r>
              <a:rPr lang="en-US" sz="1400" dirty="0" err="1"/>
              <a:t>kako</a:t>
            </a:r>
            <a:r>
              <a:rPr lang="en-US" sz="1400" dirty="0"/>
              <a:t> bi </a:t>
            </a:r>
            <a:r>
              <a:rPr lang="en-US" sz="1400" dirty="0" err="1"/>
              <a:t>ona</a:t>
            </a:r>
            <a:r>
              <a:rPr lang="en-US" sz="1400" dirty="0"/>
              <a:t> </a:t>
            </a:r>
            <a:r>
              <a:rPr lang="en-US" sz="1400" dirty="0" err="1"/>
              <a:t>mogla</a:t>
            </a:r>
            <a:r>
              <a:rPr lang="en-US" sz="1400" dirty="0"/>
              <a:t> da </a:t>
            </a:r>
            <a:r>
              <a:rPr lang="en-US" sz="1400" dirty="0" err="1"/>
              <a:t>ponovo</a:t>
            </a:r>
            <a:r>
              <a:rPr lang="en-US" sz="1400" dirty="0"/>
              <a:t> </a:t>
            </a:r>
            <a:r>
              <a:rPr lang="en-US" sz="1400" dirty="0" err="1"/>
              <a:t>koristi</a:t>
            </a:r>
            <a:r>
              <a:rPr lang="en-US" sz="1400" dirty="0"/>
              <a:t> taj tag</a:t>
            </a:r>
            <a:endParaRPr lang="en-US" sz="1400" dirty="0">
              <a:cs typeface="Arial"/>
            </a:endParaRPr>
          </a:p>
          <a:p>
            <a:pPr lvl="1" indent="-188595">
              <a:spcBef>
                <a:spcPts val="20"/>
              </a:spcBef>
            </a:pPr>
            <a:r>
              <a:rPr lang="en-US" sz="1400" dirty="0"/>
              <a:t>Pored toga, </a:t>
            </a:r>
            <a:r>
              <a:rPr lang="en-US" sz="1400" dirty="0" err="1"/>
              <a:t>tabela</a:t>
            </a:r>
            <a:r>
              <a:rPr lang="en-US" sz="1400" dirty="0"/>
              <a:t> </a:t>
            </a:r>
            <a:r>
              <a:rPr lang="en-US" sz="1400" dirty="0" err="1"/>
              <a:t>rezultata</a:t>
            </a:r>
            <a:r>
              <a:rPr lang="en-US" sz="1400" dirty="0"/>
              <a:t> </a:t>
            </a:r>
            <a:r>
              <a:rPr lang="en-US" sz="1400" dirty="0" err="1"/>
              <a:t>takođe</a:t>
            </a:r>
            <a:r>
              <a:rPr lang="en-US" sz="1400" dirty="0"/>
              <a:t> </a:t>
            </a:r>
            <a:r>
              <a:rPr lang="en-US" sz="1400" dirty="0" err="1"/>
              <a:t>zavisi</a:t>
            </a:r>
            <a:r>
              <a:rPr lang="en-US" sz="1400" dirty="0"/>
              <a:t> od stimulus </a:t>
            </a:r>
            <a:r>
              <a:rPr lang="en-US" sz="1400" dirty="0" err="1"/>
              <a:t>komponente</a:t>
            </a:r>
            <a:r>
              <a:rPr lang="en-US" sz="1400" dirty="0"/>
              <a:t>. Ona prima </a:t>
            </a:r>
            <a:r>
              <a:rPr lang="en-US" sz="1400" dirty="0" err="1"/>
              <a:t>transakcije</a:t>
            </a:r>
            <a:r>
              <a:rPr lang="en-US" sz="1400" dirty="0"/>
              <a:t> </a:t>
            </a:r>
            <a:r>
              <a:rPr lang="en-US" sz="1400" dirty="0" err="1"/>
              <a:t>direktno</a:t>
            </a:r>
            <a:r>
              <a:rPr lang="en-US" sz="1400" dirty="0"/>
              <a:t> od stimulus </a:t>
            </a:r>
            <a:r>
              <a:rPr lang="en-US" sz="1400" dirty="0" err="1"/>
              <a:t>komponente</a:t>
            </a:r>
            <a:r>
              <a:rPr lang="en-US" sz="1400" dirty="0"/>
              <a:t>; </a:t>
            </a:r>
            <a:r>
              <a:rPr lang="en-US" sz="1400" dirty="0" err="1"/>
              <a:t>dakle</a:t>
            </a:r>
            <a:r>
              <a:rPr lang="en-US" sz="1400" dirty="0"/>
              <a:t>, u </a:t>
            </a:r>
            <a:r>
              <a:rPr lang="en-US" sz="1400" dirty="0" err="1"/>
              <a:t>novom</a:t>
            </a:r>
            <a:r>
              <a:rPr lang="en-US" sz="1400" dirty="0"/>
              <a:t> </a:t>
            </a:r>
            <a:r>
              <a:rPr lang="en-US" sz="1400" dirty="0" err="1"/>
              <a:t>okruženju</a:t>
            </a:r>
            <a:r>
              <a:rPr lang="en-US" sz="1400" dirty="0"/>
              <a:t>, </a:t>
            </a:r>
            <a:r>
              <a:rPr lang="en-US" sz="1400" dirty="0" err="1"/>
              <a:t>kada</a:t>
            </a:r>
            <a:r>
              <a:rPr lang="en-US" sz="1400" dirty="0"/>
              <a:t> </a:t>
            </a:r>
            <a:r>
              <a:rPr lang="en-US" sz="1400" dirty="0" err="1"/>
              <a:t>stvarna</a:t>
            </a:r>
            <a:r>
              <a:rPr lang="en-US" sz="1400" dirty="0"/>
              <a:t> </a:t>
            </a:r>
            <a:r>
              <a:rPr lang="en-US" sz="1400" dirty="0" err="1"/>
              <a:t>logika</a:t>
            </a:r>
            <a:r>
              <a:rPr lang="en-US" sz="1400" dirty="0"/>
              <a:t> (dispatcher </a:t>
            </a:r>
            <a:r>
              <a:rPr lang="en-US" sz="1400" dirty="0" err="1"/>
              <a:t>jedinice</a:t>
            </a:r>
            <a:r>
              <a:rPr lang="en-US" sz="1400" dirty="0"/>
              <a:t>) </a:t>
            </a:r>
            <a:r>
              <a:rPr lang="en-US" sz="1400" dirty="0" err="1"/>
              <a:t>generiše</a:t>
            </a:r>
            <a:r>
              <a:rPr lang="en-US" sz="1400" dirty="0"/>
              <a:t> </a:t>
            </a:r>
            <a:r>
              <a:rPr lang="en-US" sz="1400" dirty="0" err="1"/>
              <a:t>transakcije</a:t>
            </a:r>
            <a:r>
              <a:rPr lang="en-US" sz="1400" dirty="0"/>
              <a:t>, </a:t>
            </a:r>
            <a:r>
              <a:rPr lang="en-US" sz="1400" dirty="0" err="1"/>
              <a:t>tabela</a:t>
            </a:r>
            <a:r>
              <a:rPr lang="en-US" sz="1400" dirty="0"/>
              <a:t> </a:t>
            </a:r>
            <a:r>
              <a:rPr lang="en-US" sz="1400" dirty="0" err="1"/>
              <a:t>rezultata</a:t>
            </a:r>
            <a:r>
              <a:rPr lang="en-US" sz="1400" dirty="0"/>
              <a:t> </a:t>
            </a:r>
            <a:r>
              <a:rPr lang="en-US" sz="1400" dirty="0" err="1"/>
              <a:t>neće</a:t>
            </a:r>
            <a:r>
              <a:rPr lang="en-US" sz="1400" dirty="0"/>
              <a:t> </a:t>
            </a:r>
            <a:r>
              <a:rPr lang="en-US" sz="1400" dirty="0" err="1"/>
              <a:t>primati</a:t>
            </a:r>
            <a:r>
              <a:rPr lang="en-US" sz="1400" dirty="0"/>
              <a:t> </a:t>
            </a:r>
            <a:r>
              <a:rPr lang="en-US" sz="1400" dirty="0" err="1"/>
              <a:t>nikakve</a:t>
            </a:r>
            <a:endParaRPr lang="en-US" sz="1400" dirty="0" err="1">
              <a:cs typeface="Arial"/>
            </a:endParaRPr>
          </a:p>
          <a:p>
            <a:pPr lvl="1" indent="-188595">
              <a:spcBef>
                <a:spcPts val="20"/>
              </a:spcBef>
            </a:pPr>
            <a:r>
              <a:rPr lang="en-US" sz="1400" dirty="0" err="1"/>
              <a:t>Još</a:t>
            </a:r>
            <a:r>
              <a:rPr lang="en-US" sz="1400" dirty="0"/>
              <a:t> </a:t>
            </a:r>
            <a:r>
              <a:rPr lang="en-US" sz="1400" dirty="0" err="1"/>
              <a:t>jedno</a:t>
            </a:r>
            <a:r>
              <a:rPr lang="en-US" sz="1400" dirty="0"/>
              <a:t> </a:t>
            </a:r>
            <a:r>
              <a:rPr lang="en-US" sz="1400" dirty="0" err="1"/>
              <a:t>kršenje</a:t>
            </a:r>
            <a:r>
              <a:rPr lang="en-US" sz="1400" dirty="0"/>
              <a:t> </a:t>
            </a:r>
            <a:r>
              <a:rPr lang="en-US" sz="1400" dirty="0" err="1"/>
              <a:t>pravila</a:t>
            </a:r>
            <a:r>
              <a:rPr lang="en-US" sz="1400" dirty="0"/>
              <a:t> </a:t>
            </a:r>
            <a:r>
              <a:rPr lang="en-US" sz="1400" dirty="0" err="1"/>
              <a:t>ponovne</a:t>
            </a:r>
            <a:r>
              <a:rPr lang="en-US" sz="1400" dirty="0"/>
              <a:t> </a:t>
            </a:r>
            <a:r>
              <a:rPr lang="en-US" sz="1400" dirty="0" err="1"/>
              <a:t>upotrebe</a:t>
            </a:r>
            <a:r>
              <a:rPr lang="en-US" sz="1400" dirty="0"/>
              <a:t> je </a:t>
            </a:r>
            <a:r>
              <a:rPr lang="en-US" sz="1400" dirty="0" err="1"/>
              <a:t>što</a:t>
            </a:r>
            <a:r>
              <a:rPr lang="en-US" sz="1400" dirty="0"/>
              <a:t> je </a:t>
            </a:r>
            <a:r>
              <a:rPr lang="en-US" sz="1400" dirty="0" err="1"/>
              <a:t>tim</a:t>
            </a:r>
            <a:r>
              <a:rPr lang="en-US" sz="1400" dirty="0"/>
              <a:t> za </a:t>
            </a:r>
            <a:r>
              <a:rPr lang="en-US" sz="1400" dirty="0" err="1"/>
              <a:t>verifikaciju</a:t>
            </a:r>
            <a:r>
              <a:rPr lang="en-US" sz="1400" dirty="0"/>
              <a:t> </a:t>
            </a:r>
            <a:r>
              <a:rPr lang="en-US" sz="1400" dirty="0" err="1"/>
              <a:t>jedinice</a:t>
            </a:r>
            <a:r>
              <a:rPr lang="en-US" sz="1400" dirty="0"/>
              <a:t> </a:t>
            </a:r>
            <a:r>
              <a:rPr lang="en-US" sz="1400" dirty="0" err="1"/>
              <a:t>postavio</a:t>
            </a:r>
            <a:r>
              <a:rPr lang="en-US" sz="1400" dirty="0"/>
              <a:t> </a:t>
            </a:r>
            <a:r>
              <a:rPr lang="en-US" sz="1400" dirty="0" err="1"/>
              <a:t>monitore</a:t>
            </a:r>
            <a:r>
              <a:rPr lang="en-US" sz="1400" dirty="0"/>
              <a:t> </a:t>
            </a:r>
            <a:r>
              <a:rPr lang="en-US" sz="1400" dirty="0" err="1"/>
              <a:t>portova</a:t>
            </a:r>
            <a:r>
              <a:rPr lang="en-US" sz="1400" dirty="0"/>
              <a:t> da prate </a:t>
            </a:r>
            <a:r>
              <a:rPr lang="en-US" sz="1400" dirty="0" err="1"/>
              <a:t>signale</a:t>
            </a:r>
            <a:r>
              <a:rPr lang="en-US" sz="1400" dirty="0"/>
              <a:t> </a:t>
            </a:r>
            <a:r>
              <a:rPr lang="en-US" sz="1400" dirty="0" err="1"/>
              <a:t>na</a:t>
            </a:r>
            <a:r>
              <a:rPr lang="en-US" sz="1400" dirty="0"/>
              <a:t> </a:t>
            </a:r>
            <a:r>
              <a:rPr lang="en-US" sz="1400" dirty="0" err="1"/>
              <a:t>nivou</a:t>
            </a:r>
            <a:r>
              <a:rPr lang="en-US" sz="1400" dirty="0"/>
              <a:t> </a:t>
            </a:r>
            <a:r>
              <a:rPr lang="en-US" sz="1400" dirty="0" err="1"/>
              <a:t>jedinice</a:t>
            </a:r>
            <a:r>
              <a:rPr lang="en-US" sz="1400" dirty="0"/>
              <a:t>. Ovo </a:t>
            </a:r>
            <a:r>
              <a:rPr lang="en-US" sz="1400" dirty="0" err="1"/>
              <a:t>krši</a:t>
            </a:r>
            <a:r>
              <a:rPr lang="en-US" sz="1400" dirty="0"/>
              <a:t> </a:t>
            </a:r>
            <a:r>
              <a:rPr lang="en-US" sz="1400" dirty="0" err="1"/>
              <a:t>pravilo</a:t>
            </a:r>
            <a:r>
              <a:rPr lang="en-US" sz="1400" dirty="0"/>
              <a:t> </a:t>
            </a:r>
            <a:r>
              <a:rPr lang="en-US" sz="1400" dirty="0" err="1"/>
              <a:t>ponovne</a:t>
            </a:r>
            <a:r>
              <a:rPr lang="en-US" sz="1400" dirty="0"/>
              <a:t> </a:t>
            </a:r>
            <a:r>
              <a:rPr lang="en-US" sz="1400" dirty="0" err="1"/>
              <a:t>upotrebe</a:t>
            </a:r>
            <a:r>
              <a:rPr lang="en-US" sz="1400" dirty="0"/>
              <a:t> </a:t>
            </a:r>
            <a:r>
              <a:rPr lang="en-US" sz="1400" dirty="0" err="1"/>
              <a:t>jer</a:t>
            </a:r>
            <a:r>
              <a:rPr lang="en-US" sz="1400" dirty="0"/>
              <a:t> </a:t>
            </a:r>
            <a:r>
              <a:rPr lang="en-US" sz="1400" dirty="0" err="1"/>
              <a:t>su</a:t>
            </a:r>
            <a:r>
              <a:rPr lang="en-US" sz="1400" dirty="0"/>
              <a:t> </a:t>
            </a:r>
            <a:r>
              <a:rPr lang="en-US" sz="1400" dirty="0" err="1"/>
              <a:t>na</a:t>
            </a:r>
            <a:r>
              <a:rPr lang="en-US" sz="1400" dirty="0"/>
              <a:t> </a:t>
            </a:r>
            <a:r>
              <a:rPr lang="en-US" sz="1400" dirty="0" err="1"/>
              <a:t>sledećem</a:t>
            </a:r>
            <a:r>
              <a:rPr lang="en-US" sz="1400" dirty="0"/>
              <a:t> </a:t>
            </a:r>
            <a:r>
              <a:rPr lang="en-US" sz="1400" dirty="0" err="1"/>
              <a:t>nivou</a:t>
            </a:r>
            <a:r>
              <a:rPr lang="en-US" sz="1400" dirty="0"/>
              <a:t> </a:t>
            </a:r>
            <a:r>
              <a:rPr lang="en-US" sz="1400" dirty="0" err="1"/>
              <a:t>verifikacije</a:t>
            </a:r>
            <a:r>
              <a:rPr lang="en-US" sz="1400" dirty="0"/>
              <a:t> </a:t>
            </a:r>
            <a:r>
              <a:rPr lang="en-US" sz="1400" dirty="0" err="1"/>
              <a:t>nazivi</a:t>
            </a:r>
            <a:r>
              <a:rPr lang="en-US" sz="1400" dirty="0"/>
              <a:t> </a:t>
            </a:r>
            <a:r>
              <a:rPr lang="en-US" sz="1400" dirty="0" err="1"/>
              <a:t>signala</a:t>
            </a:r>
            <a:r>
              <a:rPr lang="en-US" sz="1400" dirty="0"/>
              <a:t> </a:t>
            </a:r>
            <a:r>
              <a:rPr lang="en-US" sz="1400" dirty="0" err="1"/>
              <a:t>drugačiji</a:t>
            </a:r>
            <a:r>
              <a:rPr lang="en-US" sz="1400" dirty="0"/>
              <a:t>.</a:t>
            </a:r>
            <a:endParaRPr lang="en-US" sz="1400">
              <a:cs typeface="Arial"/>
            </a:endParaRPr>
          </a:p>
          <a:p>
            <a:endParaRPr lang="en-US" altLang="en-US" sz="1400" dirty="0">
              <a:cs typeface="Arial"/>
            </a:endParaRPr>
          </a:p>
        </p:txBody>
      </p:sp>
      <p:pic>
        <p:nvPicPr>
          <p:cNvPr id="55301" name="Picture 6">
            <a:extLst>
              <a:ext uri="{FF2B5EF4-FFF2-40B4-BE49-F238E27FC236}">
                <a16:creationId xmlns:a16="http://schemas.microsoft.com/office/drawing/2014/main" id="{34A35AC2-797C-9034-A039-044C6F1F1C5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524058" y="4333558"/>
            <a:ext cx="3786187" cy="1836737"/>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4">
            <a:extLst>
              <a:ext uri="{FF2B5EF4-FFF2-40B4-BE49-F238E27FC236}">
                <a16:creationId xmlns:a16="http://schemas.microsoft.com/office/drawing/2014/main" id="{114C1AE4-0FE5-9E5B-2C7F-3E1C0E480C36}"/>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829AEFD-9368-4D0D-99A5-E0DC9E4B3859}" type="slidenum">
              <a:rPr lang="de-DE" altLang="en-US">
                <a:solidFill>
                  <a:schemeClr val="bg1"/>
                </a:solidFill>
              </a:rPr>
              <a:pPr/>
              <a:t>42</a:t>
            </a:fld>
            <a:endParaRPr lang="de-DE" altLang="en-US">
              <a:solidFill>
                <a:schemeClr val="bg1"/>
              </a:solidFill>
            </a:endParaRPr>
          </a:p>
        </p:txBody>
      </p:sp>
      <p:sp>
        <p:nvSpPr>
          <p:cNvPr id="56323" name="Rectangle 2">
            <a:extLst>
              <a:ext uri="{FF2B5EF4-FFF2-40B4-BE49-F238E27FC236}">
                <a16:creationId xmlns:a16="http://schemas.microsoft.com/office/drawing/2014/main" id="{26D01233-2743-30A1-CA6F-D346AE27C951}"/>
              </a:ext>
            </a:extLst>
          </p:cNvPr>
          <p:cNvSpPr>
            <a:spLocks noGrp="1" noChangeArrowheads="1"/>
          </p:cNvSpPr>
          <p:nvPr>
            <p:ph type="title"/>
          </p:nvPr>
        </p:nvSpPr>
        <p:spPr/>
        <p:txBody>
          <a:bodyPr/>
          <a:lstStyle/>
          <a:p>
            <a:r>
              <a:rPr lang="en-US" sz="2200" dirty="0" err="1"/>
              <a:t>Ponovna</a:t>
            </a:r>
            <a:r>
              <a:rPr lang="en-US" sz="2200" dirty="0"/>
              <a:t> </a:t>
            </a:r>
            <a:r>
              <a:rPr lang="en-US" sz="2200" dirty="0" err="1"/>
              <a:t>upotreba</a:t>
            </a:r>
            <a:r>
              <a:rPr lang="en-US" sz="2200" dirty="0"/>
              <a:t> </a:t>
            </a:r>
            <a:r>
              <a:rPr lang="en-US" sz="2200" dirty="0" err="1"/>
              <a:t>kod</a:t>
            </a:r>
            <a:r>
              <a:rPr lang="en-US" sz="2200" dirty="0"/>
              <a:t> Calc2 </a:t>
            </a:r>
            <a:r>
              <a:rPr lang="en-US" altLang="en-US" sz="2200" dirty="0"/>
              <a:t>– </a:t>
            </a:r>
            <a:br>
              <a:rPr lang="en-US" altLang="en-US" sz="2200" dirty="0"/>
            </a:br>
            <a:r>
              <a:rPr lang="en-US" altLang="en-US" sz="2200" dirty="0" err="1"/>
              <a:t>Adekvatno</a:t>
            </a:r>
            <a:r>
              <a:rPr lang="en-US" altLang="en-US" sz="2200" dirty="0"/>
              <a:t> </a:t>
            </a:r>
            <a:r>
              <a:rPr lang="en-US" altLang="en-US" sz="2200" dirty="0" err="1"/>
              <a:t>verifikaciono</a:t>
            </a:r>
            <a:r>
              <a:rPr lang="en-US" altLang="en-US" sz="2200" dirty="0"/>
              <a:t> </a:t>
            </a:r>
            <a:r>
              <a:rPr lang="en-US" altLang="en-US" sz="2200" dirty="0" err="1"/>
              <a:t>okruženje</a:t>
            </a:r>
            <a:endParaRPr lang="en-US" dirty="0" err="1"/>
          </a:p>
        </p:txBody>
      </p:sp>
      <p:sp>
        <p:nvSpPr>
          <p:cNvPr id="56324" name="Rectangle 4">
            <a:extLst>
              <a:ext uri="{FF2B5EF4-FFF2-40B4-BE49-F238E27FC236}">
                <a16:creationId xmlns:a16="http://schemas.microsoft.com/office/drawing/2014/main" id="{2F8A6D2E-05D3-9035-15AB-CCE9F8B41A25}"/>
              </a:ext>
            </a:extLst>
          </p:cNvPr>
          <p:cNvSpPr>
            <a:spLocks noGrp="1" noChangeArrowheads="1"/>
          </p:cNvSpPr>
          <p:nvPr>
            <p:ph type="body" sz="half" idx="1"/>
          </p:nvPr>
        </p:nvSpPr>
        <p:spPr/>
        <p:txBody>
          <a:bodyPr/>
          <a:lstStyle/>
          <a:p>
            <a:pPr>
              <a:spcBef>
                <a:spcPts val="20"/>
              </a:spcBef>
            </a:pPr>
            <a:r>
              <a:rPr lang="en-US" altLang="en-US" sz="1400" dirty="0" err="1"/>
              <a:t>Verifikacija</a:t>
            </a:r>
            <a:r>
              <a:rPr lang="en-US" altLang="en-US" sz="1400" dirty="0"/>
              <a:t> </a:t>
            </a:r>
            <a:r>
              <a:rPr lang="en-US" altLang="en-US" sz="1400" dirty="0" err="1"/>
              <a:t>jedinice</a:t>
            </a:r>
            <a:r>
              <a:rPr lang="en-US" altLang="en-US" sz="1400" dirty="0"/>
              <a:t> mora da </a:t>
            </a:r>
            <a:r>
              <a:rPr lang="en-US" altLang="en-US" sz="1400" dirty="0" err="1"/>
              <a:t>preuredi</a:t>
            </a:r>
            <a:r>
              <a:rPr lang="en-US" altLang="en-US" sz="1400" dirty="0"/>
              <a:t> Calc2 </a:t>
            </a:r>
            <a:r>
              <a:rPr lang="en-US" altLang="en-US" sz="1400" dirty="0" err="1"/>
              <a:t>okruženje</a:t>
            </a:r>
            <a:r>
              <a:rPr lang="en-US" altLang="en-US" sz="1400" dirty="0"/>
              <a:t> </a:t>
            </a:r>
            <a:r>
              <a:rPr lang="en-US" altLang="en-US" sz="1400" dirty="0" err="1"/>
              <a:t>kako</a:t>
            </a:r>
            <a:r>
              <a:rPr lang="en-US" altLang="en-US" sz="1400" dirty="0"/>
              <a:t> bi </a:t>
            </a:r>
            <a:r>
              <a:rPr lang="en-US" altLang="en-US" sz="1400" dirty="0" err="1"/>
              <a:t>podržala</a:t>
            </a:r>
            <a:r>
              <a:rPr lang="en-US" altLang="en-US" sz="1400" dirty="0"/>
              <a:t> </a:t>
            </a:r>
            <a:r>
              <a:rPr lang="en-US" altLang="en-US" sz="1400" dirty="0" err="1"/>
              <a:t>ponovnu</a:t>
            </a:r>
            <a:r>
              <a:rPr lang="en-US" altLang="en-US" sz="1400" dirty="0"/>
              <a:t> </a:t>
            </a:r>
            <a:r>
              <a:rPr lang="en-US" altLang="en-US" sz="1400" dirty="0" err="1"/>
              <a:t>upotrebu</a:t>
            </a:r>
            <a:r>
              <a:rPr lang="en-US" altLang="en-US" sz="1400" dirty="0"/>
              <a:t> (</a:t>
            </a:r>
            <a:r>
              <a:rPr lang="en-US" altLang="en-US" sz="1400" dirty="0" err="1"/>
              <a:t>slika</a:t>
            </a:r>
            <a:r>
              <a:rPr lang="en-US" altLang="en-US" sz="1400" dirty="0"/>
              <a:t> </a:t>
            </a:r>
            <a:r>
              <a:rPr lang="en-US" altLang="en-US" sz="1400" dirty="0" err="1"/>
              <a:t>sa</a:t>
            </a:r>
            <a:r>
              <a:rPr lang="en-US" altLang="en-US" sz="1400" dirty="0"/>
              <a:t> </a:t>
            </a:r>
            <a:r>
              <a:rPr lang="en-US" altLang="en-US" sz="1400" dirty="0" err="1"/>
              <a:t>desne</a:t>
            </a:r>
            <a:r>
              <a:rPr lang="en-US" altLang="en-US" sz="1400" dirty="0"/>
              <a:t> </a:t>
            </a:r>
            <a:r>
              <a:rPr lang="en-US" altLang="en-US" sz="1400" dirty="0" err="1"/>
              <a:t>strane</a:t>
            </a:r>
            <a:r>
              <a:rPr lang="en-US" altLang="en-US" sz="1400" dirty="0"/>
              <a:t>). Ova </a:t>
            </a:r>
            <a:r>
              <a:rPr lang="en-US" altLang="en-US" sz="1400" dirty="0" err="1"/>
              <a:t>slika</a:t>
            </a:r>
            <a:r>
              <a:rPr lang="en-US" altLang="en-US" sz="1400" dirty="0"/>
              <a:t> </a:t>
            </a:r>
            <a:r>
              <a:rPr lang="en-US" altLang="en-US" sz="1400" dirty="0" err="1"/>
              <a:t>prikazuje</a:t>
            </a:r>
            <a:r>
              <a:rPr lang="en-US" altLang="en-US" sz="1400" dirty="0"/>
              <a:t> novo Calc2 </a:t>
            </a:r>
            <a:r>
              <a:rPr lang="en-US" altLang="en-US" sz="1400" dirty="0" err="1"/>
              <a:t>okruženje</a:t>
            </a:r>
            <a:r>
              <a:rPr lang="en-US" altLang="en-US" sz="1400" dirty="0"/>
              <a:t> </a:t>
            </a:r>
            <a:r>
              <a:rPr lang="en-US" altLang="en-US" sz="1400" dirty="0" err="1"/>
              <a:t>prilagođeno</a:t>
            </a:r>
            <a:r>
              <a:rPr lang="en-US" altLang="en-US" sz="1400" dirty="0"/>
              <a:t> za </a:t>
            </a:r>
            <a:r>
              <a:rPr lang="en-US" altLang="en-US" sz="1400" dirty="0" err="1"/>
              <a:t>ponovnu</a:t>
            </a:r>
            <a:r>
              <a:rPr lang="en-US" altLang="en-US" sz="1400" dirty="0"/>
              <a:t> </a:t>
            </a:r>
            <a:r>
              <a:rPr lang="en-US" altLang="en-US" sz="1400" dirty="0" err="1"/>
              <a:t>upotrebu</a:t>
            </a:r>
            <a:endParaRPr lang="en-US" altLang="en-US" sz="1400" dirty="0" err="1">
              <a:cs typeface="Arial"/>
            </a:endParaRPr>
          </a:p>
          <a:p>
            <a:pPr>
              <a:spcBef>
                <a:spcPts val="20"/>
              </a:spcBef>
            </a:pPr>
            <a:endParaRPr lang="en-US" altLang="en-US" sz="1400" dirty="0">
              <a:cs typeface="Arial"/>
            </a:endParaRPr>
          </a:p>
          <a:p>
            <a:pPr>
              <a:spcBef>
                <a:spcPts val="20"/>
              </a:spcBef>
            </a:pPr>
            <a:r>
              <a:rPr lang="en-US" sz="1400" dirty="0">
                <a:cs typeface="Arial"/>
              </a:rPr>
              <a:t>Da bi se </a:t>
            </a:r>
            <a:r>
              <a:rPr lang="en-US" sz="1400" dirty="0" err="1">
                <a:cs typeface="Arial"/>
              </a:rPr>
              <a:t>rešilo</a:t>
            </a:r>
            <a:r>
              <a:rPr lang="en-US" sz="1400" dirty="0">
                <a:cs typeface="Arial"/>
              </a:rPr>
              <a:t> </a:t>
            </a:r>
            <a:r>
              <a:rPr lang="en-US" sz="1400" dirty="0" err="1"/>
              <a:t>kršenje</a:t>
            </a:r>
            <a:r>
              <a:rPr lang="en-US" sz="1400" dirty="0"/>
              <a:t> </a:t>
            </a:r>
            <a:r>
              <a:rPr lang="en-US" sz="1400" dirty="0" err="1"/>
              <a:t>pravila</a:t>
            </a:r>
            <a:r>
              <a:rPr lang="en-US" sz="1400" dirty="0"/>
              <a:t> </a:t>
            </a:r>
            <a:r>
              <a:rPr lang="en-US" sz="1400" dirty="0" err="1"/>
              <a:t>nezavisnosti</a:t>
            </a:r>
            <a:r>
              <a:rPr lang="en-US" sz="1400" dirty="0"/>
              <a:t> stimulus </a:t>
            </a:r>
            <a:r>
              <a:rPr lang="en-US" sz="1400" dirty="0" err="1"/>
              <a:t>komponente</a:t>
            </a:r>
            <a:r>
              <a:rPr lang="en-US" sz="1400" dirty="0"/>
              <a:t> u </a:t>
            </a:r>
            <a:r>
              <a:rPr lang="en-US" sz="1400" dirty="0" err="1"/>
              <a:t>ponovnoj</a:t>
            </a:r>
            <a:r>
              <a:rPr lang="en-US" sz="1400" dirty="0"/>
              <a:t> </a:t>
            </a:r>
            <a:r>
              <a:rPr lang="en-US" sz="1400" dirty="0" err="1"/>
              <a:t>upotrebi</a:t>
            </a:r>
            <a:r>
              <a:rPr lang="en-US" sz="1400" dirty="0"/>
              <a:t>, </a:t>
            </a:r>
            <a:r>
              <a:rPr lang="en-US" sz="1400" dirty="0" err="1"/>
              <a:t>tim</a:t>
            </a:r>
            <a:r>
              <a:rPr lang="en-US" sz="1400" dirty="0"/>
              <a:t> </a:t>
            </a:r>
            <a:r>
              <a:rPr lang="en-US" sz="1400" dirty="0" err="1"/>
              <a:t>dodaje</a:t>
            </a:r>
            <a:r>
              <a:rPr lang="en-US" sz="1400" dirty="0"/>
              <a:t> </a:t>
            </a:r>
            <a:r>
              <a:rPr lang="en-US" sz="1400" dirty="0" err="1"/>
              <a:t>dve</a:t>
            </a:r>
            <a:r>
              <a:rPr lang="en-US" sz="1400" dirty="0"/>
              <a:t> </a:t>
            </a:r>
            <a:r>
              <a:rPr lang="en-US" sz="1400" dirty="0" err="1"/>
              <a:t>nove</a:t>
            </a:r>
            <a:r>
              <a:rPr lang="en-US" sz="1400" dirty="0"/>
              <a:t> </a:t>
            </a:r>
            <a:r>
              <a:rPr lang="en-US" sz="1400" dirty="0" err="1"/>
              <a:t>verifikacione</a:t>
            </a:r>
            <a:r>
              <a:rPr lang="en-US" sz="1400" dirty="0"/>
              <a:t> </a:t>
            </a:r>
            <a:r>
              <a:rPr lang="en-US" sz="1400" dirty="0" err="1"/>
              <a:t>komponente</a:t>
            </a:r>
            <a:r>
              <a:rPr lang="en-US" sz="1400" dirty="0"/>
              <a:t> po </a:t>
            </a:r>
            <a:r>
              <a:rPr lang="en-US" sz="1400" dirty="0" err="1"/>
              <a:t>portu</a:t>
            </a:r>
            <a:r>
              <a:rPr lang="en-US" sz="1400" dirty="0"/>
              <a:t>:</a:t>
            </a:r>
            <a:endParaRPr lang="en-US" dirty="0"/>
          </a:p>
          <a:p>
            <a:pPr lvl="1" indent="-188595"/>
            <a:r>
              <a:rPr lang="en-US" sz="1400" dirty="0"/>
              <a:t>monitor </a:t>
            </a:r>
            <a:r>
              <a:rPr lang="en-US" sz="1400" dirty="0" err="1"/>
              <a:t>ulaznog</a:t>
            </a:r>
            <a:r>
              <a:rPr lang="en-US" sz="1400" dirty="0"/>
              <a:t> porta (Port </a:t>
            </a:r>
            <a:r>
              <a:rPr lang="en-US" sz="1400" dirty="0" err="1"/>
              <a:t>iMonitor</a:t>
            </a:r>
            <a:r>
              <a:rPr lang="en-US" sz="1400" dirty="0"/>
              <a:t>) </a:t>
            </a:r>
            <a:r>
              <a:rPr lang="en-US" sz="1400" dirty="0" err="1"/>
              <a:t>i</a:t>
            </a:r>
            <a:endParaRPr lang="en-US" sz="1400">
              <a:cs typeface="Arial"/>
            </a:endParaRPr>
          </a:p>
          <a:p>
            <a:pPr lvl="1" indent="-188595"/>
            <a:r>
              <a:rPr lang="en-US" sz="1400" dirty="0"/>
              <a:t>monitor </a:t>
            </a:r>
            <a:r>
              <a:rPr lang="en-US" sz="1400" dirty="0" err="1"/>
              <a:t>izlaznog</a:t>
            </a:r>
            <a:r>
              <a:rPr lang="en-US" sz="1400" dirty="0"/>
              <a:t> porta za stimulus </a:t>
            </a:r>
            <a:r>
              <a:rPr lang="en-US" sz="1400" dirty="0" err="1"/>
              <a:t>komponentu</a:t>
            </a:r>
            <a:r>
              <a:rPr lang="en-US" sz="1400" dirty="0"/>
              <a:t> (Port Stim Monitor)</a:t>
            </a:r>
            <a:endParaRPr lang="en-US" sz="1400" dirty="0">
              <a:cs typeface="Arial"/>
            </a:endParaRPr>
          </a:p>
          <a:p>
            <a:pPr lvl="1" indent="-188595"/>
            <a:endParaRPr lang="en-US" sz="1400" dirty="0">
              <a:cs typeface="Arial"/>
            </a:endParaRPr>
          </a:p>
          <a:p>
            <a:pPr>
              <a:spcBef>
                <a:spcPts val="20"/>
              </a:spcBef>
            </a:pPr>
            <a:r>
              <a:rPr lang="en-US" sz="1400" dirty="0" err="1">
                <a:cs typeface="Arial"/>
              </a:rPr>
              <a:t>Razlog</a:t>
            </a:r>
            <a:r>
              <a:rPr lang="en-US" sz="1400" dirty="0">
                <a:cs typeface="Arial"/>
              </a:rPr>
              <a:t> za</a:t>
            </a:r>
            <a:r>
              <a:rPr lang="en-US" sz="1400" dirty="0"/>
              <a:t> </a:t>
            </a:r>
            <a:r>
              <a:rPr lang="en-US" sz="1400" dirty="0" err="1"/>
              <a:t>uvođenje</a:t>
            </a:r>
            <a:r>
              <a:rPr lang="en-US" sz="1400" dirty="0"/>
              <a:t> </a:t>
            </a:r>
            <a:r>
              <a:rPr lang="en-US" sz="1400" dirty="0" err="1"/>
              <a:t>monitora</a:t>
            </a:r>
            <a:r>
              <a:rPr lang="en-US" sz="1400" dirty="0"/>
              <a:t> </a:t>
            </a:r>
            <a:r>
              <a:rPr lang="en-US" sz="1400" dirty="0" err="1"/>
              <a:t>ulaznog</a:t>
            </a:r>
            <a:r>
              <a:rPr lang="en-US" sz="1400" dirty="0"/>
              <a:t> porta je da se </a:t>
            </a:r>
            <a:r>
              <a:rPr lang="en-US" sz="1400" dirty="0" err="1"/>
              <a:t>prekine</a:t>
            </a:r>
            <a:r>
              <a:rPr lang="en-US" sz="1400" dirty="0"/>
              <a:t> </a:t>
            </a:r>
            <a:r>
              <a:rPr lang="en-US" sz="1400" dirty="0" err="1"/>
              <a:t>direktna</a:t>
            </a:r>
            <a:r>
              <a:rPr lang="en-US" sz="1400" dirty="0"/>
              <a:t> </a:t>
            </a:r>
            <a:r>
              <a:rPr lang="en-US" sz="1400" dirty="0" err="1"/>
              <a:t>komunikacija</a:t>
            </a:r>
            <a:r>
              <a:rPr lang="en-US" sz="1400" dirty="0"/>
              <a:t> </a:t>
            </a:r>
            <a:r>
              <a:rPr lang="en-US" sz="1400" dirty="0" err="1"/>
              <a:t>između</a:t>
            </a:r>
            <a:r>
              <a:rPr lang="en-US" sz="1400" dirty="0"/>
              <a:t> </a:t>
            </a:r>
            <a:r>
              <a:rPr lang="en-US" sz="1400" dirty="0" err="1"/>
              <a:t>tabele</a:t>
            </a:r>
            <a:r>
              <a:rPr lang="en-US" sz="1400" dirty="0"/>
              <a:t> </a:t>
            </a:r>
            <a:r>
              <a:rPr lang="en-US" sz="1400" dirty="0" err="1"/>
              <a:t>rezultata</a:t>
            </a:r>
            <a:r>
              <a:rPr lang="en-US" sz="1400" dirty="0"/>
              <a:t> </a:t>
            </a:r>
            <a:r>
              <a:rPr lang="en-US" sz="1400" dirty="0" err="1"/>
              <a:t>i</a:t>
            </a:r>
            <a:r>
              <a:rPr lang="en-US" sz="1400" dirty="0"/>
              <a:t> stimulus </a:t>
            </a:r>
            <a:r>
              <a:rPr lang="en-US" sz="1400" dirty="0" err="1"/>
              <a:t>komponente</a:t>
            </a:r>
            <a:endParaRPr lang="en-US" sz="1400" dirty="0" err="1">
              <a:cs typeface="Arial"/>
            </a:endParaRPr>
          </a:p>
          <a:p>
            <a:pPr>
              <a:spcBef>
                <a:spcPts val="20"/>
              </a:spcBef>
            </a:pPr>
            <a:endParaRPr lang="en-US" sz="1400" dirty="0">
              <a:cs typeface="Arial"/>
            </a:endParaRPr>
          </a:p>
          <a:p>
            <a:pPr>
              <a:spcBef>
                <a:spcPts val="20"/>
              </a:spcBef>
            </a:pPr>
            <a:r>
              <a:rPr lang="en-US" sz="1400" dirty="0">
                <a:cs typeface="Arial"/>
              </a:rPr>
              <a:t>Novi </a:t>
            </a:r>
            <a:r>
              <a:rPr lang="en-US" sz="1400" dirty="0" err="1">
                <a:cs typeface="Arial"/>
              </a:rPr>
              <a:t>monitori</a:t>
            </a:r>
            <a:r>
              <a:rPr lang="en-US" sz="1400" dirty="0"/>
              <a:t> </a:t>
            </a:r>
            <a:r>
              <a:rPr lang="en-US" sz="1400" dirty="0" err="1"/>
              <a:t>izlaznog</a:t>
            </a:r>
            <a:r>
              <a:rPr lang="en-US" sz="1400" dirty="0"/>
              <a:t> porta za stimulus </a:t>
            </a:r>
            <a:r>
              <a:rPr lang="en-US" sz="1400" dirty="0" err="1"/>
              <a:t>komponente</a:t>
            </a:r>
            <a:r>
              <a:rPr lang="en-US" sz="1400" dirty="0"/>
              <a:t> </a:t>
            </a:r>
            <a:r>
              <a:rPr lang="en-US" sz="1400" dirty="0" err="1"/>
              <a:t>uklanjaju</a:t>
            </a:r>
            <a:r>
              <a:rPr lang="en-US" sz="1400" dirty="0"/>
              <a:t> </a:t>
            </a:r>
            <a:r>
              <a:rPr lang="en-US" sz="1400" dirty="0" err="1"/>
              <a:t>zavisnost</a:t>
            </a:r>
            <a:r>
              <a:rPr lang="en-US" sz="1400" dirty="0"/>
              <a:t> </a:t>
            </a:r>
            <a:r>
              <a:rPr lang="en-US" sz="1400" dirty="0" err="1"/>
              <a:t>između</a:t>
            </a:r>
            <a:r>
              <a:rPr lang="en-US" sz="1400" dirty="0"/>
              <a:t> stimulus </a:t>
            </a:r>
            <a:r>
              <a:rPr lang="en-US" sz="1400" dirty="0" err="1"/>
              <a:t>komponente</a:t>
            </a:r>
            <a:r>
              <a:rPr lang="en-US" sz="1400" dirty="0"/>
              <a:t> </a:t>
            </a:r>
            <a:r>
              <a:rPr lang="en-US" sz="1400" dirty="0" err="1"/>
              <a:t>i</a:t>
            </a:r>
            <a:r>
              <a:rPr lang="en-US" sz="1400" dirty="0"/>
              <a:t> </a:t>
            </a:r>
            <a:r>
              <a:rPr lang="en-US" sz="1400" dirty="0" err="1"/>
              <a:t>monitora</a:t>
            </a:r>
            <a:r>
              <a:rPr lang="en-US" sz="1400" dirty="0"/>
              <a:t> </a:t>
            </a:r>
            <a:r>
              <a:rPr lang="en-US" sz="1400" dirty="0" err="1"/>
              <a:t>izlaznog</a:t>
            </a:r>
            <a:r>
              <a:rPr lang="en-US" sz="1400" dirty="0"/>
              <a:t> porta</a:t>
            </a:r>
            <a:endParaRPr lang="en-US" dirty="0"/>
          </a:p>
          <a:p>
            <a:endParaRPr lang="en-US" altLang="en-US" sz="1400" dirty="0">
              <a:cs typeface="Arial"/>
            </a:endParaRPr>
          </a:p>
        </p:txBody>
      </p:sp>
      <p:pic>
        <p:nvPicPr>
          <p:cNvPr id="56325" name="Picture 6">
            <a:extLst>
              <a:ext uri="{FF2B5EF4-FFF2-40B4-BE49-F238E27FC236}">
                <a16:creationId xmlns:a16="http://schemas.microsoft.com/office/drawing/2014/main" id="{9B295797-DD30-B7F3-76E1-CDF1B21752A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499707" y="1535113"/>
            <a:ext cx="4639223" cy="2788351"/>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a:extLst>
              <a:ext uri="{FF2B5EF4-FFF2-40B4-BE49-F238E27FC236}">
                <a16:creationId xmlns:a16="http://schemas.microsoft.com/office/drawing/2014/main" id="{2EF1122B-6785-B0BC-E9E4-D4445D615CD2}"/>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7D7C8C4-698E-412F-A7C8-5B46A98BF921}" type="slidenum">
              <a:rPr lang="de-DE" altLang="en-US">
                <a:solidFill>
                  <a:schemeClr val="bg1"/>
                </a:solidFill>
              </a:rPr>
              <a:pPr/>
              <a:t>43</a:t>
            </a:fld>
            <a:endParaRPr lang="de-DE" altLang="en-US">
              <a:solidFill>
                <a:schemeClr val="bg1"/>
              </a:solidFill>
            </a:endParaRPr>
          </a:p>
        </p:txBody>
      </p:sp>
      <p:sp>
        <p:nvSpPr>
          <p:cNvPr id="57347" name="Rectangle 4">
            <a:extLst>
              <a:ext uri="{FF2B5EF4-FFF2-40B4-BE49-F238E27FC236}">
                <a16:creationId xmlns:a16="http://schemas.microsoft.com/office/drawing/2014/main" id="{D88AF052-6D86-4E69-581F-DB9F6C80ECD2}"/>
              </a:ext>
            </a:extLst>
          </p:cNvPr>
          <p:cNvSpPr>
            <a:spLocks noGrp="1" noChangeArrowheads="1"/>
          </p:cNvSpPr>
          <p:nvPr>
            <p:ph type="title"/>
          </p:nvPr>
        </p:nvSpPr>
        <p:spPr/>
        <p:txBody>
          <a:bodyPr/>
          <a:lstStyle/>
          <a:p>
            <a:r>
              <a:rPr lang="en-US" sz="2200" dirty="0" err="1"/>
              <a:t>Ponovna</a:t>
            </a:r>
            <a:r>
              <a:rPr lang="en-US" sz="2200" dirty="0"/>
              <a:t> </a:t>
            </a:r>
            <a:r>
              <a:rPr lang="en-US" sz="2200" dirty="0" err="1"/>
              <a:t>upotreba</a:t>
            </a:r>
            <a:r>
              <a:rPr lang="en-US" sz="2200" dirty="0"/>
              <a:t> </a:t>
            </a:r>
            <a:r>
              <a:rPr lang="en-US" sz="2200" dirty="0" err="1"/>
              <a:t>kod</a:t>
            </a:r>
            <a:r>
              <a:rPr lang="en-US" sz="2200" dirty="0"/>
              <a:t> Calc2</a:t>
            </a:r>
            <a:r>
              <a:rPr lang="en-US" altLang="en-US" sz="2200" dirty="0"/>
              <a:t> – </a:t>
            </a:r>
            <a:br>
              <a:rPr lang="en-US" altLang="en-US" sz="2200" dirty="0"/>
            </a:br>
            <a:r>
              <a:rPr lang="en-US" altLang="en-US" sz="2200" dirty="0" err="1"/>
              <a:t>Verifikacija</a:t>
            </a:r>
            <a:r>
              <a:rPr lang="en-US" altLang="en-US" sz="2200" dirty="0"/>
              <a:t> </a:t>
            </a:r>
            <a:r>
              <a:rPr lang="en-US" altLang="en-US" sz="2200" dirty="0" err="1"/>
              <a:t>na</a:t>
            </a:r>
            <a:r>
              <a:rPr lang="en-US" altLang="en-US" sz="2200" dirty="0"/>
              <a:t> </a:t>
            </a:r>
            <a:r>
              <a:rPr lang="en-US" altLang="en-US" sz="2200" dirty="0" err="1"/>
              <a:t>sledećem</a:t>
            </a:r>
            <a:r>
              <a:rPr lang="en-US" altLang="en-US" sz="2200" dirty="0"/>
              <a:t> </a:t>
            </a:r>
            <a:r>
              <a:rPr lang="en-US" altLang="en-US" sz="2200" dirty="0" err="1"/>
              <a:t>nivou</a:t>
            </a:r>
            <a:endParaRPr lang="en-US" dirty="0" err="1"/>
          </a:p>
        </p:txBody>
      </p:sp>
      <p:sp>
        <p:nvSpPr>
          <p:cNvPr id="57348" name="Rectangle 5">
            <a:extLst>
              <a:ext uri="{FF2B5EF4-FFF2-40B4-BE49-F238E27FC236}">
                <a16:creationId xmlns:a16="http://schemas.microsoft.com/office/drawing/2014/main" id="{6E2FC56D-3007-3FE1-0A91-A5ABA62BB1B8}"/>
              </a:ext>
            </a:extLst>
          </p:cNvPr>
          <p:cNvSpPr>
            <a:spLocks noGrp="1" noChangeArrowheads="1"/>
          </p:cNvSpPr>
          <p:nvPr>
            <p:ph type="body" sz="half" idx="1"/>
          </p:nvPr>
        </p:nvSpPr>
        <p:spPr/>
        <p:txBody>
          <a:bodyPr/>
          <a:lstStyle/>
          <a:p>
            <a:pPr>
              <a:spcBef>
                <a:spcPts val="20"/>
              </a:spcBef>
            </a:pPr>
            <a:r>
              <a:rPr lang="en-US" altLang="en-US" sz="1400" dirty="0" err="1"/>
              <a:t>Sledeći</a:t>
            </a:r>
            <a:r>
              <a:rPr lang="en-US" altLang="en-US" sz="1400" dirty="0"/>
              <a:t> </a:t>
            </a:r>
            <a:r>
              <a:rPr lang="en-US" altLang="en-US" sz="1400" dirty="0" err="1"/>
              <a:t>nivo</a:t>
            </a:r>
            <a:r>
              <a:rPr lang="en-US" altLang="en-US" sz="1400" dirty="0"/>
              <a:t> </a:t>
            </a:r>
            <a:r>
              <a:rPr lang="en-US" altLang="en-US" sz="1400" dirty="0" err="1"/>
              <a:t>verifikacije</a:t>
            </a:r>
            <a:r>
              <a:rPr lang="en-US" altLang="en-US" sz="1400" dirty="0"/>
              <a:t> </a:t>
            </a:r>
            <a:r>
              <a:rPr lang="en-US" altLang="en-US" sz="1400" dirty="0" err="1"/>
              <a:t>sada</a:t>
            </a:r>
            <a:r>
              <a:rPr lang="en-US" altLang="en-US" sz="1400" dirty="0"/>
              <a:t> </a:t>
            </a:r>
            <a:r>
              <a:rPr lang="en-US" altLang="en-US" sz="1400" dirty="0" err="1"/>
              <a:t>koristi</a:t>
            </a:r>
            <a:r>
              <a:rPr lang="en-US" altLang="en-US" sz="1400" dirty="0"/>
              <a:t> </a:t>
            </a:r>
            <a:r>
              <a:rPr lang="en-US" altLang="en-US" sz="1400" dirty="0" err="1"/>
              <a:t>odgovarajuće</a:t>
            </a:r>
            <a:r>
              <a:rPr lang="en-US" altLang="en-US" sz="1400" dirty="0"/>
              <a:t> </a:t>
            </a:r>
            <a:r>
              <a:rPr lang="en-US" altLang="en-US" sz="1400" dirty="0" err="1"/>
              <a:t>verifikacione</a:t>
            </a:r>
            <a:r>
              <a:rPr lang="en-US" altLang="en-US" sz="1400" dirty="0"/>
              <a:t> </a:t>
            </a:r>
            <a:r>
              <a:rPr lang="en-US" altLang="en-US" sz="1400" dirty="0" err="1"/>
              <a:t>komponente</a:t>
            </a:r>
            <a:r>
              <a:rPr lang="en-US" altLang="en-US" sz="1400" dirty="0"/>
              <a:t>, </a:t>
            </a:r>
            <a:r>
              <a:rPr lang="en-US" altLang="en-US" sz="1400" dirty="0" err="1"/>
              <a:t>kao</a:t>
            </a:r>
            <a:r>
              <a:rPr lang="en-US" altLang="en-US" sz="1400" dirty="0"/>
              <a:t> </a:t>
            </a:r>
            <a:r>
              <a:rPr lang="en-US" altLang="en-US" sz="1400" dirty="0" err="1"/>
              <a:t>što</a:t>
            </a:r>
            <a:r>
              <a:rPr lang="en-US" altLang="en-US" sz="1400" dirty="0"/>
              <a:t> je </a:t>
            </a:r>
            <a:r>
              <a:rPr lang="en-US" altLang="en-US" sz="1400" dirty="0" err="1"/>
              <a:t>prikazano</a:t>
            </a:r>
            <a:r>
              <a:rPr lang="en-US" altLang="en-US" sz="1400" dirty="0"/>
              <a:t> </a:t>
            </a:r>
            <a:r>
              <a:rPr lang="en-US" altLang="en-US" sz="1400" dirty="0" err="1"/>
              <a:t>na</a:t>
            </a:r>
            <a:r>
              <a:rPr lang="en-US" altLang="en-US" sz="1400" dirty="0"/>
              <a:t> </a:t>
            </a:r>
            <a:r>
              <a:rPr lang="en-US" altLang="en-US" sz="1400" dirty="0" err="1"/>
              <a:t>slici</a:t>
            </a:r>
            <a:r>
              <a:rPr lang="en-US" altLang="en-US" sz="1400" dirty="0"/>
              <a:t> </a:t>
            </a:r>
            <a:r>
              <a:rPr lang="en-US" altLang="en-US" sz="1400" dirty="0" err="1"/>
              <a:t>sa</a:t>
            </a:r>
            <a:r>
              <a:rPr lang="en-US" altLang="en-US" sz="1400" dirty="0"/>
              <a:t> </a:t>
            </a:r>
            <a:r>
              <a:rPr lang="en-US" altLang="en-US" sz="1400" dirty="0" err="1"/>
              <a:t>desne</a:t>
            </a:r>
            <a:r>
              <a:rPr lang="en-US" altLang="en-US" sz="1400" dirty="0"/>
              <a:t> </a:t>
            </a:r>
            <a:r>
              <a:rPr lang="en-US" altLang="en-US" sz="1400" dirty="0" err="1"/>
              <a:t>strane</a:t>
            </a:r>
            <a:endParaRPr lang="en-US" dirty="0" err="1"/>
          </a:p>
          <a:p>
            <a:pPr>
              <a:spcBef>
                <a:spcPts val="20"/>
              </a:spcBef>
            </a:pPr>
            <a:endParaRPr lang="en-US" altLang="en-US" sz="1400" dirty="0">
              <a:cs typeface="Arial"/>
            </a:endParaRPr>
          </a:p>
          <a:p>
            <a:pPr>
              <a:spcBef>
                <a:spcPts val="20"/>
              </a:spcBef>
            </a:pPr>
            <a:r>
              <a:rPr lang="en-US" sz="1400" dirty="0" err="1">
                <a:cs typeface="Arial"/>
              </a:rPr>
              <a:t>Sledeći</a:t>
            </a:r>
            <a:r>
              <a:rPr lang="en-US" sz="1400" dirty="0">
                <a:cs typeface="Arial"/>
              </a:rPr>
              <a:t> </a:t>
            </a:r>
            <a:r>
              <a:rPr lang="en-US" sz="1400" dirty="0" err="1">
                <a:cs typeface="Arial"/>
              </a:rPr>
              <a:t>nivo</a:t>
            </a:r>
            <a:r>
              <a:rPr lang="en-US" sz="1400" dirty="0">
                <a:cs typeface="Arial"/>
              </a:rPr>
              <a:t> </a:t>
            </a:r>
            <a:r>
              <a:rPr lang="en-US" sz="1400" dirty="0" err="1">
                <a:cs typeface="Arial"/>
              </a:rPr>
              <a:t>verifikacije</a:t>
            </a:r>
            <a:r>
              <a:rPr lang="en-US" sz="1400" dirty="0">
                <a:cs typeface="Arial"/>
              </a:rPr>
              <a:t> </a:t>
            </a:r>
            <a:r>
              <a:rPr lang="en-US" sz="1400" dirty="0" err="1">
                <a:cs typeface="Arial"/>
              </a:rPr>
              <a:t>koristi</a:t>
            </a:r>
            <a:r>
              <a:rPr lang="en-US" sz="1400" dirty="0">
                <a:cs typeface="Arial"/>
              </a:rPr>
              <a:t> </a:t>
            </a:r>
            <a:r>
              <a:rPr lang="en-US" sz="1400" dirty="0"/>
              <a:t>I/O </a:t>
            </a:r>
            <a:r>
              <a:rPr lang="en-US" sz="1400" dirty="0" err="1"/>
              <a:t>monitore</a:t>
            </a:r>
            <a:r>
              <a:rPr lang="en-US" sz="1400" dirty="0"/>
              <a:t> za sva</a:t>
            </a:r>
            <a:r>
              <a:rPr lang="en-US" sz="1400"/>
              <a:t>ki port </a:t>
            </a:r>
            <a:r>
              <a:rPr lang="en-US" sz="1400" dirty="0"/>
              <a:t>u </a:t>
            </a:r>
            <a:r>
              <a:rPr lang="en-US" sz="1400" dirty="0" err="1"/>
              <a:t>kombinaciji</a:t>
            </a:r>
            <a:r>
              <a:rPr lang="en-US" sz="1400" dirty="0"/>
              <a:t> </a:t>
            </a:r>
            <a:r>
              <a:rPr lang="en-US" sz="1400" dirty="0" err="1"/>
              <a:t>sa</a:t>
            </a:r>
            <a:r>
              <a:rPr lang="en-US" sz="1400" dirty="0"/>
              <a:t> </a:t>
            </a:r>
            <a:r>
              <a:rPr lang="en-US" sz="1400" dirty="0" err="1"/>
              <a:t>tabelom</a:t>
            </a:r>
            <a:r>
              <a:rPr lang="en-US" sz="1400" dirty="0"/>
              <a:t> </a:t>
            </a:r>
            <a:r>
              <a:rPr lang="en-US" sz="1400" dirty="0" err="1"/>
              <a:t>rezultata</a:t>
            </a:r>
            <a:r>
              <a:rPr lang="en-US" sz="1400" dirty="0"/>
              <a:t> </a:t>
            </a:r>
            <a:r>
              <a:rPr lang="en-US" sz="1400" dirty="0" err="1"/>
              <a:t>i</a:t>
            </a:r>
            <a:r>
              <a:rPr lang="en-US" sz="1400" dirty="0"/>
              <a:t> </a:t>
            </a:r>
            <a:r>
              <a:rPr lang="en-US" sz="1400" dirty="0" err="1"/>
              <a:t>komponentom</a:t>
            </a:r>
            <a:r>
              <a:rPr lang="en-US" sz="1400" dirty="0"/>
              <a:t> za </a:t>
            </a:r>
            <a:r>
              <a:rPr lang="en-US" sz="1400" dirty="0" err="1"/>
              <a:t>proveru</a:t>
            </a:r>
            <a:r>
              <a:rPr lang="en-US" sz="1400" dirty="0"/>
              <a:t>. </a:t>
            </a:r>
            <a:r>
              <a:rPr lang="en-US" sz="1400" dirty="0" err="1"/>
              <a:t>Monitori</a:t>
            </a:r>
            <a:r>
              <a:rPr lang="en-US" sz="1400" dirty="0"/>
              <a:t> </a:t>
            </a:r>
            <a:r>
              <a:rPr lang="en-US" sz="1400" dirty="0" err="1"/>
              <a:t>i</a:t>
            </a:r>
            <a:r>
              <a:rPr lang="en-US" sz="1400" dirty="0"/>
              <a:t> </a:t>
            </a:r>
            <a:r>
              <a:rPr lang="en-US" sz="1400" dirty="0" err="1"/>
              <a:t>komponente</a:t>
            </a:r>
            <a:r>
              <a:rPr lang="en-US" sz="1400" dirty="0"/>
              <a:t> za </a:t>
            </a:r>
            <a:r>
              <a:rPr lang="en-US" sz="1400" dirty="0" err="1"/>
              <a:t>proveru</a:t>
            </a:r>
            <a:r>
              <a:rPr lang="en-US" sz="1400" dirty="0"/>
              <a:t> </a:t>
            </a:r>
            <a:r>
              <a:rPr lang="en-US" sz="1400" dirty="0" err="1"/>
              <a:t>odmah</a:t>
            </a:r>
            <a:r>
              <a:rPr lang="en-US" sz="1400" dirty="0"/>
              <a:t> </a:t>
            </a:r>
            <a:r>
              <a:rPr lang="en-US" sz="1400" dirty="0" err="1"/>
              <a:t>detektuju</a:t>
            </a:r>
            <a:r>
              <a:rPr lang="en-US" sz="1400" dirty="0"/>
              <a:t> </a:t>
            </a:r>
            <a:r>
              <a:rPr lang="en-US" sz="1400" dirty="0" err="1"/>
              <a:t>bilo</a:t>
            </a:r>
            <a:r>
              <a:rPr lang="en-US" sz="1400" dirty="0"/>
              <a:t> </a:t>
            </a:r>
            <a:r>
              <a:rPr lang="en-US" sz="1400" dirty="0" err="1"/>
              <a:t>kakav</a:t>
            </a:r>
            <a:r>
              <a:rPr lang="en-US" sz="1400" dirty="0"/>
              <a:t> </a:t>
            </a:r>
            <a:r>
              <a:rPr lang="en-US" sz="1400" dirty="0" err="1"/>
              <a:t>neuspeh</a:t>
            </a:r>
            <a:r>
              <a:rPr lang="en-US" sz="1400" dirty="0"/>
              <a:t> u </a:t>
            </a:r>
            <a:r>
              <a:rPr lang="en-US" sz="1400" dirty="0" err="1"/>
              <a:t>ovom</a:t>
            </a:r>
            <a:r>
              <a:rPr lang="en-US" sz="1400" dirty="0"/>
              <a:t> </a:t>
            </a:r>
            <a:r>
              <a:rPr lang="en-US" sz="1400" dirty="0" err="1"/>
              <a:t>delu</a:t>
            </a:r>
            <a:r>
              <a:rPr lang="en-US" sz="1400" dirty="0"/>
              <a:t> </a:t>
            </a:r>
            <a:r>
              <a:rPr lang="en-US" sz="1400" dirty="0" err="1"/>
              <a:t>i</a:t>
            </a:r>
            <a:r>
              <a:rPr lang="en-US" sz="1400" dirty="0"/>
              <a:t> </a:t>
            </a:r>
            <a:r>
              <a:rPr lang="en-US" sz="1400" dirty="0" err="1"/>
              <a:t>smanjuju</a:t>
            </a:r>
            <a:r>
              <a:rPr lang="en-US" sz="1400" dirty="0"/>
              <a:t> </a:t>
            </a:r>
            <a:r>
              <a:rPr lang="en-US" sz="1400" dirty="0" err="1"/>
              <a:t>ukupno</a:t>
            </a:r>
            <a:r>
              <a:rPr lang="en-US" sz="1400" dirty="0"/>
              <a:t> </a:t>
            </a:r>
            <a:r>
              <a:rPr lang="en-US" sz="1400" dirty="0" err="1"/>
              <a:t>vreme</a:t>
            </a:r>
            <a:r>
              <a:rPr lang="en-US" sz="1400" dirty="0"/>
              <a:t> za </a:t>
            </a:r>
            <a:r>
              <a:rPr lang="en-US" sz="1400" dirty="0" err="1"/>
              <a:t>debagovanje</a:t>
            </a:r>
            <a:endParaRPr lang="en-US" sz="1400" dirty="0" err="1">
              <a:cs typeface="Arial"/>
            </a:endParaRPr>
          </a:p>
          <a:p>
            <a:pPr>
              <a:spcBef>
                <a:spcPts val="20"/>
              </a:spcBef>
            </a:pPr>
            <a:endParaRPr lang="en-US" sz="1400" dirty="0"/>
          </a:p>
          <a:p>
            <a:pPr>
              <a:spcBef>
                <a:spcPts val="20"/>
              </a:spcBef>
            </a:pPr>
            <a:r>
              <a:rPr lang="en-US" sz="1400" dirty="0"/>
              <a:t>Pored Calc2 </a:t>
            </a:r>
            <a:r>
              <a:rPr lang="en-US" sz="1400" dirty="0" err="1"/>
              <a:t>jedinice</a:t>
            </a:r>
            <a:r>
              <a:rPr lang="en-US" sz="1400" dirty="0"/>
              <a:t>, </a:t>
            </a:r>
            <a:r>
              <a:rPr lang="en-US" sz="1400" dirty="0" err="1"/>
              <a:t>sledeći</a:t>
            </a:r>
            <a:r>
              <a:rPr lang="en-US" sz="1400" dirty="0"/>
              <a:t> </a:t>
            </a:r>
            <a:r>
              <a:rPr lang="en-US" sz="1400" dirty="0" err="1"/>
              <a:t>nivo</a:t>
            </a:r>
            <a:r>
              <a:rPr lang="en-US" sz="1400" dirty="0"/>
              <a:t> test </a:t>
            </a:r>
            <a:r>
              <a:rPr lang="en-US" sz="1400" dirty="0" err="1"/>
              <a:t>okruženja</a:t>
            </a:r>
            <a:r>
              <a:rPr lang="en-US" sz="1400" dirty="0"/>
              <a:t> </a:t>
            </a:r>
            <a:r>
              <a:rPr lang="en-US" sz="1400" dirty="0" err="1"/>
              <a:t>takođe</a:t>
            </a:r>
            <a:r>
              <a:rPr lang="en-US" sz="1400" dirty="0"/>
              <a:t> </a:t>
            </a:r>
            <a:r>
              <a:rPr lang="en-US" sz="1400" dirty="0" err="1"/>
              <a:t>koristi</a:t>
            </a:r>
            <a:r>
              <a:rPr lang="en-US" sz="1400" dirty="0"/>
              <a:t> </a:t>
            </a:r>
            <a:r>
              <a:rPr lang="en-US" sz="1400" dirty="0" err="1"/>
              <a:t>druge</a:t>
            </a:r>
            <a:r>
              <a:rPr lang="en-US" sz="1400" dirty="0"/>
              <a:t> </a:t>
            </a:r>
            <a:r>
              <a:rPr lang="en-US" sz="1400" dirty="0" err="1"/>
              <a:t>komponente</a:t>
            </a:r>
            <a:r>
              <a:rPr lang="en-US" sz="1400" dirty="0"/>
              <a:t> </a:t>
            </a:r>
            <a:r>
              <a:rPr lang="en-US" sz="1400" dirty="0" err="1"/>
              <a:t>koje</a:t>
            </a:r>
            <a:r>
              <a:rPr lang="en-US" sz="1400" dirty="0"/>
              <a:t> se </a:t>
            </a:r>
            <a:r>
              <a:rPr lang="en-US" sz="1400" dirty="0" err="1"/>
              <a:t>ponovo</a:t>
            </a:r>
            <a:r>
              <a:rPr lang="en-US" sz="1400" dirty="0"/>
              <a:t> </a:t>
            </a:r>
            <a:r>
              <a:rPr lang="en-US" sz="1400" dirty="0" err="1"/>
              <a:t>upotrebljavaju</a:t>
            </a:r>
            <a:endParaRPr lang="en-US" sz="1400" dirty="0" err="1">
              <a:cs typeface="Arial"/>
            </a:endParaRPr>
          </a:p>
          <a:p>
            <a:pPr>
              <a:spcBef>
                <a:spcPts val="20"/>
              </a:spcBef>
            </a:pPr>
            <a:endParaRPr lang="en-US" sz="1400" dirty="0"/>
          </a:p>
          <a:p>
            <a:pPr>
              <a:spcBef>
                <a:spcPts val="20"/>
              </a:spcBef>
            </a:pPr>
            <a:r>
              <a:rPr lang="en-US" sz="1400" dirty="0"/>
              <a:t>U </a:t>
            </a:r>
            <a:r>
              <a:rPr lang="en-US" sz="1400" dirty="0" err="1"/>
              <a:t>ovom</a:t>
            </a:r>
            <a:r>
              <a:rPr lang="en-US" sz="1400" dirty="0"/>
              <a:t> </a:t>
            </a:r>
            <a:r>
              <a:rPr lang="en-US" sz="1400" dirty="0" err="1"/>
              <a:t>slučaju</a:t>
            </a:r>
            <a:r>
              <a:rPr lang="en-US" sz="1400" dirty="0"/>
              <a:t>, </a:t>
            </a:r>
            <a:r>
              <a:rPr lang="en-US" sz="1400" dirty="0" err="1"/>
              <a:t>verifikacione</a:t>
            </a:r>
            <a:r>
              <a:rPr lang="en-US" sz="1400" dirty="0"/>
              <a:t> </a:t>
            </a:r>
            <a:r>
              <a:rPr lang="en-US" sz="1400" dirty="0" err="1"/>
              <a:t>komponente</a:t>
            </a:r>
            <a:r>
              <a:rPr lang="en-US" sz="1400" dirty="0"/>
              <a:t> </a:t>
            </a:r>
            <a:r>
              <a:rPr lang="en-US" sz="1400" dirty="0" err="1"/>
              <a:t>kontrolera</a:t>
            </a:r>
            <a:r>
              <a:rPr lang="en-US" sz="1400" dirty="0"/>
              <a:t> </a:t>
            </a:r>
            <a:r>
              <a:rPr lang="en-US" sz="1400" dirty="0" err="1"/>
              <a:t>memorije</a:t>
            </a:r>
            <a:r>
              <a:rPr lang="en-US" sz="1400" dirty="0"/>
              <a:t> se </a:t>
            </a:r>
            <a:r>
              <a:rPr lang="en-US" sz="1400" dirty="0" err="1"/>
              <a:t>takođe</a:t>
            </a:r>
            <a:r>
              <a:rPr lang="en-US" sz="1400" dirty="0"/>
              <a:t> </a:t>
            </a:r>
            <a:r>
              <a:rPr lang="en-US" sz="1400" dirty="0" err="1"/>
              <a:t>ponovo</a:t>
            </a:r>
            <a:r>
              <a:rPr lang="en-US" sz="1400" dirty="0"/>
              <a:t> </a:t>
            </a:r>
            <a:r>
              <a:rPr lang="en-US" sz="1400" dirty="0" err="1"/>
              <a:t>koriste</a:t>
            </a:r>
            <a:r>
              <a:rPr lang="en-US" sz="1400" dirty="0"/>
              <a:t> za </a:t>
            </a:r>
            <a:r>
              <a:rPr lang="en-US" sz="1400" dirty="0" err="1"/>
              <a:t>istu</a:t>
            </a:r>
            <a:r>
              <a:rPr lang="en-US" sz="1400" dirty="0"/>
              <a:t> </a:t>
            </a:r>
            <a:r>
              <a:rPr lang="en-US" sz="1400" dirty="0" err="1"/>
              <a:t>svrhu</a:t>
            </a:r>
            <a:r>
              <a:rPr lang="en-US" sz="1400" dirty="0"/>
              <a:t> </a:t>
            </a:r>
            <a:r>
              <a:rPr lang="en-US" sz="1400" dirty="0" err="1"/>
              <a:t>kao</a:t>
            </a:r>
            <a:r>
              <a:rPr lang="en-US" sz="1400" dirty="0"/>
              <a:t> </a:t>
            </a:r>
            <a:r>
              <a:rPr lang="en-US" sz="1400" dirty="0" err="1"/>
              <a:t>i</a:t>
            </a:r>
            <a:r>
              <a:rPr lang="en-US" sz="1400" dirty="0"/>
              <a:t> Calc2 </a:t>
            </a:r>
            <a:r>
              <a:rPr lang="en-US" sz="1400" dirty="0" err="1"/>
              <a:t>jedinica</a:t>
            </a:r>
            <a:endParaRPr lang="en-US" sz="1400" dirty="0" err="1">
              <a:cs typeface="Arial"/>
            </a:endParaRPr>
          </a:p>
          <a:p>
            <a:pPr>
              <a:spcBef>
                <a:spcPts val="20"/>
              </a:spcBef>
            </a:pPr>
            <a:endParaRPr lang="en-US" sz="1400" dirty="0"/>
          </a:p>
          <a:p>
            <a:pPr>
              <a:spcBef>
                <a:spcPts val="20"/>
              </a:spcBef>
            </a:pPr>
            <a:r>
              <a:rPr lang="en-US" sz="1400" dirty="0"/>
              <a:t>Sa </a:t>
            </a:r>
            <a:r>
              <a:rPr lang="en-US" sz="1400" err="1"/>
              <a:t>ovakvim</a:t>
            </a:r>
            <a:r>
              <a:rPr lang="en-US" sz="1400" dirty="0"/>
              <a:t>, </a:t>
            </a:r>
            <a:r>
              <a:rPr lang="en-US" sz="1400" err="1"/>
              <a:t>ponovno</a:t>
            </a:r>
            <a:r>
              <a:rPr lang="en-US" sz="1400" dirty="0"/>
              <a:t> </a:t>
            </a:r>
            <a:r>
              <a:rPr lang="en-US" sz="1400" err="1"/>
              <a:t>upotrebljivim</a:t>
            </a:r>
            <a:r>
              <a:rPr lang="en-US" sz="1400" dirty="0"/>
              <a:t> </a:t>
            </a:r>
            <a:r>
              <a:rPr lang="en-US" sz="1400" err="1"/>
              <a:t>komponentama</a:t>
            </a:r>
            <a:r>
              <a:rPr lang="en-US" sz="1400" dirty="0"/>
              <a:t>, </a:t>
            </a:r>
            <a:r>
              <a:rPr lang="en-US" sz="1400" err="1"/>
              <a:t>jedina</a:t>
            </a:r>
            <a:r>
              <a:rPr lang="en-US" sz="1400" dirty="0"/>
              <a:t> </a:t>
            </a:r>
            <a:r>
              <a:rPr lang="en-US" sz="1400" err="1"/>
              <a:t>komponenta</a:t>
            </a:r>
            <a:r>
              <a:rPr lang="en-US" sz="1400" dirty="0"/>
              <a:t> </a:t>
            </a:r>
            <a:r>
              <a:rPr lang="en-US" sz="1400" err="1"/>
              <a:t>koju</a:t>
            </a:r>
            <a:r>
              <a:rPr lang="en-US" sz="1400"/>
              <a:t> verifikacioni tim mora da </a:t>
            </a:r>
            <a:r>
              <a:rPr lang="en-US" sz="1400" err="1"/>
              <a:t>obezbedi</a:t>
            </a:r>
            <a:r>
              <a:rPr lang="en-US" sz="1400"/>
              <a:t> je </a:t>
            </a:r>
            <a:r>
              <a:rPr lang="en-US" sz="1400" err="1"/>
              <a:t>verifikaciona</a:t>
            </a:r>
            <a:r>
              <a:rPr lang="en-US" sz="1400"/>
              <a:t> </a:t>
            </a:r>
            <a:r>
              <a:rPr lang="en-US" sz="1400" err="1"/>
              <a:t>komponenta</a:t>
            </a:r>
            <a:r>
              <a:rPr lang="en-US" sz="1400"/>
              <a:t> za </a:t>
            </a:r>
            <a:r>
              <a:rPr lang="en-US" sz="1400" err="1"/>
              <a:t>odzivnik</a:t>
            </a:r>
            <a:r>
              <a:rPr lang="en-US" sz="1400"/>
              <a:t> </a:t>
            </a:r>
            <a:r>
              <a:rPr lang="en-US" sz="1400" err="1"/>
              <a:t>memorije</a:t>
            </a:r>
            <a:r>
              <a:rPr lang="en-US" sz="1400" dirty="0"/>
              <a:t> (</a:t>
            </a:r>
            <a:r>
              <a:rPr lang="en-US" sz="1400" i="1" dirty="0"/>
              <a:t>memory responder</a:t>
            </a:r>
            <a:r>
              <a:rPr lang="en-US" sz="1400" dirty="0"/>
              <a:t>)</a:t>
            </a:r>
            <a:endParaRPr lang="en-US" dirty="0"/>
          </a:p>
          <a:p>
            <a:endParaRPr lang="en-US" altLang="en-US" sz="1400" dirty="0">
              <a:cs typeface="Arial"/>
            </a:endParaRPr>
          </a:p>
        </p:txBody>
      </p:sp>
      <p:pic>
        <p:nvPicPr>
          <p:cNvPr id="57349" name="Picture 7">
            <a:extLst>
              <a:ext uri="{FF2B5EF4-FFF2-40B4-BE49-F238E27FC236}">
                <a16:creationId xmlns:a16="http://schemas.microsoft.com/office/drawing/2014/main" id="{A6184DFC-6804-BF0C-E2AA-543EC2B9E5F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37113" y="863600"/>
            <a:ext cx="3825875" cy="3825875"/>
          </a:xfrm>
          <a:noFill/>
          <a:extLst>
            <a:ext uri="{91240B29-F687-4F45-9708-019B960494DF}">
              <a14:hiddenLine xmlns:a14="http://schemas.microsoft.com/office/drawing/2010/main" w="12700">
                <a:solidFill>
                  <a:schemeClr val="tx1"/>
                </a:solidFill>
                <a:miter lim="800000"/>
                <a:headEnd/>
                <a:tailEnd/>
              </a14:hiddenLine>
            </a:ext>
          </a:extLst>
        </p:spPr>
      </p:pic>
    </p:spTree>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1">
            <a:extLst>
              <a:ext uri="{FF2B5EF4-FFF2-40B4-BE49-F238E27FC236}">
                <a16:creationId xmlns:a16="http://schemas.microsoft.com/office/drawing/2014/main" id="{7D322559-59E4-4D11-CF7B-111A097CF10F}"/>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BF5120-12DB-43E4-8C0B-1911EE82B61F}" type="slidenum">
              <a:rPr lang="de-DE" altLang="en-US">
                <a:solidFill>
                  <a:schemeClr val="bg1"/>
                </a:solidFill>
              </a:rPr>
              <a:pPr/>
              <a:t>44</a:t>
            </a:fld>
            <a:endParaRPr lang="de-DE" altLang="en-US">
              <a:solidFill>
                <a:schemeClr val="bg1"/>
              </a:solidFill>
            </a:endParaRPr>
          </a:p>
        </p:txBody>
      </p:sp>
      <p:sp>
        <p:nvSpPr>
          <p:cNvPr id="58371" name="Rectangle 26">
            <a:hlinkClick r:id="rId3"/>
            <a:extLst>
              <a:ext uri="{FF2B5EF4-FFF2-40B4-BE49-F238E27FC236}">
                <a16:creationId xmlns:a16="http://schemas.microsoft.com/office/drawing/2014/main" id="{0A4F6CF4-785F-125A-AE34-01AE36B9EEF5}"/>
              </a:ext>
            </a:extLst>
          </p:cNvPr>
          <p:cNvSpPr>
            <a:spLocks noChangeArrowheads="1"/>
          </p:cNvSpPr>
          <p:nvPr/>
        </p:nvSpPr>
        <p:spPr bwMode="auto">
          <a:xfrm>
            <a:off x="4533900" y="5100638"/>
            <a:ext cx="20669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a:p>
        </p:txBody>
      </p:sp>
      <p:sp>
        <p:nvSpPr>
          <p:cNvPr id="3" name="Rectangle: Rounded Corners 2">
            <a:extLst>
              <a:ext uri="{FF2B5EF4-FFF2-40B4-BE49-F238E27FC236}">
                <a16:creationId xmlns:a16="http://schemas.microsoft.com/office/drawing/2014/main" id="{E3D09FCB-3D0E-51E6-4BA6-4B8AE3BDB06D}"/>
              </a:ext>
            </a:extLst>
          </p:cNvPr>
          <p:cNvSpPr/>
          <p:nvPr/>
        </p:nvSpPr>
        <p:spPr bwMode="auto">
          <a:xfrm>
            <a:off x="8384391" y="559194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indent="0" algn="ctr" defTabSz="914400">
              <a:lnSpc>
                <a:spcPct val="100000"/>
              </a:lnSpc>
              <a:spcBef>
                <a:spcPct val="0"/>
              </a:spcBef>
              <a:spcAft>
                <a:spcPct val="0"/>
              </a:spcAft>
              <a:buNone/>
              <a:tabLst/>
            </a:pPr>
            <a:r>
              <a:rPr lang="en-US">
                <a:solidFill>
                  <a:schemeClr val="bg1"/>
                </a:solidFill>
                <a:latin typeface="Arial"/>
                <a:cs typeface="Arial"/>
              </a:rPr>
              <a:t>6</a:t>
            </a:r>
            <a:endParaRPr lang="en-US" dirty="0">
              <a:solidFill>
                <a:schemeClr val="bg1"/>
              </a:solidFill>
              <a:latin typeface="Arial"/>
              <a:cs typeface="Arial"/>
            </a:endParaRPr>
          </a:p>
        </p:txBody>
      </p:sp>
    </p:spTree>
  </p:cSld>
  <p:clrMapOvr>
    <a:masterClrMapping/>
  </p:clrMapOvr>
  <p:transition spd="med">
    <p:wipe dir="r"/>
  </p:transition>
</p:sld>
</file>

<file path=ppt/tags/tag1.xml><?xml version="1.0" encoding="utf-8"?>
<p:tagLst xmlns:a="http://schemas.openxmlformats.org/drawingml/2006/main" xmlns:r="http://schemas.openxmlformats.org/officeDocument/2006/relationships" xmlns:p="http://schemas.openxmlformats.org/presentationml/2006/main">
  <p:tag name="TAKE-OFF DISPLAYTYPE" val="0"/>
</p:tagLst>
</file>

<file path=ppt/theme/theme1.xml><?xml version="1.0" encoding="utf-8"?>
<a:theme xmlns:a="http://schemas.openxmlformats.org/drawingml/2006/main" name="Standarddesign">
  <a:themeElements>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8823</TotalTime>
  <Words>16386</Words>
  <Application>Microsoft Office PowerPoint</Application>
  <PresentationFormat>On-screen Show (4:3)</PresentationFormat>
  <Paragraphs>746</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Standarddesign</vt:lpstr>
      <vt:lpstr>Funkcionalna verifikacija hardvera</vt:lpstr>
      <vt:lpstr>Sadržaj lekcije</vt:lpstr>
      <vt:lpstr>Strategije za proveru rezultata u verifikaciji zasnovanoj na simulaciji</vt:lpstr>
      <vt:lpstr>Strategije za proveru rezultata u verifikaciji zasnovanoj na simulaciji </vt:lpstr>
      <vt:lpstr>Tipovi provere rezultata</vt:lpstr>
      <vt:lpstr>Provera u realnom vremenu naspram provere na kraju testa</vt:lpstr>
      <vt:lpstr>Provera u realnom vremenu</vt:lpstr>
      <vt:lpstr>Provera na kraju test slučaja I</vt:lpstr>
      <vt:lpstr>Provera na kraju test slučaja II</vt:lpstr>
      <vt:lpstr>Strategije za proveru rezultata u verifikaciji zasnovanoj na simulaciji</vt:lpstr>
      <vt:lpstr>Primena strategija za proveru na Calc2 I</vt:lpstr>
      <vt:lpstr>Primena strategija za proveru na Calc2 II</vt:lpstr>
      <vt:lpstr>Testno okruženje sa zlatnim vektorima – provera u realnom vremenu</vt:lpstr>
      <vt:lpstr>Testno okruženje sa zlatnim vektorima – provera na kraju testa </vt:lpstr>
      <vt:lpstr>Testno okruženje zasnovano na transakcijama – provera u realnom vremenu</vt:lpstr>
      <vt:lpstr>Testno okruženje zasnovano na transakcijama –provera na kraju test slučaja</vt:lpstr>
      <vt:lpstr>Testno okruženje sa referentnim modelom preciznim na nivou takta</vt:lpstr>
      <vt:lpstr>Strategije za proveru rezultata u verifikaciji zasnovanoj na simulaciji</vt:lpstr>
      <vt:lpstr>Debug</vt:lpstr>
      <vt:lpstr>Proces debagovanja I</vt:lpstr>
      <vt:lpstr>Proces debagovanja II</vt:lpstr>
      <vt:lpstr>Opšte smernice za postavljanje tačaka posmatranja</vt:lpstr>
      <vt:lpstr>Alati za debagovanje</vt:lpstr>
      <vt:lpstr>Print I</vt:lpstr>
      <vt:lpstr>Print II</vt:lpstr>
      <vt:lpstr>Pregled talasnih oblika I</vt:lpstr>
      <vt:lpstr>Pregled talasnih oblika II</vt:lpstr>
      <vt:lpstr>Debagovanje prethodno generisanih test slučajeva</vt:lpstr>
      <vt:lpstr>Debagovanje dinamički generisanih test slučajeva</vt:lpstr>
      <vt:lpstr>Debagovanje uz proveru u realnom vremenu i na kraju test slučaja</vt:lpstr>
      <vt:lpstr>Strategije za ponovnu upotrebu </vt:lpstr>
      <vt:lpstr>Uvod</vt:lpstr>
      <vt:lpstr>Ponovna upotreba u verifikaciji: Horizontalna ponovna upotreba</vt:lpstr>
      <vt:lpstr>Ponovna upotreba u verifikaciji: Vertikalna ponovna upotreba</vt:lpstr>
      <vt:lpstr>Ponovo upotrebljiva verifikaciona intelektualna svojina</vt:lpstr>
      <vt:lpstr>Smernice za ponovnu upotrebu</vt:lpstr>
      <vt:lpstr>Nezavisne komponente stimulusa</vt:lpstr>
      <vt:lpstr>Dinamičko mapiranje signala u verifikacione komponente</vt:lpstr>
      <vt:lpstr>Strategije ponovne upotrebe</vt:lpstr>
      <vt:lpstr>Primena ponovne upotrebe kod Calc2</vt:lpstr>
      <vt:lpstr>Ponovna upotreba kod Calc2  – Originalno verifikaciono okruženje</vt:lpstr>
      <vt:lpstr>Ponovna upotreba kod Calc2 –  Adekvatno verifikaciono okruženje</vt:lpstr>
      <vt:lpstr>Ponovna upotreba kod Calc2 –  Verifikacija na sledećem nivou</vt:lpstr>
      <vt:lpstr>PowerPoint Presentation</vt:lpstr>
    </vt:vector>
  </TitlesOfParts>
  <Company>PresentationPoint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Helix</dc:title>
  <dc:creator>PresentationPoint</dc:creator>
  <cp:lastModifiedBy>Rasti</cp:lastModifiedBy>
  <cp:revision>1576</cp:revision>
  <cp:lastPrinted>2005-03-15T07:48:11Z</cp:lastPrinted>
  <dcterms:created xsi:type="dcterms:W3CDTF">2004-11-16T16:03:16Z</dcterms:created>
  <dcterms:modified xsi:type="dcterms:W3CDTF">2026-06-03T11:54:39Z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i4>1031</vt:i4>
  </property>
</Properties>
</file>