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330" r:id="rId4"/>
    <p:sldId id="331" r:id="rId5"/>
    <p:sldId id="332" r:id="rId6"/>
    <p:sldId id="333" r:id="rId7"/>
    <p:sldId id="347" r:id="rId8"/>
    <p:sldId id="334" r:id="rId9"/>
    <p:sldId id="335" r:id="rId10"/>
    <p:sldId id="337" r:id="rId11"/>
    <p:sldId id="339" r:id="rId12"/>
    <p:sldId id="340" r:id="rId13"/>
    <p:sldId id="341" r:id="rId14"/>
    <p:sldId id="344" r:id="rId15"/>
    <p:sldId id="346" r:id="rId16"/>
    <p:sldId id="348" r:id="rId17"/>
    <p:sldId id="349" r:id="rId18"/>
    <p:sldId id="350" r:id="rId19"/>
    <p:sldId id="351" r:id="rId20"/>
    <p:sldId id="352" r:id="rId21"/>
    <p:sldId id="364" r:id="rId22"/>
    <p:sldId id="363" r:id="rId23"/>
    <p:sldId id="353" r:id="rId24"/>
    <p:sldId id="355" r:id="rId25"/>
    <p:sldId id="356" r:id="rId26"/>
    <p:sldId id="357" r:id="rId27"/>
    <p:sldId id="358" r:id="rId28"/>
    <p:sldId id="359" r:id="rId29"/>
    <p:sldId id="360" r:id="rId30"/>
    <p:sldId id="361" r:id="rId31"/>
    <p:sldId id="365" r:id="rId32"/>
    <p:sldId id="362" r:id="rId33"/>
    <p:sldId id="366" r:id="rId3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72E8873-0E98-2809-8DBF-A57769C8C00A}" v="93" dt="2026-04-16T09:42:31.79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microsoft.com/office/2015/10/relationships/revisionInfo" Target="revisionInfo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4.xml"/><Relationship Id="rId4" Type="http://schemas.openxmlformats.org/officeDocument/2006/relationships/image" Target="../media/image1.jpe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ight Triangle 1">
            <a:extLst>
              <a:ext uri="{FF2B5EF4-FFF2-40B4-BE49-F238E27FC236}">
                <a16:creationId xmlns:a16="http://schemas.microsoft.com/office/drawing/2014/main" id="{FA3DD26B-F175-AE31-E659-AE0E7DF56168}"/>
              </a:ext>
            </a:extLst>
          </p:cNvPr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3" name="Group 15">
            <a:extLst>
              <a:ext uri="{FF2B5EF4-FFF2-40B4-BE49-F238E27FC236}">
                <a16:creationId xmlns:a16="http://schemas.microsoft.com/office/drawing/2014/main" id="{A7757AEE-567D-1576-FE21-EC7D7A3C090E}"/>
              </a:ext>
            </a:extLst>
          </p:cNvPr>
          <p:cNvGrpSpPr>
            <a:grpSpLocks/>
          </p:cNvGrpSpPr>
          <p:nvPr/>
        </p:nvGrpSpPr>
        <p:grpSpPr bwMode="auto">
          <a:xfrm>
            <a:off x="-3175" y="4953000"/>
            <a:ext cx="9147175" cy="1911350"/>
            <a:chOff x="-3765" y="4832896"/>
            <a:chExt cx="9147765" cy="2032192"/>
          </a:xfrm>
        </p:grpSpPr>
        <p:sp>
          <p:nvSpPr>
            <p:cNvPr id="4" name="Freeform 16">
              <a:extLst>
                <a:ext uri="{FF2B5EF4-FFF2-40B4-BE49-F238E27FC236}">
                  <a16:creationId xmlns:a16="http://schemas.microsoft.com/office/drawing/2014/main" id="{AAD6188D-EC1D-F680-4156-63D6696925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5" name="Freeform 18">
              <a:extLst>
                <a:ext uri="{FF2B5EF4-FFF2-40B4-BE49-F238E27FC236}">
                  <a16:creationId xmlns:a16="http://schemas.microsoft.com/office/drawing/2014/main" id="{991C8766-969D-70F2-64B9-C861A5B8041F}"/>
                </a:ext>
              </a:extLst>
            </p:cNvPr>
            <p:cNvSpPr>
              <a:spLocks/>
            </p:cNvSpPr>
            <p:nvPr/>
          </p:nvSpPr>
          <p:spPr bwMode="auto">
            <a:xfrm>
              <a:off x="35926" y="5135025"/>
              <a:ext cx="9108074" cy="838869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6" name="Freeform 19">
              <a:extLst>
                <a:ext uri="{FF2B5EF4-FFF2-40B4-BE49-F238E27FC236}">
                  <a16:creationId xmlns:a16="http://schemas.microsoft.com/office/drawing/2014/main" id="{261835B0-D9BC-8E28-377D-4A72FE4736F0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6F99A460-1549-0D3B-A676-1F91920AE230}"/>
                </a:ext>
              </a:extLst>
            </p:cNvPr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Date Placeholder 29">
            <a:extLst>
              <a:ext uri="{FF2B5EF4-FFF2-40B4-BE49-F238E27FC236}">
                <a16:creationId xmlns:a16="http://schemas.microsoft.com/office/drawing/2014/main" id="{60FA8147-A1E0-C6C7-C7E6-980BFEF5C6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5A81A4A4-7B55-4725-BA96-BA12E501F7C5}" type="datetimeFigureOut">
              <a:rPr lang="en-US"/>
              <a:pPr>
                <a:defRPr/>
              </a:pPr>
              <a:t>4/16/2026</a:t>
            </a:fld>
            <a:endParaRPr lang="en-US"/>
          </a:p>
        </p:txBody>
      </p:sp>
      <p:sp>
        <p:nvSpPr>
          <p:cNvPr id="10" name="Footer Placeholder 18">
            <a:extLst>
              <a:ext uri="{FF2B5EF4-FFF2-40B4-BE49-F238E27FC236}">
                <a16:creationId xmlns:a16="http://schemas.microsoft.com/office/drawing/2014/main" id="{E150333E-07CA-EAA8-AE12-BF08D36296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26">
            <a:extLst>
              <a:ext uri="{FF2B5EF4-FFF2-40B4-BE49-F238E27FC236}">
                <a16:creationId xmlns:a16="http://schemas.microsoft.com/office/drawing/2014/main" id="{2C165A60-42A6-8B1A-FC9D-99BE96B214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ABA5E16-C62D-4DDD-BD04-96F8E88FF3F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42503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Date Placeholder 9">
            <a:extLst>
              <a:ext uri="{FF2B5EF4-FFF2-40B4-BE49-F238E27FC236}">
                <a16:creationId xmlns:a16="http://schemas.microsoft.com/office/drawing/2014/main" id="{E1FE5099-800D-85D4-46D3-1D8A3B72C0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BC6FAF-FCF3-41E5-A1D9-79D7389A3BB2}" type="datetimeFigureOut">
              <a:rPr lang="en-US"/>
              <a:pPr>
                <a:defRPr/>
              </a:pPr>
              <a:t>4/16/2026</a:t>
            </a:fld>
            <a:endParaRPr lang="en-US"/>
          </a:p>
        </p:txBody>
      </p:sp>
      <p:sp>
        <p:nvSpPr>
          <p:cNvPr id="4" name="Footer Placeholder 21">
            <a:extLst>
              <a:ext uri="{FF2B5EF4-FFF2-40B4-BE49-F238E27FC236}">
                <a16:creationId xmlns:a16="http://schemas.microsoft.com/office/drawing/2014/main" id="{93B8FEE3-7018-9DB3-1447-37B7C3A7A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17">
            <a:extLst>
              <a:ext uri="{FF2B5EF4-FFF2-40B4-BE49-F238E27FC236}">
                <a16:creationId xmlns:a16="http://schemas.microsoft.com/office/drawing/2014/main" id="{72FD3A48-92E0-2296-61F1-36F0AC98D1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12BA1D-3431-4E23-8EFD-7381C780036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049966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hevron 10">
            <a:extLst>
              <a:ext uri="{FF2B5EF4-FFF2-40B4-BE49-F238E27FC236}">
                <a16:creationId xmlns:a16="http://schemas.microsoft.com/office/drawing/2014/main" id="{B11BB2AA-B65D-DB14-00B9-EB7E8EFE46FA}"/>
              </a:ext>
            </a:extLst>
          </p:cNvPr>
          <p:cNvSpPr/>
          <p:nvPr/>
        </p:nvSpPr>
        <p:spPr>
          <a:xfrm>
            <a:off x="3636963" y="3005138"/>
            <a:ext cx="1825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Chevron 15">
            <a:extLst>
              <a:ext uri="{FF2B5EF4-FFF2-40B4-BE49-F238E27FC236}">
                <a16:creationId xmlns:a16="http://schemas.microsoft.com/office/drawing/2014/main" id="{1610582F-399E-41FE-60AA-5A9F66860EDE}"/>
              </a:ext>
            </a:extLst>
          </p:cNvPr>
          <p:cNvSpPr/>
          <p:nvPr/>
        </p:nvSpPr>
        <p:spPr>
          <a:xfrm>
            <a:off x="3449638" y="3005138"/>
            <a:ext cx="18415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AC3589DA-B075-073D-1C3E-B488E203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7BADC57-C18A-40A2-9B19-CEFE09241E43}" type="datetimeFigureOut">
              <a:rPr lang="en-US"/>
              <a:pPr>
                <a:defRPr/>
              </a:pPr>
              <a:t>4/16/2026</a:t>
            </a:fld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F50DFC65-F682-1C2A-5566-80B4E0A281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8DF8D500-12E5-2ED3-7960-2F35B826AD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AE76BA-81BE-4932-A230-4F3C2E6DB79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6357753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Date Placeholder 4">
            <a:extLst>
              <a:ext uri="{FF2B5EF4-FFF2-40B4-BE49-F238E27FC236}">
                <a16:creationId xmlns:a16="http://schemas.microsoft.com/office/drawing/2014/main" id="{8440A3D7-E624-88F8-0734-1274A4CE68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AC2D0FA-D5A1-4A64-A337-D024992FF72B}" type="datetimeFigureOut">
              <a:rPr lang="en-US"/>
              <a:pPr>
                <a:defRPr/>
              </a:pPr>
              <a:t>4/16/2026</a:t>
            </a:fld>
            <a:endParaRPr lang="en-US"/>
          </a:p>
        </p:txBody>
      </p:sp>
      <p:sp>
        <p:nvSpPr>
          <p:cNvPr id="5" name="Footer Placeholder 5">
            <a:extLst>
              <a:ext uri="{FF2B5EF4-FFF2-40B4-BE49-F238E27FC236}">
                <a16:creationId xmlns:a16="http://schemas.microsoft.com/office/drawing/2014/main" id="{49A0B9B8-E87E-7CE3-EEC1-B0F9E7D8AC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521EF28E-0842-BF60-F934-0A526A2825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B098E2-4CDB-4A46-9500-075D0AB623B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576549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41BF52A-9F1F-14EA-2EA9-664EDB3FC5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62B643C-DF22-44C1-A391-D95882E430A1}" type="datetimeFigureOut">
              <a:rPr lang="en-US"/>
              <a:pPr>
                <a:defRPr/>
              </a:pPr>
              <a:t>4/16/2026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7D2DE74-A52B-3019-2A90-99F601849C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C951146-BFB8-BC4E-85D9-232DD8BEA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74CA4A-C474-446F-AF65-EDC4DFF4766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0548466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524372CE-A5A3-3679-E30E-780E6A9D94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D926A1C-65DB-4B1F-ABE2-6F0BF897C200}" type="datetimeFigureOut">
              <a:rPr lang="en-US"/>
              <a:pPr>
                <a:defRPr/>
              </a:pPr>
              <a:t>4/16/2026</a:t>
            </a:fld>
            <a:endParaRPr lang="en-US"/>
          </a:p>
        </p:txBody>
      </p:sp>
      <p:sp>
        <p:nvSpPr>
          <p:cNvPr id="3" name="Footer Placeholder 3">
            <a:extLst>
              <a:ext uri="{FF2B5EF4-FFF2-40B4-BE49-F238E27FC236}">
                <a16:creationId xmlns:a16="http://schemas.microsoft.com/office/drawing/2014/main" id="{BBC8FC06-5CF1-1C4C-55AB-DC2498698C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4">
            <a:extLst>
              <a:ext uri="{FF2B5EF4-FFF2-40B4-BE49-F238E27FC236}">
                <a16:creationId xmlns:a16="http://schemas.microsoft.com/office/drawing/2014/main" id="{6AB60E50-B4C6-D131-AFE7-4895B1521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9B5C68-802F-47D7-9519-ED6F9108394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0035010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>
            <a:extLst>
              <a:ext uri="{FF2B5EF4-FFF2-40B4-BE49-F238E27FC236}">
                <a16:creationId xmlns:a16="http://schemas.microsoft.com/office/drawing/2014/main" id="{371E6C61-4CFA-4850-46BA-98F1912893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3E9908-61E4-4845-A022-31483A5EC899}" type="datetimeFigureOut">
              <a:rPr lang="en-US"/>
              <a:pPr>
                <a:defRPr/>
              </a:pPr>
              <a:t>4/16/2026</a:t>
            </a:fld>
            <a:endParaRPr lang="en-US"/>
          </a:p>
        </p:txBody>
      </p:sp>
      <p:sp>
        <p:nvSpPr>
          <p:cNvPr id="3" name="Footer Placeholder 21">
            <a:extLst>
              <a:ext uri="{FF2B5EF4-FFF2-40B4-BE49-F238E27FC236}">
                <a16:creationId xmlns:a16="http://schemas.microsoft.com/office/drawing/2014/main" id="{F97B6316-367A-639C-44FF-357612AD79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17">
            <a:extLst>
              <a:ext uri="{FF2B5EF4-FFF2-40B4-BE49-F238E27FC236}">
                <a16:creationId xmlns:a16="http://schemas.microsoft.com/office/drawing/2014/main" id="{A09B5258-0F0D-5342-9B81-BD9EC8DDEF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916142-4BA0-43FE-B0B9-A89071AD764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463839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09673A-4BEE-22D8-CF14-F4B7489939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C0B84B7-0587-4988-A302-696A32600008}" type="datetimeFigureOut">
              <a:rPr lang="en-US"/>
              <a:pPr>
                <a:defRPr/>
              </a:pPr>
              <a:t>4/16/2026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7E82FA-A8E4-5A8D-90E4-708C1894D0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15CD99-EF6B-2E61-826F-0AD15F4CA5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E875CD-5773-4A23-AAEC-8B22D2AAA01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358467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0">
            <a:extLst>
              <a:ext uri="{FF2B5EF4-FFF2-40B4-BE49-F238E27FC236}">
                <a16:creationId xmlns:a16="http://schemas.microsoft.com/office/drawing/2014/main" id="{73B2136D-F9E7-4909-385F-7DBD0C038144}"/>
              </a:ext>
            </a:extLst>
          </p:cNvPr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6" name="Freeform 15">
            <a:extLst>
              <a:ext uri="{FF2B5EF4-FFF2-40B4-BE49-F238E27FC236}">
                <a16:creationId xmlns:a16="http://schemas.microsoft.com/office/drawing/2014/main" id="{AA0F89EB-4E70-5E72-ECBE-F1865A90BA70}"/>
              </a:ext>
            </a:extLst>
          </p:cNvPr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7" name="Right Triangle 6">
            <a:extLst>
              <a:ext uri="{FF2B5EF4-FFF2-40B4-BE49-F238E27FC236}">
                <a16:creationId xmlns:a16="http://schemas.microsoft.com/office/drawing/2014/main" id="{05334D41-A982-4D00-818D-6BF8162612DE}"/>
              </a:ext>
            </a:extLst>
          </p:cNvPr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4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EEF5E84-8390-4418-60C8-2E9D0676BB4F}"/>
              </a:ext>
            </a:extLst>
          </p:cNvPr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hevron 19">
            <a:extLst>
              <a:ext uri="{FF2B5EF4-FFF2-40B4-BE49-F238E27FC236}">
                <a16:creationId xmlns:a16="http://schemas.microsoft.com/office/drawing/2014/main" id="{D07ACBB8-8AD3-59A4-FF87-A1EC1CA8D165}"/>
              </a:ext>
            </a:extLst>
          </p:cNvPr>
          <p:cNvSpPr/>
          <p:nvPr/>
        </p:nvSpPr>
        <p:spPr>
          <a:xfrm>
            <a:off x="8664575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Chevron 20">
            <a:extLst>
              <a:ext uri="{FF2B5EF4-FFF2-40B4-BE49-F238E27FC236}">
                <a16:creationId xmlns:a16="http://schemas.microsoft.com/office/drawing/2014/main" id="{C4885BB9-F968-79C0-3B84-3409D10A1162}"/>
              </a:ext>
            </a:extLst>
          </p:cNvPr>
          <p:cNvSpPr/>
          <p:nvPr/>
        </p:nvSpPr>
        <p:spPr>
          <a:xfrm>
            <a:off x="8477250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Date Placeholder 4">
            <a:extLst>
              <a:ext uri="{FF2B5EF4-FFF2-40B4-BE49-F238E27FC236}">
                <a16:creationId xmlns:a16="http://schemas.microsoft.com/office/drawing/2014/main" id="{66A8F25F-2391-0E11-2F0E-F64E8F7855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A8E9B5A9-8CA6-4F90-AA3E-D82196FB849C}" type="datetimeFigureOut">
              <a:rPr lang="en-US"/>
              <a:pPr>
                <a:defRPr/>
              </a:pPr>
              <a:t>4/16/2026</a:t>
            </a:fld>
            <a:endParaRPr lang="en-US"/>
          </a:p>
        </p:txBody>
      </p:sp>
      <p:sp>
        <p:nvSpPr>
          <p:cNvPr id="12" name="Footer Placeholder 5">
            <a:extLst>
              <a:ext uri="{FF2B5EF4-FFF2-40B4-BE49-F238E27FC236}">
                <a16:creationId xmlns:a16="http://schemas.microsoft.com/office/drawing/2014/main" id="{48FEE983-1EEE-2ED8-E570-5A89565E26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3D0D99C6-579B-7A00-6EF6-872323C49A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DB80D9-B772-4652-AFC6-C09242E1EB6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2796598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>
            <a:extLst>
              <a:ext uri="{FF2B5EF4-FFF2-40B4-BE49-F238E27FC236}">
                <a16:creationId xmlns:a16="http://schemas.microsoft.com/office/drawing/2014/main" id="{56F239F8-6313-2B1A-D2F7-AF400F1748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A7F368-D7E2-42E0-B835-9E40EDF98B50}" type="datetimeFigureOut">
              <a:rPr lang="en-US"/>
              <a:pPr>
                <a:defRPr/>
              </a:pPr>
              <a:t>4/16/2026</a:t>
            </a:fld>
            <a:endParaRPr lang="en-US"/>
          </a:p>
        </p:txBody>
      </p:sp>
      <p:sp>
        <p:nvSpPr>
          <p:cNvPr id="5" name="Footer Placeholder 21">
            <a:extLst>
              <a:ext uri="{FF2B5EF4-FFF2-40B4-BE49-F238E27FC236}">
                <a16:creationId xmlns:a16="http://schemas.microsoft.com/office/drawing/2014/main" id="{7FDA9C13-7A83-C26C-9755-3A94DA979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>
            <a:extLst>
              <a:ext uri="{FF2B5EF4-FFF2-40B4-BE49-F238E27FC236}">
                <a16:creationId xmlns:a16="http://schemas.microsoft.com/office/drawing/2014/main" id="{81585057-AD12-A83D-12D1-985834CE2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7C2748-7664-48B8-AB2C-3274AD3F21D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299939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>
            <a:extLst>
              <a:ext uri="{FF2B5EF4-FFF2-40B4-BE49-F238E27FC236}">
                <a16:creationId xmlns:a16="http://schemas.microsoft.com/office/drawing/2014/main" id="{CBE26967-BB56-C9B4-E241-0E78CFF169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5249D1-CDCB-4541-8636-8F127F0295B8}" type="datetimeFigureOut">
              <a:rPr lang="en-US"/>
              <a:pPr>
                <a:defRPr/>
              </a:pPr>
              <a:t>4/16/2026</a:t>
            </a:fld>
            <a:endParaRPr lang="en-US"/>
          </a:p>
        </p:txBody>
      </p:sp>
      <p:sp>
        <p:nvSpPr>
          <p:cNvPr id="5" name="Footer Placeholder 21">
            <a:extLst>
              <a:ext uri="{FF2B5EF4-FFF2-40B4-BE49-F238E27FC236}">
                <a16:creationId xmlns:a16="http://schemas.microsoft.com/office/drawing/2014/main" id="{6CE1195A-6A65-C0AF-5CB9-2C511F9D0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>
            <a:extLst>
              <a:ext uri="{FF2B5EF4-FFF2-40B4-BE49-F238E27FC236}">
                <a16:creationId xmlns:a16="http://schemas.microsoft.com/office/drawing/2014/main" id="{4BAED302-02F3-0D91-A112-995F504182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748D27-D03A-4223-941B-42B7659D9A8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856188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59455C2-33D8-597B-F6C9-847B529AE40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588125" y="6237288"/>
            <a:ext cx="2087563" cy="3698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541D0C5E-CD78-42F4-9633-43BD3A7EB878}" type="slidenum">
              <a:rPr lang="en-US" altLang="en-US"/>
              <a:pPr algn="r" eaLnBrk="1" hangingPunct="1"/>
              <a:t>‹#›</a:t>
            </a:fld>
            <a:r>
              <a:rPr lang="en-US" altLang="en-US"/>
              <a:t>/47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B706DB-4059-926E-B1D2-14558175CA2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32D41B-3EAE-AF2B-B53D-F548B53D41F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9058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>
            <a:extLst>
              <a:ext uri="{FF2B5EF4-FFF2-40B4-BE49-F238E27FC236}">
                <a16:creationId xmlns:a16="http://schemas.microsoft.com/office/drawing/2014/main" id="{9471473B-3B3A-CE61-00B5-B33B60CAB567}"/>
              </a:ext>
            </a:extLst>
          </p:cNvPr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D2224C4F-32BD-C5EF-3CFA-D35EFADECC74}"/>
              </a:ext>
            </a:extLst>
          </p:cNvPr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4" name="Right Triangle 13">
            <a:extLst>
              <a:ext uri="{FF2B5EF4-FFF2-40B4-BE49-F238E27FC236}">
                <a16:creationId xmlns:a16="http://schemas.microsoft.com/office/drawing/2014/main" id="{9790A881-05F5-97CC-47E0-AEDF0341280C}"/>
              </a:ext>
            </a:extLst>
          </p:cNvPr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4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FD03EE3-92D5-6F7F-61DB-ECEECEFB0D90}"/>
              </a:ext>
            </a:extLst>
          </p:cNvPr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>
            <a:extLst>
              <a:ext uri="{FF2B5EF4-FFF2-40B4-BE49-F238E27FC236}">
                <a16:creationId xmlns:a16="http://schemas.microsoft.com/office/drawing/2014/main" id="{ED7CF024-BD3C-DB2D-5F09-EDB1D74A08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33" name="Text Placeholder 29">
            <a:extLst>
              <a:ext uri="{FF2B5EF4-FFF2-40B4-BE49-F238E27FC236}">
                <a16:creationId xmlns:a16="http://schemas.microsoft.com/office/drawing/2014/main" id="{D6275ACC-21CC-E1F6-1B06-E9DE9D432FB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FA8448B1-F071-914C-5ADC-84D184ECA7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93FCAC36-1454-4043-B21B-AEA7B8A36F67}" type="datetimeFigureOut">
              <a:rPr lang="en-US"/>
              <a:pPr>
                <a:defRPr/>
              </a:pPr>
              <a:t>4/16/2026</a:t>
            </a:fld>
            <a:endParaRPr lang="en-US"/>
          </a:p>
        </p:txBody>
      </p:sp>
      <p:sp>
        <p:nvSpPr>
          <p:cNvPr id="22" name="Footer Placeholder 21">
            <a:extLst>
              <a:ext uri="{FF2B5EF4-FFF2-40B4-BE49-F238E27FC236}">
                <a16:creationId xmlns:a16="http://schemas.microsoft.com/office/drawing/2014/main" id="{9EC78968-A102-8EF6-A783-58D3824B9B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+mn-lt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56F70FA8-89A8-1C04-591F-53E84BAF74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Lucida Sans Unicode" panose="020B0602030504020204" pitchFamily="34" charset="0"/>
              </a:defRPr>
            </a:lvl1pPr>
          </a:lstStyle>
          <a:p>
            <a:fld id="{24E34BCF-3387-4EF1-A9EC-0051E2D1CC7C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19" r:id="rId2"/>
    <p:sldLayoutId id="2147483724" r:id="rId3"/>
    <p:sldLayoutId id="2147483725" r:id="rId4"/>
    <p:sldLayoutId id="2147483726" r:id="rId5"/>
    <p:sldLayoutId id="2147483727" r:id="rId6"/>
    <p:sldLayoutId id="2147483720" r:id="rId7"/>
    <p:sldLayoutId id="2147483728" r:id="rId8"/>
    <p:sldLayoutId id="2147483729" r:id="rId9"/>
    <p:sldLayoutId id="2147483721" r:id="rId10"/>
    <p:sldLayoutId id="2147483722" r:id="rId11"/>
    <p:sldLayoutId id="2147483730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9pPr>
      <a:extLst/>
    </p:titleStyle>
    <p:bodyStyle>
      <a:lvl1pPr marL="365125" indent="-255588" algn="l" rtl="0" eaLnBrk="0" fontAlgn="base" hangingPunct="0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anose="05040102010807070707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eaLnBrk="0" fontAlgn="base" hangingPunct="0">
        <a:spcBef>
          <a:spcPts val="325"/>
        </a:spcBef>
        <a:spcAft>
          <a:spcPct val="0"/>
        </a:spcAft>
        <a:buClr>
          <a:schemeClr val="accent1"/>
        </a:buClr>
        <a:buFont typeface="Verdana" panose="020B0604030504040204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anose="05020102010507070707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anose="05020102010507070707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anose="05020102010507070707" pitchFamily="18" charset="2"/>
        <a:buChar char="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C6919C-D617-D8F4-2147-4321717A927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Java</a:t>
            </a:r>
          </a:p>
        </p:txBody>
      </p:sp>
      <p:sp>
        <p:nvSpPr>
          <p:cNvPr id="10243" name="Subtitle 2">
            <a:extLst>
              <a:ext uri="{FF2B5EF4-FFF2-40B4-BE49-F238E27FC236}">
                <a16:creationId xmlns:a16="http://schemas.microsoft.com/office/drawing/2014/main" id="{831CF8CA-A931-3108-E12D-E9B1AEB464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3611563"/>
            <a:ext cx="7772400" cy="1200150"/>
          </a:xfrm>
        </p:spPr>
        <p:txBody>
          <a:bodyPr/>
          <a:lstStyle/>
          <a:p>
            <a:pPr marR="0" eaLnBrk="1" hangingPunct="1"/>
            <a:r>
              <a:rPr lang="sr-Latn-CS" altLang="en-US"/>
              <a:t>nasleđivanje, kolekcije, obrada izuzetaka</a:t>
            </a:r>
            <a:r>
              <a:rPr lang="en-US" altLang="en-US"/>
              <a:t>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:a16="http://schemas.microsoft.com/office/drawing/2014/main" id="{426502D6-8979-06DB-6AB4-6E8A1CF3D1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 dirty="0"/>
              <a:t>Nasleđivanje - osnove</a:t>
            </a:r>
            <a:endParaRPr lang="en-US" dirty="0"/>
          </a:p>
        </p:txBody>
      </p:sp>
      <p:sp>
        <p:nvSpPr>
          <p:cNvPr id="11267" name="Content Placeholder 2">
            <a:extLst>
              <a:ext uri="{FF2B5EF4-FFF2-40B4-BE49-F238E27FC236}">
                <a16:creationId xmlns:a16="http://schemas.microsoft.com/office/drawing/2014/main" id="{9099C595-FADD-9EAB-5451-0BE51284C7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z="2400" b="1" noProof="1"/>
              <a:t>Postoji samo jednostruko nasleđivanje</a:t>
            </a:r>
            <a:endParaRPr lang="en-US" altLang="en-US" sz="2400" noProof="1"/>
          </a:p>
          <a:p>
            <a:pPr lvl="1" eaLnBrk="1" hangingPunct="1"/>
            <a:r>
              <a:rPr lang="en-US" altLang="en-US" sz="2400" b="1" noProof="1"/>
              <a:t>Jedna klasa može samo jednu naslediti, ali više klasa može nasleđivati istu klasu</a:t>
            </a:r>
            <a:endParaRPr lang="en-US" altLang="en-US" sz="2400" noProof="1"/>
          </a:p>
          <a:p>
            <a:pPr eaLnBrk="1" hangingPunct="1"/>
            <a:r>
              <a:rPr lang="en-US" altLang="en-US" sz="2400" noProof="1"/>
              <a:t>Ako ništa ne napišemo klasa nasleđuje Object klasu</a:t>
            </a:r>
          </a:p>
          <a:p>
            <a:pPr eaLnBrk="1" hangingPunct="1"/>
            <a:r>
              <a:rPr lang="en-US" altLang="en-US" sz="2400" noProof="1"/>
              <a:t>Ključna reč </a:t>
            </a:r>
            <a:r>
              <a:rPr lang="en-US" altLang="en-US" sz="2400" b="1" noProof="1"/>
              <a:t>extends</a:t>
            </a:r>
            <a:endParaRPr lang="en-US" altLang="en-US" sz="2400" noProof="1"/>
          </a:p>
          <a:p>
            <a:pPr eaLnBrk="1" hangingPunct="1"/>
            <a:r>
              <a:rPr lang="en-US" altLang="en-US" sz="2400" noProof="1"/>
              <a:t>Primer nasleđivanja: student je osoba koja studira, profesor je osoba koja predaje na fakultetu. Imamo osnovnu klasu osoba (JMBG, ime i prezime, grad) i specijalizacije bi bile student (osoba koja ima indeks I ocene) i profesor (osoba koja radi na fakultetu i ima zvanje, platu, radno mesto, predmete koje drži).</a:t>
            </a:r>
          </a:p>
          <a:p>
            <a:pPr eaLnBrk="1" hangingPunct="1"/>
            <a:endParaRPr lang="en-US" altLang="en-US" sz="2400" noProof="1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:a16="http://schemas.microsoft.com/office/drawing/2014/main" id="{AE709B11-E337-A529-30D9-691CD03DB4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 dirty="0"/>
              <a:t>Nasleđivanje - osnove</a:t>
            </a:r>
            <a:endParaRPr lang="en-US" dirty="0"/>
          </a:p>
        </p:txBody>
      </p:sp>
      <p:sp>
        <p:nvSpPr>
          <p:cNvPr id="12291" name="Content Placeholder 2">
            <a:extLst>
              <a:ext uri="{FF2B5EF4-FFF2-40B4-BE49-F238E27FC236}">
                <a16:creationId xmlns:a16="http://schemas.microsoft.com/office/drawing/2014/main" id="{DDD7C066-DF48-57EF-669C-8B2DB25CE8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z="2000"/>
              <a:t>Klasa koja nasleđuje drugu klasu ima sve metode i atribute klase koju nasleđuje i može dodavati nove atribute i metode, ali moze i redefinisati postojece metode</a:t>
            </a:r>
          </a:p>
          <a:p>
            <a:pPr eaLnBrk="1" hangingPunct="1"/>
            <a:r>
              <a:rPr lang="en-US" altLang="en-US" sz="2000"/>
              <a:t>Zavisno od modifikatora pristupa metode i atributi klase pretka su:</a:t>
            </a:r>
          </a:p>
          <a:p>
            <a:pPr lvl="1" eaLnBrk="1" hangingPunct="1"/>
            <a:r>
              <a:rPr lang="en-US" altLang="en-US" sz="2000"/>
              <a:t>vidljivi unutar metoda klasa naslednica i mogu se pozivati nad objektima klasa naslednica – public</a:t>
            </a:r>
          </a:p>
          <a:p>
            <a:pPr lvl="1" eaLnBrk="1" hangingPunct="1"/>
            <a:r>
              <a:rPr lang="en-US" altLang="en-US" sz="2000"/>
              <a:t>vidljivi unutar metoda klasa naslednica i ne mogu se pozivati nad objektima klasa naslednica - protected</a:t>
            </a:r>
          </a:p>
          <a:p>
            <a:pPr lvl="1" eaLnBrk="1" hangingPunct="1"/>
            <a:r>
              <a:rPr lang="en-US" altLang="en-US" sz="2000"/>
              <a:t>nisu vidljivi unutar metoda klasa naslednica i ne mogu se pozivati nad objektima klasa naslednica – private</a:t>
            </a:r>
            <a:endParaRPr lang="sr-Latn-CS" altLang="en-US" sz="2000"/>
          </a:p>
          <a:p>
            <a:pPr eaLnBrk="1" hangingPunct="1"/>
            <a:r>
              <a:rPr lang="en-US" altLang="en-US" sz="2400"/>
              <a:t>Pored nasleđivanja veza između dve klase može biti i asocijacija i agregacija</a:t>
            </a:r>
          </a:p>
          <a:p>
            <a:pPr eaLnBrk="1" hangingPunct="1"/>
            <a:endParaRPr lang="en-US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3F34C55F-472A-7CB3-AEF3-9351AD45944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0825" y="333375"/>
            <a:ext cx="7772400" cy="7620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sr-Latn-CS" dirty="0"/>
              <a:t>Redefinisanje metoda - </a:t>
            </a:r>
            <a:r>
              <a:rPr lang="sr-Latn-CS" dirty="0" err="1"/>
              <a:t>overriding</a:t>
            </a:r>
            <a:endParaRPr lang="en-US" dirty="0"/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6C1E4958-8685-8FE5-D844-B0E2A4E18C1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4213" y="1484313"/>
            <a:ext cx="7772400" cy="4916487"/>
          </a:xfrm>
        </p:spPr>
        <p:txBody>
          <a:bodyPr/>
          <a:lstStyle/>
          <a:p>
            <a:pPr eaLnBrk="1" hangingPunct="1"/>
            <a:r>
              <a:rPr lang="sr-Latn-CS" altLang="en-US"/>
              <a:t>Method overriding</a:t>
            </a:r>
          </a:p>
          <a:p>
            <a:pPr eaLnBrk="1" hangingPunct="1"/>
            <a:r>
              <a:rPr lang="sr-Latn-CS" altLang="en-US"/>
              <a:t>Pojava da u klasi naslednici postoji metoda istog imena i parametara kao i u baznoj klasi</a:t>
            </a:r>
          </a:p>
          <a:p>
            <a:pPr eaLnBrk="1" hangingPunct="1"/>
            <a:r>
              <a:rPr lang="sr-Latn-CS" altLang="en-US"/>
              <a:t>Anotacija @Override</a:t>
            </a:r>
          </a:p>
          <a:p>
            <a:pPr eaLnBrk="1" hangingPunct="1"/>
            <a:r>
              <a:rPr lang="sr-Latn-CS" altLang="en-US"/>
              <a:t>Primer:</a:t>
            </a:r>
          </a:p>
          <a:p>
            <a:pPr lvl="1" eaLnBrk="1" hangingPunct="1"/>
            <a:r>
              <a:rPr lang="sr-Latn-CS" altLang="en-US"/>
              <a:t>klasa A ima metode </a:t>
            </a:r>
            <a:r>
              <a:rPr lang="sr-Latn-CS" altLang="en-US" b="1"/>
              <a:t>metoda1() </a:t>
            </a:r>
            <a:r>
              <a:rPr lang="sr-Latn-CS" altLang="en-US"/>
              <a:t>i</a:t>
            </a:r>
            <a:r>
              <a:rPr lang="sr-Latn-CS" altLang="en-US" b="1"/>
              <a:t> metoda2() </a:t>
            </a:r>
            <a:endParaRPr lang="en-US" altLang="en-US"/>
          </a:p>
          <a:p>
            <a:pPr lvl="1" eaLnBrk="1" hangingPunct="1"/>
            <a:r>
              <a:rPr lang="sr-Latn-CS" altLang="en-US"/>
              <a:t>klasa B nasleđuje klasu A i takođe ima metode </a:t>
            </a:r>
            <a:r>
              <a:rPr lang="sr-Latn-CS" altLang="en-US" b="1"/>
              <a:t>metoda1() </a:t>
            </a:r>
            <a:r>
              <a:rPr lang="sr-Latn-CS" altLang="en-US"/>
              <a:t>i</a:t>
            </a:r>
            <a:r>
              <a:rPr lang="sr-Latn-CS" altLang="en-US" b="1"/>
              <a:t> metoda2(), </a:t>
            </a:r>
            <a:r>
              <a:rPr lang="sr-Latn-CS" altLang="en-US"/>
              <a:t>ali samo metoda1() je redefinisana</a:t>
            </a:r>
            <a:endParaRPr lang="en-US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D6E4373D-5CCE-9E05-37A7-DCCD28362FC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304800"/>
            <a:ext cx="7772400" cy="762000"/>
          </a:xfrm>
        </p:spPr>
        <p:txBody>
          <a:bodyPr/>
          <a:lstStyle/>
          <a:p>
            <a:pPr eaLnBrk="1" hangingPunct="1">
              <a:defRPr/>
            </a:pPr>
            <a:r>
              <a:rPr lang="sr-Latn-CS" sz="3200" dirty="0"/>
              <a:t>Redefinisanje metoda - </a:t>
            </a:r>
            <a:r>
              <a:rPr lang="sr-Latn-CS" sz="3200" dirty="0" err="1"/>
              <a:t>overriding</a:t>
            </a:r>
            <a:endParaRPr lang="en-US" sz="3200" dirty="0"/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7BC61A5F-A55C-1843-4C28-D464DD3BC2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11188" y="908050"/>
            <a:ext cx="7772400" cy="5638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sr-Latn-CS" altLang="en-US" sz="1800" b="1">
                <a:latin typeface="Courier New" panose="02070309020205020404" pitchFamily="49" charset="0"/>
              </a:rPr>
              <a:t>  </a:t>
            </a:r>
            <a:r>
              <a:rPr lang="sr-Latn-CS" altLang="en-US" sz="1600" b="1">
                <a:latin typeface="Courier New" panose="02070309020205020404" pitchFamily="49" charset="0"/>
              </a:rPr>
              <a:t>class A {</a:t>
            </a:r>
            <a:br>
              <a:rPr lang="sr-Latn-CS" altLang="en-US" sz="1600" b="1">
                <a:latin typeface="Courier New" panose="02070309020205020404" pitchFamily="49" charset="0"/>
              </a:rPr>
            </a:br>
            <a:r>
              <a:rPr lang="sr-Latn-CS" altLang="en-US" sz="1600" b="1">
                <a:latin typeface="Courier New" panose="02070309020205020404" pitchFamily="49" charset="0"/>
              </a:rPr>
              <a:t>  int metoda1() {</a:t>
            </a:r>
            <a:br>
              <a:rPr lang="sr-Latn-CS" altLang="en-US" sz="1600" b="1">
                <a:latin typeface="Courier New" panose="02070309020205020404" pitchFamily="49" charset="0"/>
              </a:rPr>
            </a:br>
            <a:r>
              <a:rPr lang="sr-Latn-CS" altLang="en-US" sz="1600" b="1">
                <a:latin typeface="Courier New" panose="02070309020205020404" pitchFamily="49" charset="0"/>
              </a:rPr>
              <a:t>    System.out.println("metoda1 klase A");</a:t>
            </a:r>
            <a:br>
              <a:rPr lang="sr-Latn-CS" altLang="en-US" sz="1600" b="1">
                <a:latin typeface="Courier New" panose="02070309020205020404" pitchFamily="49" charset="0"/>
              </a:rPr>
            </a:br>
            <a:r>
              <a:rPr lang="sr-Latn-CS" altLang="en-US" sz="1600" b="1">
                <a:latin typeface="Courier New" panose="02070309020205020404" pitchFamily="49" charset="0"/>
              </a:rPr>
              <a:t>  }</a:t>
            </a:r>
            <a:br>
              <a:rPr lang="sr-Latn-CS" altLang="en-US" sz="1600" b="1">
                <a:latin typeface="Courier New" panose="02070309020205020404" pitchFamily="49" charset="0"/>
              </a:rPr>
            </a:br>
            <a:r>
              <a:rPr lang="sr-Latn-CS" altLang="en-US" sz="1600" b="1">
                <a:latin typeface="Courier New" panose="02070309020205020404" pitchFamily="49" charset="0"/>
              </a:rPr>
              <a:t>  int metoda2() {</a:t>
            </a:r>
            <a:br>
              <a:rPr lang="sr-Latn-CS" altLang="en-US" sz="1600" b="1">
                <a:latin typeface="Courier New" panose="02070309020205020404" pitchFamily="49" charset="0"/>
              </a:rPr>
            </a:br>
            <a:r>
              <a:rPr lang="sr-Latn-CS" altLang="en-US" sz="1600" b="1">
                <a:latin typeface="Courier New" panose="02070309020205020404" pitchFamily="49" charset="0"/>
              </a:rPr>
              <a:t>    System.out.println("metoda2 klase A");</a:t>
            </a:r>
            <a:br>
              <a:rPr lang="sr-Latn-CS" altLang="en-US" sz="1600" b="1">
                <a:latin typeface="Courier New" panose="02070309020205020404" pitchFamily="49" charset="0"/>
              </a:rPr>
            </a:br>
            <a:r>
              <a:rPr lang="sr-Latn-CS" altLang="en-US" sz="1600" b="1">
                <a:latin typeface="Courier New" panose="02070309020205020404" pitchFamily="49" charset="0"/>
              </a:rPr>
              <a:t>  }</a:t>
            </a:r>
            <a:br>
              <a:rPr lang="sr-Latn-CS" altLang="en-US" sz="1600" b="1">
                <a:latin typeface="Courier New" panose="02070309020205020404" pitchFamily="49" charset="0"/>
              </a:rPr>
            </a:br>
            <a:r>
              <a:rPr lang="sr-Latn-CS" altLang="en-US" sz="1600" b="1">
                <a:latin typeface="Courier New" panose="02070309020205020404" pitchFamily="49" charset="0"/>
              </a:rPr>
              <a:t>}</a:t>
            </a:r>
            <a:br>
              <a:rPr lang="sr-Latn-CS" altLang="en-US" sz="1600" b="1">
                <a:latin typeface="Courier New" panose="02070309020205020404" pitchFamily="49" charset="0"/>
              </a:rPr>
            </a:br>
            <a:r>
              <a:rPr lang="sr-Latn-CS" altLang="en-US" sz="1600" b="1">
                <a:latin typeface="Courier New" panose="02070309020205020404" pitchFamily="49" charset="0"/>
              </a:rPr>
              <a:t>class B extends A {</a:t>
            </a:r>
          </a:p>
          <a:p>
            <a:pPr eaLnBrk="1" hangingPunct="1">
              <a:buFontTx/>
              <a:buNone/>
            </a:pPr>
            <a:r>
              <a:rPr lang="sr-Latn-CS" altLang="en-US" sz="1600" b="1">
                <a:latin typeface="Courier New" panose="02070309020205020404" pitchFamily="49" charset="0"/>
              </a:rPr>
              <a:t>     @Override</a:t>
            </a:r>
            <a:br>
              <a:rPr lang="sr-Latn-CS" altLang="en-US" sz="1600" b="1">
                <a:latin typeface="Courier New" panose="02070309020205020404" pitchFamily="49" charset="0"/>
              </a:rPr>
            </a:br>
            <a:r>
              <a:rPr lang="sr-Latn-CS" altLang="en-US" sz="1600" b="1">
                <a:latin typeface="Courier New" panose="02070309020205020404" pitchFamily="49" charset="0"/>
              </a:rPr>
              <a:t>  int metoda1() {</a:t>
            </a:r>
            <a:br>
              <a:rPr lang="sr-Latn-CS" altLang="en-US" sz="1600" b="1">
                <a:latin typeface="Courier New" panose="02070309020205020404" pitchFamily="49" charset="0"/>
              </a:rPr>
            </a:br>
            <a:r>
              <a:rPr lang="sr-Latn-CS" altLang="en-US" sz="1600" b="1">
                <a:latin typeface="Courier New" panose="02070309020205020404" pitchFamily="49" charset="0"/>
              </a:rPr>
              <a:t>    System.out.println("metoda1 klase B");</a:t>
            </a:r>
            <a:br>
              <a:rPr lang="sr-Latn-CS" altLang="en-US" sz="1600" b="1">
                <a:latin typeface="Courier New" panose="02070309020205020404" pitchFamily="49" charset="0"/>
              </a:rPr>
            </a:br>
            <a:r>
              <a:rPr lang="sr-Latn-CS" altLang="en-US" sz="1600" b="1">
                <a:latin typeface="Courier New" panose="02070309020205020404" pitchFamily="49" charset="0"/>
              </a:rPr>
              <a:t>  }</a:t>
            </a:r>
            <a:br>
              <a:rPr lang="sr-Latn-CS" altLang="en-US" sz="1600" b="1">
                <a:latin typeface="Courier New" panose="02070309020205020404" pitchFamily="49" charset="0"/>
              </a:rPr>
            </a:br>
            <a:r>
              <a:rPr lang="sr-Latn-CS" altLang="en-US" sz="1600" b="1">
                <a:latin typeface="Courier New" panose="02070309020205020404" pitchFamily="49" charset="0"/>
              </a:rPr>
              <a:t>}</a:t>
            </a:r>
            <a:br>
              <a:rPr lang="sr-Latn-CS" altLang="en-US" sz="1600" b="1">
                <a:latin typeface="Courier New" panose="02070309020205020404" pitchFamily="49" charset="0"/>
              </a:rPr>
            </a:br>
            <a:r>
              <a:rPr lang="sr-Latn-CS" altLang="en-US" sz="1600" b="1">
                <a:latin typeface="Courier New" panose="02070309020205020404" pitchFamily="49" charset="0"/>
              </a:rPr>
              <a:t>...</a:t>
            </a:r>
            <a:br>
              <a:rPr lang="sr-Latn-CS" altLang="en-US" sz="1600" b="1">
                <a:latin typeface="Courier New" panose="02070309020205020404" pitchFamily="49" charset="0"/>
              </a:rPr>
            </a:br>
            <a:r>
              <a:rPr lang="sr-Latn-CS" altLang="en-US" sz="1600" b="1">
                <a:latin typeface="Courier New" panose="02070309020205020404" pitchFamily="49" charset="0"/>
              </a:rPr>
              <a:t>A varA = new A();</a:t>
            </a:r>
            <a:br>
              <a:rPr lang="sr-Latn-CS" altLang="en-US" sz="1600" b="1">
                <a:latin typeface="Courier New" panose="02070309020205020404" pitchFamily="49" charset="0"/>
              </a:rPr>
            </a:br>
            <a:r>
              <a:rPr lang="sr-Latn-CS" altLang="en-US" sz="1600" b="1">
                <a:latin typeface="Courier New" panose="02070309020205020404" pitchFamily="49" charset="0"/>
              </a:rPr>
              <a:t>B varB = new B();</a:t>
            </a:r>
            <a:br>
              <a:rPr lang="sr-Latn-CS" altLang="en-US" sz="1600" b="1">
                <a:latin typeface="Courier New" panose="02070309020205020404" pitchFamily="49" charset="0"/>
              </a:rPr>
            </a:br>
            <a:r>
              <a:rPr lang="sr-Latn-CS" altLang="en-US" sz="1600" b="1">
                <a:latin typeface="Courier New" panose="02070309020205020404" pitchFamily="49" charset="0"/>
              </a:rPr>
              <a:t>varA.metoda1();</a:t>
            </a:r>
            <a:br>
              <a:rPr lang="sr-Latn-CS" altLang="en-US" sz="1600" b="1">
                <a:latin typeface="Courier New" panose="02070309020205020404" pitchFamily="49" charset="0"/>
              </a:rPr>
            </a:br>
            <a:r>
              <a:rPr lang="sr-Latn-CS" altLang="en-US" sz="1600" b="1">
                <a:latin typeface="Courier New" panose="02070309020205020404" pitchFamily="49" charset="0"/>
              </a:rPr>
              <a:t>varB.metoda1();</a:t>
            </a:r>
            <a:br>
              <a:rPr lang="sr-Latn-CS" altLang="en-US" sz="1600" b="1">
                <a:latin typeface="Courier New" panose="02070309020205020404" pitchFamily="49" charset="0"/>
              </a:rPr>
            </a:br>
            <a:r>
              <a:rPr lang="sr-Latn-CS" altLang="en-US" sz="1600" b="1">
                <a:latin typeface="Courier New" panose="02070309020205020404" pitchFamily="49" charset="0"/>
              </a:rPr>
              <a:t>varA.metoda2();</a:t>
            </a:r>
            <a:br>
              <a:rPr lang="sr-Latn-CS" altLang="en-US" sz="1600" b="1">
                <a:latin typeface="Courier New" panose="02070309020205020404" pitchFamily="49" charset="0"/>
              </a:rPr>
            </a:br>
            <a:r>
              <a:rPr lang="sr-Latn-CS" altLang="en-US" sz="1600" b="1">
                <a:latin typeface="Courier New" panose="02070309020205020404" pitchFamily="49" charset="0"/>
              </a:rPr>
              <a:t>varB.metoda2();</a:t>
            </a:r>
            <a:endParaRPr lang="en-US" altLang="en-US" sz="1600" b="1">
              <a:latin typeface="Courier New" panose="02070309020205020404" pitchFamily="49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95D8FE9A-5111-0A59-73C3-1AE646AC2A1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sr-Latn-CS" dirty="0"/>
              <a:t>Redefinisanje metoda - </a:t>
            </a:r>
            <a:r>
              <a:rPr lang="sr-Latn-CS" dirty="0" err="1"/>
              <a:t>overriding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3199EC9E-7925-10A3-04BA-AB75AE89F42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3100388"/>
          </a:xfrm>
        </p:spPr>
        <p:txBody>
          <a:bodyPr/>
          <a:lstStyle/>
          <a:p>
            <a:pPr eaLnBrk="1" hangingPunct="1"/>
            <a:r>
              <a:rPr lang="en-US" altLang="en-US"/>
              <a:t>Na konzoli će pisati</a:t>
            </a:r>
          </a:p>
          <a:p>
            <a:pPr eaLnBrk="1" hangingPunct="1">
              <a:buFontTx/>
              <a:buNone/>
            </a:pPr>
            <a:r>
              <a:rPr lang="sr-Latn-CS" altLang="en-US" sz="2400" b="1">
                <a:latin typeface="Courier New" panose="02070309020205020404" pitchFamily="49" charset="0"/>
              </a:rPr>
              <a:t>  metoda1 klase A</a:t>
            </a:r>
            <a:br>
              <a:rPr lang="sr-Latn-CS" altLang="en-US" sz="2400" b="1">
                <a:latin typeface="Courier New" panose="02070309020205020404" pitchFamily="49" charset="0"/>
              </a:rPr>
            </a:br>
            <a:r>
              <a:rPr lang="sr-Latn-CS" altLang="en-US" sz="2400" b="1">
                <a:latin typeface="Courier New" panose="02070309020205020404" pitchFamily="49" charset="0"/>
              </a:rPr>
              <a:t>metoda1 klase B</a:t>
            </a:r>
            <a:br>
              <a:rPr lang="sr-Latn-CS" altLang="en-US" sz="2400" b="1">
                <a:latin typeface="Courier New" panose="02070309020205020404" pitchFamily="49" charset="0"/>
              </a:rPr>
            </a:br>
            <a:r>
              <a:rPr lang="sr-Latn-CS" altLang="en-US" sz="2400" b="1">
                <a:latin typeface="Courier New" panose="02070309020205020404" pitchFamily="49" charset="0"/>
              </a:rPr>
              <a:t>metoda2 klase A</a:t>
            </a:r>
            <a:br>
              <a:rPr lang="sr-Latn-CS" altLang="en-US" sz="2400" b="1">
                <a:latin typeface="Courier New" panose="02070309020205020404" pitchFamily="49" charset="0"/>
              </a:rPr>
            </a:br>
            <a:r>
              <a:rPr lang="sr-Latn-CS" altLang="en-US" sz="2400" b="1">
                <a:latin typeface="Courier New" panose="02070309020205020404" pitchFamily="49" charset="0"/>
              </a:rPr>
              <a:t>metoda2 klase A</a:t>
            </a:r>
          </a:p>
          <a:p>
            <a:pPr eaLnBrk="1" hangingPunct="1"/>
            <a:endParaRPr lang="en-US" altLang="en-US"/>
          </a:p>
        </p:txBody>
      </p:sp>
      <p:sp>
        <p:nvSpPr>
          <p:cNvPr id="15364" name="TextBox 3">
            <a:extLst>
              <a:ext uri="{FF2B5EF4-FFF2-40B4-BE49-F238E27FC236}">
                <a16:creationId xmlns:a16="http://schemas.microsoft.com/office/drawing/2014/main" id="{B70170DD-B3CB-AF75-369B-18B9E2F4B4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0" y="5486400"/>
            <a:ext cx="23622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sr-Latn-RS" altLang="en-US">
                <a:solidFill>
                  <a:srgbClr val="FF0000"/>
                </a:solidFill>
              </a:rPr>
              <a:t>primer 01</a:t>
            </a:r>
            <a:endParaRPr lang="en-US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90FB7E55-F1B9-41BE-9EAE-450587D602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7875"/>
          </a:xfrm>
        </p:spPr>
        <p:txBody>
          <a:bodyPr/>
          <a:lstStyle/>
          <a:p>
            <a:pPr eaLnBrk="1" hangingPunct="1">
              <a:defRPr/>
            </a:pPr>
            <a:r>
              <a:rPr lang="en-US"/>
              <a:t>Ključna reč </a:t>
            </a:r>
            <a:r>
              <a:rPr lang="en-US" i="1"/>
              <a:t>super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EF1229-4E2F-8078-AE00-D297A58F51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388" y="1196975"/>
            <a:ext cx="8785225" cy="4929188"/>
          </a:xfrm>
        </p:spPr>
        <p:txBody>
          <a:bodyPr/>
          <a:lstStyle/>
          <a:p>
            <a:pPr eaLnBrk="1" hangingPunct="1">
              <a:defRPr/>
            </a:pPr>
            <a:r>
              <a:rPr lang="x-none" sz="2800"/>
              <a:t>Ključna reč </a:t>
            </a:r>
            <a:r>
              <a:rPr lang="x-none" sz="2800" b="1" i="1"/>
              <a:t>super</a:t>
            </a:r>
            <a:r>
              <a:rPr lang="x-none" sz="2800"/>
              <a:t> označava roditeljsku klasu. Ona se može koristiti i u </a:t>
            </a:r>
            <a:r>
              <a:rPr lang="pl-PL" sz="2800" dirty="0"/>
              <a:t>metodama i u konstruktorima:</a:t>
            </a:r>
          </a:p>
          <a:p>
            <a:pPr marL="0" indent="0" eaLnBrk="1" hangingPunct="1">
              <a:buFontTx/>
              <a:buNone/>
              <a:defRPr/>
            </a:pPr>
            <a:r>
              <a:rPr lang="x-none" sz="2000" b="1">
                <a:latin typeface="Courier New" pitchFamily="49" charset="0"/>
                <a:cs typeface="Courier New" pitchFamily="49" charset="0"/>
              </a:rPr>
              <a:t>class BorbeniAvion extends Avion {</a:t>
            </a:r>
          </a:p>
          <a:p>
            <a:pPr marL="0" indent="0" eaLnBrk="1" hangingPunct="1">
              <a:buFontTx/>
              <a:buNone/>
              <a:defRPr/>
            </a:pPr>
            <a:r>
              <a:rPr lang="x-none" sz="2000" b="1">
                <a:latin typeface="Courier New" pitchFamily="49" charset="0"/>
                <a:cs typeface="Courier New" pitchFamily="49" charset="0"/>
              </a:rPr>
              <a:t>  Top top;</a:t>
            </a:r>
          </a:p>
          <a:p>
            <a:pPr marL="0" indent="0" eaLnBrk="1" hangingPunct="1">
              <a:buFontTx/>
              <a:buNone/>
              <a:defRPr/>
            </a:pPr>
            <a:r>
              <a:rPr lang="x-none" sz="2000" b="1">
                <a:latin typeface="Courier New" pitchFamily="49" charset="0"/>
                <a:cs typeface="Courier New" pitchFamily="49" charset="0"/>
              </a:rPr>
              <a:t>  Bomba[] bombe;</a:t>
            </a:r>
          </a:p>
          <a:p>
            <a:pPr marL="0" indent="0" eaLnBrk="1" hangingPunct="1">
              <a:buFontTx/>
              <a:buNone/>
              <a:defRPr/>
            </a:pPr>
            <a:r>
              <a:rPr lang="x-none" sz="2000" b="1">
                <a:latin typeface="Courier New" pitchFamily="49" charset="0"/>
                <a:cs typeface="Courier New" pitchFamily="49" charset="0"/>
              </a:rPr>
              <a:t>  @Override</a:t>
            </a:r>
          </a:p>
          <a:p>
            <a:pPr marL="0" indent="0" eaLnBrk="1" hangingPunct="1">
              <a:buFontTx/>
              <a:buNone/>
              <a:defRPr/>
            </a:pPr>
            <a:r>
              <a:rPr lang="x-none" sz="2000" b="1">
                <a:latin typeface="Courier New" pitchFamily="49" charset="0"/>
                <a:cs typeface="Courier New" pitchFamily="49" charset="0"/>
              </a:rPr>
              <a:t>  void sleti() {</a:t>
            </a:r>
          </a:p>
          <a:p>
            <a:pPr marL="0" indent="0" eaLnBrk="1" hangingPunct="1">
              <a:buFontTx/>
              <a:buNone/>
              <a:defRPr/>
            </a:pPr>
            <a:r>
              <a:rPr lang="x-none" sz="2000" b="1">
                <a:latin typeface="Courier New" pitchFamily="49" charset="0"/>
                <a:cs typeface="Courier New" pitchFamily="49" charset="0"/>
              </a:rPr>
              <a:t>    System.out.println("BorbeniAvion odbacuje bombe.");</a:t>
            </a:r>
          </a:p>
          <a:p>
            <a:pPr marL="0" indent="0" eaLnBrk="1" hangingPunct="1">
              <a:buFontTx/>
              <a:buNone/>
              <a:defRPr/>
            </a:pPr>
            <a:r>
              <a:rPr lang="x-none" sz="2000" b="1">
                <a:latin typeface="Courier New" pitchFamily="49" charset="0"/>
                <a:cs typeface="Courier New" pitchFamily="49" charset="0"/>
              </a:rPr>
              <a:t>    System.out.println("BorbeniAvion slece.");</a:t>
            </a:r>
          </a:p>
          <a:p>
            <a:pPr marL="0" indent="0" eaLnBrk="1" hangingPunct="1">
              <a:buFontTx/>
              <a:buNone/>
              <a:defRPr/>
            </a:pPr>
            <a:r>
              <a:rPr lang="x-none" sz="2000" b="1">
                <a:latin typeface="Courier New" pitchFamily="49" charset="0"/>
                <a:cs typeface="Courier New" pitchFamily="49" charset="0"/>
              </a:rPr>
              <a:t>    super.sleti();</a:t>
            </a:r>
          </a:p>
          <a:p>
            <a:pPr marL="0" indent="0" eaLnBrk="1" hangingPunct="1">
              <a:buFontTx/>
              <a:buNone/>
              <a:defRPr/>
            </a:pPr>
            <a:r>
              <a:rPr lang="x-none" sz="2000" b="1">
                <a:latin typeface="Courier New" pitchFamily="49" charset="0"/>
                <a:cs typeface="Courier New" pitchFamily="49" charset="0"/>
              </a:rPr>
              <a:t>  }</a:t>
            </a:r>
          </a:p>
          <a:p>
            <a:pPr marL="0" indent="0" eaLnBrk="1" hangingPunct="1">
              <a:buFontTx/>
              <a:buNone/>
              <a:defRPr/>
            </a:pPr>
            <a:r>
              <a:rPr lang="x-none" sz="2000" b="1">
                <a:latin typeface="Courier New" pitchFamily="49" charset="0"/>
                <a:cs typeface="Courier New" pitchFamily="49" charset="0"/>
              </a:rPr>
              <a:t>  void pucaj() { ... }</a:t>
            </a:r>
          </a:p>
          <a:p>
            <a:pPr marL="0" indent="0" eaLnBrk="1" hangingPunct="1">
              <a:buFontTx/>
              <a:buNone/>
              <a:defRPr/>
            </a:pPr>
            <a:r>
              <a:rPr lang="x-none" sz="2000" b="1">
                <a:latin typeface="Courier New" pitchFamily="49" charset="0"/>
                <a:cs typeface="Courier New" pitchFamily="49" charset="0"/>
              </a:rPr>
              <a:t>}</a:t>
            </a:r>
            <a:endParaRPr lang="pl-PL" sz="2000" b="1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:a16="http://schemas.microsoft.com/office/drawing/2014/main" id="{6E3CF6C6-FD2D-31EA-3CEB-AECD1F775E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/>
              <a:t>Klučna reč </a:t>
            </a:r>
            <a:r>
              <a:rPr lang="en-US" i="1"/>
              <a:t>super</a:t>
            </a:r>
            <a:r>
              <a:rPr lang="en-US"/>
              <a:t> u konstruktoru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966A69-06CA-2334-FA65-BCAE89CDB2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12875"/>
            <a:ext cx="8229600" cy="4968875"/>
          </a:xfrm>
        </p:spPr>
        <p:txBody>
          <a:bodyPr/>
          <a:lstStyle/>
          <a:p>
            <a:pPr eaLnBrk="1" hangingPunct="1">
              <a:defRPr/>
            </a:pPr>
            <a:r>
              <a:rPr lang="x-none" sz="2000"/>
              <a:t>Ključna reč super u konstruktoru označava da pozivamo konstruktor roditeljske </a:t>
            </a:r>
            <a:r>
              <a:rPr lang="pl-PL" sz="2000" dirty="0"/>
              <a:t>klase i tada se </a:t>
            </a:r>
            <a:r>
              <a:rPr lang="pl-PL" sz="2000" b="1" dirty="0"/>
              <a:t>mora</a:t>
            </a:r>
            <a:r>
              <a:rPr lang="pl-PL" sz="2000" dirty="0"/>
              <a:t> napisati na samom početku konstruktora klase </a:t>
            </a:r>
            <a:r>
              <a:rPr lang="x-none" sz="2000"/>
              <a:t>naslednice:</a:t>
            </a:r>
          </a:p>
          <a:p>
            <a:pPr marL="0" indent="0" eaLnBrk="1" hangingPunct="1">
              <a:buFontTx/>
              <a:buNone/>
              <a:defRPr/>
            </a:pPr>
            <a:r>
              <a:rPr lang="x-none" sz="2000" b="1">
                <a:latin typeface="Courier New" pitchFamily="49" charset="0"/>
                <a:cs typeface="Courier New" pitchFamily="49" charset="0"/>
              </a:rPr>
              <a:t>public BorbeniAvion() {</a:t>
            </a:r>
          </a:p>
          <a:p>
            <a:pPr marL="0" indent="0" eaLnBrk="1" hangingPunct="1">
              <a:buFontTx/>
              <a:buNone/>
              <a:defRPr/>
            </a:pPr>
            <a:r>
              <a:rPr lang="x-none" sz="2000" b="1">
                <a:latin typeface="Courier New" pitchFamily="49" charset="0"/>
                <a:cs typeface="Courier New" pitchFamily="49" charset="0"/>
              </a:rPr>
              <a:t>  super();</a:t>
            </a:r>
          </a:p>
          <a:p>
            <a:pPr marL="0" indent="0" eaLnBrk="1" hangingPunct="1">
              <a:buFontTx/>
              <a:buNone/>
              <a:defRPr/>
            </a:pPr>
            <a:r>
              <a:rPr lang="x-none" sz="2000" b="1">
                <a:latin typeface="Courier New" pitchFamily="49" charset="0"/>
                <a:cs typeface="Courier New" pitchFamily="49" charset="0"/>
              </a:rPr>
              <a:t>  System.out.println("Konstruktor borbenog aviona.");</a:t>
            </a:r>
          </a:p>
          <a:p>
            <a:pPr marL="0" indent="0" eaLnBrk="1" hangingPunct="1">
              <a:buFontTx/>
              <a:buNone/>
              <a:defRPr/>
            </a:pPr>
            <a:r>
              <a:rPr lang="x-none" sz="2000" b="1">
                <a:latin typeface="Courier New" pitchFamily="49" charset="0"/>
                <a:cs typeface="Courier New" pitchFamily="49" charset="0"/>
              </a:rPr>
              <a:t>  top = new Top();</a:t>
            </a:r>
          </a:p>
          <a:p>
            <a:pPr marL="0" indent="0" eaLnBrk="1" hangingPunct="1">
              <a:buFontTx/>
              <a:buNone/>
              <a:defRPr/>
            </a:pPr>
            <a:r>
              <a:rPr lang="x-none" sz="2000" b="1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bombe = new </a:t>
            </a:r>
            <a:r>
              <a:rPr lang="en-US" sz="2000" b="1" dirty="0" err="1">
                <a:latin typeface="Courier New" pitchFamily="49" charset="0"/>
                <a:cs typeface="Courier New" pitchFamily="49" charset="0"/>
              </a:rPr>
              <a:t>Bomba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[] {</a:t>
            </a:r>
            <a:r>
              <a:rPr lang="x-none" sz="2000" b="1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new </a:t>
            </a:r>
            <a:r>
              <a:rPr lang="en-US" sz="2000" b="1" dirty="0" err="1">
                <a:latin typeface="Courier New" pitchFamily="49" charset="0"/>
                <a:cs typeface="Courier New" pitchFamily="49" charset="0"/>
              </a:rPr>
              <a:t>Bomba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(), </a:t>
            </a:r>
            <a:endParaRPr lang="x-none" sz="2000" b="1">
              <a:latin typeface="Courier New" pitchFamily="49" charset="0"/>
              <a:cs typeface="Courier New" pitchFamily="49" charset="0"/>
            </a:endParaRPr>
          </a:p>
          <a:p>
            <a:pPr marL="0" indent="0" eaLnBrk="1" hangingPunct="1">
              <a:buFontTx/>
              <a:buNone/>
              <a:defRPr/>
            </a:pPr>
            <a:r>
              <a:rPr lang="x-none" sz="2000" b="1">
                <a:latin typeface="Courier New" pitchFamily="49" charset="0"/>
                <a:cs typeface="Courier New" pitchFamily="49" charset="0"/>
              </a:rPr>
              <a:t>	 			    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new </a:t>
            </a:r>
            <a:r>
              <a:rPr lang="en-US" sz="2000" b="1" dirty="0" err="1">
                <a:latin typeface="Courier New" pitchFamily="49" charset="0"/>
                <a:cs typeface="Courier New" pitchFamily="49" charset="0"/>
              </a:rPr>
              <a:t>Bomba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()};</a:t>
            </a:r>
          </a:p>
          <a:p>
            <a:pPr marL="0" indent="0" eaLnBrk="1" hangingPunct="1">
              <a:buFontTx/>
              <a:buNone/>
              <a:defRPr/>
            </a:pPr>
            <a:r>
              <a:rPr lang="x-none" sz="2000" b="1"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1B60CF3B-F446-C135-8607-66CD7E11987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850900"/>
          </a:xfrm>
        </p:spPr>
        <p:txBody>
          <a:bodyPr/>
          <a:lstStyle/>
          <a:p>
            <a:pPr eaLnBrk="1" hangingPunct="1">
              <a:defRPr/>
            </a:pPr>
            <a:r>
              <a:rPr lang="en-US"/>
              <a:t>Apstraktne klase</a:t>
            </a:r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F346061B-524D-7F23-5765-A0D7F51D27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4213" y="1268413"/>
            <a:ext cx="7772400" cy="5040312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000"/>
              <a:t>Klase koje ne mogu imati svoje objekte</a:t>
            </a:r>
            <a:r>
              <a:rPr lang="sr-Latn-CS" altLang="en-US" sz="2000"/>
              <a:t>, već samo njene klase naslednice mogu da imaju objekte (ako i one nisu apstraktne)</a:t>
            </a:r>
            <a:endParaRPr lang="en-US" altLang="en-US" sz="200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sr-Latn-CS" altLang="en-US" sz="2000" b="1">
                <a:latin typeface="Courier New" panose="02070309020205020404" pitchFamily="49" charset="0"/>
              </a:rPr>
              <a:t>  abstract class A {</a:t>
            </a:r>
            <a:br>
              <a:rPr lang="sr-Latn-CS" altLang="en-US" sz="2000" b="1">
                <a:latin typeface="Courier New" panose="02070309020205020404" pitchFamily="49" charset="0"/>
              </a:rPr>
            </a:br>
            <a:r>
              <a:rPr lang="sr-Latn-CS" altLang="en-US" sz="2000" b="1">
                <a:latin typeface="Courier New" panose="02070309020205020404" pitchFamily="49" charset="0"/>
              </a:rPr>
              <a:t>  int i;</a:t>
            </a:r>
            <a:br>
              <a:rPr lang="sr-Latn-CS" altLang="en-US" sz="2000" b="1">
                <a:latin typeface="Courier New" panose="02070309020205020404" pitchFamily="49" charset="0"/>
              </a:rPr>
            </a:br>
            <a:r>
              <a:rPr lang="sr-Latn-CS" altLang="en-US" sz="2000" b="1">
                <a:latin typeface="Courier New" panose="02070309020205020404" pitchFamily="49" charset="0"/>
              </a:rPr>
              <a:t>  public void metoda1() { ... }</a:t>
            </a:r>
            <a:br>
              <a:rPr lang="sr-Latn-CS" altLang="en-US" sz="2000" b="1">
                <a:latin typeface="Courier New" panose="02070309020205020404" pitchFamily="49" charset="0"/>
              </a:rPr>
            </a:br>
            <a:r>
              <a:rPr lang="sr-Latn-CS" altLang="en-US" sz="2000" b="1">
                <a:latin typeface="Courier New" panose="02070309020205020404" pitchFamily="49" charset="0"/>
              </a:rPr>
              <a:t>  public abstract void metoda2();</a:t>
            </a:r>
            <a:br>
              <a:rPr lang="sr-Latn-CS" altLang="en-US" sz="2000" b="1">
                <a:latin typeface="Courier New" panose="02070309020205020404" pitchFamily="49" charset="0"/>
              </a:rPr>
            </a:br>
            <a:r>
              <a:rPr lang="sr-Latn-CS" altLang="en-US" sz="2000" b="1">
                <a:latin typeface="Courier New" panose="02070309020205020404" pitchFamily="49" charset="0"/>
              </a:rPr>
              <a:t>  ...</a:t>
            </a:r>
            <a:br>
              <a:rPr lang="sr-Latn-CS" altLang="en-US" sz="2000" b="1">
                <a:latin typeface="Courier New" panose="02070309020205020404" pitchFamily="49" charset="0"/>
              </a:rPr>
            </a:br>
            <a:r>
              <a:rPr lang="sr-Latn-CS" altLang="en-US" sz="2000" b="1">
                <a:latin typeface="Courier New" panose="02070309020205020404" pitchFamily="49" charset="0"/>
              </a:rPr>
              <a:t>}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br>
              <a:rPr lang="sr-Latn-CS" altLang="en-US" sz="2000" b="1">
                <a:latin typeface="Courier New" panose="02070309020205020404" pitchFamily="49" charset="0"/>
              </a:rPr>
            </a:br>
            <a:r>
              <a:rPr lang="sr-Latn-CS" altLang="en-US" sz="2000" b="1">
                <a:latin typeface="Courier New" panose="02070309020205020404" pitchFamily="49" charset="0"/>
              </a:rPr>
              <a:t>class B extends A {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sr-Latn-CS" altLang="en-US" sz="2000" b="1">
                <a:latin typeface="Courier New" panose="02070309020205020404" pitchFamily="49" charset="0"/>
              </a:rPr>
              <a:t>  @Override</a:t>
            </a:r>
            <a:br>
              <a:rPr lang="sr-Latn-CS" altLang="en-US" sz="2000" b="1">
                <a:latin typeface="Courier New" panose="02070309020205020404" pitchFamily="49" charset="0"/>
              </a:rPr>
            </a:br>
            <a:r>
              <a:rPr lang="sr-Latn-CS" altLang="en-US" sz="2000" b="1">
                <a:latin typeface="Courier New" panose="02070309020205020404" pitchFamily="49" charset="0"/>
              </a:rPr>
              <a:t>  public void metoda2() { ... }</a:t>
            </a:r>
            <a:br>
              <a:rPr lang="sr-Latn-CS" altLang="en-US" sz="2000" b="1">
                <a:latin typeface="Courier New" panose="02070309020205020404" pitchFamily="49" charset="0"/>
              </a:rPr>
            </a:br>
            <a:r>
              <a:rPr lang="sr-Latn-CS" altLang="en-US" sz="2000" b="1">
                <a:latin typeface="Courier New" panose="02070309020205020404" pitchFamily="49" charset="0"/>
              </a:rPr>
              <a:t>}</a:t>
            </a:r>
            <a:endParaRPr lang="en-US" altLang="en-US" sz="2000" b="1">
              <a:latin typeface="Courier New" panose="02070309020205020404" pitchFamily="49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en-US" sz="2000" noProof="1"/>
              <a:t>Ako klasa ima makar jednu apstraktnu metodu, mora da se deklariše kao apstraktna.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 noProof="1"/>
              <a:t>Apstraktna klasa ne mora da ima apstraktne metode!</a:t>
            </a:r>
            <a:endParaRPr lang="en-US" altLang="en-US" sz="2000" b="1" noProof="1"/>
          </a:p>
        </p:txBody>
      </p:sp>
      <p:sp>
        <p:nvSpPr>
          <p:cNvPr id="18436" name="TextBox 3">
            <a:extLst>
              <a:ext uri="{FF2B5EF4-FFF2-40B4-BE49-F238E27FC236}">
                <a16:creationId xmlns:a16="http://schemas.microsoft.com/office/drawing/2014/main" id="{4111AE5A-4FD1-A26D-C760-6133B168B2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0200" y="6019800"/>
            <a:ext cx="23622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sr-Latn-RS" altLang="en-US">
                <a:solidFill>
                  <a:srgbClr val="FF0000"/>
                </a:solidFill>
              </a:rPr>
              <a:t>primer 02-01</a:t>
            </a:r>
            <a:endParaRPr lang="en-US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C3D13482-91E7-8846-12E8-7DA54157456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/>
              <a:t>Polimorfizam</a:t>
            </a:r>
            <a:endParaRPr lang="en-US"/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495EC57A-B4D0-623F-8AE1-C8F51E3CBDD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sr-Latn-CS" altLang="en-US"/>
              <a:t>Situacija kada se poziva metoda nekog objekta, a ne zna se unapred kakav je to konkretan objekat</a:t>
            </a:r>
          </a:p>
          <a:p>
            <a:pPr lvl="1" eaLnBrk="1" hangingPunct="1"/>
            <a:r>
              <a:rPr lang="sr-Latn-CS" altLang="en-US"/>
              <a:t>ono što se zna je koja mu je bazna klasa</a:t>
            </a:r>
          </a:p>
          <a:p>
            <a:pPr eaLnBrk="1" hangingPunct="1"/>
            <a:r>
              <a:rPr lang="sr-Latn-CS" altLang="en-US"/>
              <a:t>Tada je moguće u programu pozivati metode bazne klase, a da se zapravo pozivaju metode konkretne klase koja nasleđuje baznu klasu</a:t>
            </a:r>
            <a:endParaRPr lang="en-US" alt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80836986-1CEB-1C4B-F751-F2AFD468288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6096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/>
              <a:t>Polimorfizam</a:t>
            </a:r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6DE57212-DC0E-657A-C0D0-66D11253476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125538"/>
            <a:ext cx="7772400" cy="5327650"/>
          </a:xfrm>
        </p:spPr>
        <p:txBody>
          <a:bodyPr/>
          <a:lstStyle/>
          <a:p>
            <a:pPr indent="-3175" eaLnBrk="1" hangingPunct="1">
              <a:buFontTx/>
              <a:buNone/>
            </a:pPr>
            <a:r>
              <a:rPr lang="en-US" altLang="en-US" sz="2000" b="1">
                <a:latin typeface="Courier New" panose="02070309020205020404" pitchFamily="49" charset="0"/>
              </a:rPr>
              <a:t>abstract </a:t>
            </a:r>
            <a:r>
              <a:rPr lang="sr-Latn-CS" altLang="en-US" sz="2000" b="1">
                <a:latin typeface="Courier New" panose="02070309020205020404" pitchFamily="49" charset="0"/>
              </a:rPr>
              <a:t>class Vozilo {</a:t>
            </a:r>
            <a:br>
              <a:rPr lang="sr-Latn-CS" altLang="en-US" sz="2000" b="1">
                <a:latin typeface="Courier New" panose="02070309020205020404" pitchFamily="49" charset="0"/>
              </a:rPr>
            </a:br>
            <a:r>
              <a:rPr lang="sr-Latn-CS" altLang="en-US" sz="2000" b="1">
                <a:latin typeface="Courier New" panose="02070309020205020404" pitchFamily="49" charset="0"/>
              </a:rPr>
              <a:t>  abstract void vozi();</a:t>
            </a:r>
            <a:br>
              <a:rPr lang="sr-Latn-CS" altLang="en-US" sz="2000" b="1">
                <a:latin typeface="Courier New" panose="02070309020205020404" pitchFamily="49" charset="0"/>
              </a:rPr>
            </a:br>
            <a:r>
              <a:rPr lang="sr-Latn-CS" altLang="en-US" sz="2000" b="1">
                <a:latin typeface="Courier New" panose="02070309020205020404" pitchFamily="49" charset="0"/>
              </a:rPr>
              <a:t>}</a:t>
            </a:r>
            <a:br>
              <a:rPr lang="sr-Latn-CS" altLang="en-US" sz="2000" b="1">
                <a:latin typeface="Courier New" panose="02070309020205020404" pitchFamily="49" charset="0"/>
              </a:rPr>
            </a:br>
            <a:r>
              <a:rPr lang="sr-Latn-CS" altLang="en-US" sz="2000" b="1">
                <a:latin typeface="Courier New" panose="02070309020205020404" pitchFamily="49" charset="0"/>
              </a:rPr>
              <a:t>class Automobil extends Vozilo {</a:t>
            </a:r>
          </a:p>
          <a:p>
            <a:pPr indent="-3175" eaLnBrk="1" hangingPunct="1">
              <a:buFontTx/>
              <a:buNone/>
            </a:pPr>
            <a:r>
              <a:rPr lang="sr-Latn-CS" altLang="en-US" sz="2000" b="1">
                <a:latin typeface="Courier New" panose="02070309020205020404" pitchFamily="49" charset="0"/>
              </a:rPr>
              <a:t>  @Override</a:t>
            </a:r>
            <a:br>
              <a:rPr lang="sr-Latn-CS" altLang="en-US" sz="2000" b="1">
                <a:latin typeface="Courier New" panose="02070309020205020404" pitchFamily="49" charset="0"/>
              </a:rPr>
            </a:br>
            <a:r>
              <a:rPr lang="sr-Latn-CS" altLang="en-US" sz="2000" b="1">
                <a:latin typeface="Courier New" panose="02070309020205020404" pitchFamily="49" charset="0"/>
              </a:rPr>
              <a:t>  void vozi() { ... }</a:t>
            </a:r>
            <a:br>
              <a:rPr lang="sr-Latn-CS" altLang="en-US" sz="2000" b="1">
                <a:latin typeface="Courier New" panose="02070309020205020404" pitchFamily="49" charset="0"/>
              </a:rPr>
            </a:br>
            <a:r>
              <a:rPr lang="sr-Latn-CS" altLang="en-US" sz="2000" b="1">
                <a:latin typeface="Courier New" panose="02070309020205020404" pitchFamily="49" charset="0"/>
              </a:rPr>
              <a:t>}</a:t>
            </a:r>
            <a:br>
              <a:rPr lang="sr-Latn-CS" altLang="en-US" sz="2000" b="1">
                <a:latin typeface="Courier New" panose="02070309020205020404" pitchFamily="49" charset="0"/>
              </a:rPr>
            </a:br>
            <a:r>
              <a:rPr lang="sr-Latn-CS" altLang="en-US" sz="2000" b="1">
                <a:latin typeface="Courier New" panose="02070309020205020404" pitchFamily="49" charset="0"/>
              </a:rPr>
              <a:t>class Vozac {</a:t>
            </a:r>
            <a:br>
              <a:rPr lang="sr-Latn-CS" altLang="en-US" sz="2000" b="1">
                <a:latin typeface="Courier New" panose="02070309020205020404" pitchFamily="49" charset="0"/>
              </a:rPr>
            </a:br>
            <a:r>
              <a:rPr lang="sr-Latn-CS" altLang="en-US" sz="2000" b="1">
                <a:latin typeface="Courier New" panose="02070309020205020404" pitchFamily="49" charset="0"/>
              </a:rPr>
              <a:t>  void vozi(</a:t>
            </a:r>
            <a:r>
              <a:rPr lang="sr-Latn-CS" altLang="en-US" sz="2000" b="1">
                <a:solidFill>
                  <a:srgbClr val="FF0000"/>
                </a:solidFill>
                <a:latin typeface="Courier New" panose="02070309020205020404" pitchFamily="49" charset="0"/>
              </a:rPr>
              <a:t>Vozilo v</a:t>
            </a:r>
            <a:r>
              <a:rPr lang="sr-Latn-CS" altLang="en-US" sz="2000" b="1">
                <a:latin typeface="Courier New" panose="02070309020205020404" pitchFamily="49" charset="0"/>
              </a:rPr>
              <a:t>) {</a:t>
            </a:r>
            <a:br>
              <a:rPr lang="sr-Latn-CS" altLang="en-US" sz="2000" b="1">
                <a:latin typeface="Courier New" panose="02070309020205020404" pitchFamily="49" charset="0"/>
              </a:rPr>
            </a:br>
            <a:r>
              <a:rPr lang="sr-Latn-CS" altLang="en-US" sz="2000" b="1">
                <a:latin typeface="Courier New" panose="02070309020205020404" pitchFamily="49" charset="0"/>
              </a:rPr>
              <a:t>    v.vozi();</a:t>
            </a:r>
            <a:br>
              <a:rPr lang="sr-Latn-CS" altLang="en-US" sz="2000" b="1">
                <a:latin typeface="Courier New" panose="02070309020205020404" pitchFamily="49" charset="0"/>
              </a:rPr>
            </a:br>
            <a:r>
              <a:rPr lang="sr-Latn-CS" altLang="en-US" sz="2000" b="1">
                <a:latin typeface="Courier New" panose="02070309020205020404" pitchFamily="49" charset="0"/>
              </a:rPr>
              <a:t>  }</a:t>
            </a:r>
            <a:br>
              <a:rPr lang="sr-Latn-CS" altLang="en-US" sz="2000" b="1">
                <a:latin typeface="Courier New" panose="02070309020205020404" pitchFamily="49" charset="0"/>
              </a:rPr>
            </a:br>
            <a:r>
              <a:rPr lang="sr-Latn-CS" altLang="en-US" sz="2000" b="1">
                <a:latin typeface="Courier New" panose="02070309020205020404" pitchFamily="49" charset="0"/>
              </a:rPr>
              <a:t>}</a:t>
            </a:r>
            <a:br>
              <a:rPr lang="sr-Latn-CS" altLang="en-US" sz="2000" b="1">
                <a:latin typeface="Courier New" panose="02070309020205020404" pitchFamily="49" charset="0"/>
              </a:rPr>
            </a:br>
            <a:r>
              <a:rPr lang="sr-Latn-CS" altLang="en-US" sz="2000" b="1">
                <a:latin typeface="Courier New" panose="02070309020205020404" pitchFamily="49" charset="0"/>
              </a:rPr>
              <a:t>...</a:t>
            </a:r>
            <a:br>
              <a:rPr lang="sr-Latn-CS" altLang="en-US" sz="2000" b="1">
                <a:latin typeface="Courier New" panose="02070309020205020404" pitchFamily="49" charset="0"/>
              </a:rPr>
            </a:br>
            <a:r>
              <a:rPr lang="sr-Latn-CS" altLang="en-US" sz="2000" b="1">
                <a:latin typeface="Courier New" panose="02070309020205020404" pitchFamily="49" charset="0"/>
              </a:rPr>
              <a:t>Vozac v = new Vozac();</a:t>
            </a:r>
            <a:br>
              <a:rPr lang="sr-Latn-CS" altLang="en-US" sz="2000" b="1">
                <a:latin typeface="Courier New" panose="02070309020205020404" pitchFamily="49" charset="0"/>
              </a:rPr>
            </a:br>
            <a:r>
              <a:rPr lang="sr-Latn-CS" altLang="en-US" sz="2000" b="1">
                <a:latin typeface="Courier New" panose="02070309020205020404" pitchFamily="49" charset="0"/>
              </a:rPr>
              <a:t>v.vozi(new Automobil());</a:t>
            </a:r>
            <a:endParaRPr lang="en-US" altLang="en-US" sz="2000" b="1">
              <a:latin typeface="Courier New" panose="02070309020205020404" pitchFamily="49" charset="0"/>
            </a:endParaRPr>
          </a:p>
        </p:txBody>
      </p:sp>
      <p:sp>
        <p:nvSpPr>
          <p:cNvPr id="20484" name="TextBox 3">
            <a:extLst>
              <a:ext uri="{FF2B5EF4-FFF2-40B4-BE49-F238E27FC236}">
                <a16:creationId xmlns:a16="http://schemas.microsoft.com/office/drawing/2014/main" id="{EC80E53C-3A2C-309F-DA9B-62AE4CFBED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0200" y="6019800"/>
            <a:ext cx="23622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sr-Latn-RS" altLang="en-US">
                <a:solidFill>
                  <a:srgbClr val="FF0000"/>
                </a:solidFill>
              </a:rPr>
              <a:t>primer 02-02</a:t>
            </a:r>
            <a:endParaRPr lang="en-US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D13870A5-1ABB-C251-2D17-34012D5F97C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188913"/>
            <a:ext cx="8229600" cy="777875"/>
          </a:xfrm>
        </p:spPr>
        <p:txBody>
          <a:bodyPr/>
          <a:lstStyle/>
          <a:p>
            <a:pPr eaLnBrk="1" hangingPunct="1">
              <a:defRPr/>
            </a:pPr>
            <a:r>
              <a:rPr lang="en-US"/>
              <a:t>Interfejsi</a:t>
            </a:r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A44C93BF-D006-6192-9444-1D5E55D300B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23850" y="1123950"/>
            <a:ext cx="8353425" cy="5689600"/>
          </a:xfrm>
        </p:spPr>
        <p:txBody>
          <a:bodyPr/>
          <a:lstStyle/>
          <a:p>
            <a:pPr eaLnBrk="1" hangingPunct="1">
              <a:lnSpc>
                <a:spcPct val="130000"/>
              </a:lnSpc>
            </a:pPr>
            <a:r>
              <a:rPr lang="sr-Latn-CS" altLang="en-US" sz="2400"/>
              <a:t>Omogućavaju definisanje samo apstraktnih metoda, konstanti i statičkih atributa</a:t>
            </a:r>
          </a:p>
          <a:p>
            <a:pPr eaLnBrk="1" hangingPunct="1">
              <a:lnSpc>
                <a:spcPct val="130000"/>
              </a:lnSpc>
            </a:pPr>
            <a:r>
              <a:rPr lang="en-US" altLang="en-US" sz="2400"/>
              <a:t>Ključna reč implements</a:t>
            </a:r>
          </a:p>
          <a:p>
            <a:pPr eaLnBrk="1" hangingPunct="1">
              <a:lnSpc>
                <a:spcPct val="90000"/>
              </a:lnSpc>
            </a:pPr>
            <a:r>
              <a:rPr lang="sr-Latn-CS" altLang="en-US" sz="2400"/>
              <a:t>Interfejs nije klasa! On je spisak metoda i atributa koje klasa koja implementira interfejs mora da poseduje.</a:t>
            </a:r>
          </a:p>
          <a:p>
            <a:pPr eaLnBrk="1" hangingPunct="1">
              <a:lnSpc>
                <a:spcPct val="130000"/>
              </a:lnSpc>
            </a:pPr>
            <a:r>
              <a:rPr lang="sr-Latn-CS" altLang="en-US" sz="2400"/>
              <a:t>Interfejsi se ne nasleđuju, već implementiraju</a:t>
            </a:r>
          </a:p>
          <a:p>
            <a:pPr eaLnBrk="1" hangingPunct="1">
              <a:lnSpc>
                <a:spcPct val="130000"/>
              </a:lnSpc>
            </a:pPr>
            <a:r>
              <a:rPr lang="sr-Latn-CS" altLang="en-US" sz="2400"/>
              <a:t>Da bi klasa implementirala interfejs, mora da redefiniše sve njegove metode</a:t>
            </a:r>
          </a:p>
          <a:p>
            <a:pPr eaLnBrk="1" hangingPunct="1">
              <a:lnSpc>
                <a:spcPct val="130000"/>
              </a:lnSpc>
            </a:pPr>
            <a:r>
              <a:rPr lang="sr-Latn-CS" altLang="en-US" sz="2400"/>
              <a:t>Jedan interfejs može da nasledi drugog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FD6034FB-BBD4-4358-A9B9-9B44E92A9A5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77875"/>
          </a:xfr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eaLnBrk="1" hangingPunct="1">
              <a:defRPr/>
            </a:pPr>
            <a:r>
              <a:rPr lang="en-US" dirty="0" err="1"/>
              <a:t>Interfejsi</a:t>
            </a:r>
            <a:r>
              <a:rPr lang="en-US" dirty="0"/>
              <a:t> (</a:t>
            </a:r>
            <a:r>
              <a:rPr lang="en-US" dirty="0" err="1"/>
              <a:t>jedan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više</a:t>
            </a:r>
            <a:r>
              <a:rPr lang="en-US" dirty="0"/>
              <a:t>)</a:t>
            </a:r>
            <a:endParaRPr lang="en-US">
              <a:cs typeface="Lucida Sans Unicode"/>
            </a:endParaRPr>
          </a:p>
        </p:txBody>
      </p:sp>
      <p:pic>
        <p:nvPicPr>
          <p:cNvPr id="4" name="Content Placeholder 3" descr="A screenshot of a computer code&#10;&#10;AI-generated content may be incorrect.">
            <a:extLst>
              <a:ext uri="{FF2B5EF4-FFF2-40B4-BE49-F238E27FC236}">
                <a16:creationId xmlns:a16="http://schemas.microsoft.com/office/drawing/2014/main" id="{B1E58DA1-618E-2F81-685E-8330A6824B4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2291834" y="1194107"/>
            <a:ext cx="4519328" cy="50385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>
            <a:extLst>
              <a:ext uri="{FF2B5EF4-FFF2-40B4-BE49-F238E27FC236}">
                <a16:creationId xmlns:a16="http://schemas.microsoft.com/office/drawing/2014/main" id="{A041D4CD-E644-097E-A4D3-A5D4FC6FD2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Interfejsi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3B3FFD0-D02E-0B2B-0A4B-E22D3F680C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1988397" y="1174804"/>
            <a:ext cx="5064694" cy="5036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>
            <a:extLst>
              <a:ext uri="{FF2B5EF4-FFF2-40B4-BE49-F238E27FC236}">
                <a16:creationId xmlns:a16="http://schemas.microsoft.com/office/drawing/2014/main" id="{73191E9E-6A60-C945-DBBF-F81C13FF27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 fontScale="90000"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eaLnBrk="1" hangingPunct="1">
              <a:defRPr/>
            </a:pPr>
            <a:r>
              <a:rPr lang="en-US" dirty="0" err="1"/>
              <a:t>Prednost</a:t>
            </a:r>
            <a:r>
              <a:rPr lang="en-US" dirty="0"/>
              <a:t> </a:t>
            </a:r>
            <a:r>
              <a:rPr lang="en-US" dirty="0" err="1"/>
              <a:t>interfejsa</a:t>
            </a:r>
            <a:r>
              <a:rPr lang="en-US" dirty="0"/>
              <a:t> u </a:t>
            </a:r>
            <a:r>
              <a:rPr lang="en-US" dirty="0" err="1"/>
              <a:t>odnosu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abstraktnu</a:t>
            </a:r>
            <a:r>
              <a:rPr lang="en-US" dirty="0"/>
              <a:t> </a:t>
            </a:r>
            <a:r>
              <a:rPr lang="en-US" dirty="0" err="1"/>
              <a:t>klasu</a:t>
            </a:r>
            <a:endParaRPr lang="en-US" dirty="0" err="1">
              <a:cs typeface="Lucida Sans Unicode"/>
            </a:endParaRPr>
          </a:p>
        </p:txBody>
      </p:sp>
      <p:sp>
        <p:nvSpPr>
          <p:cNvPr id="24579" name="Content Placeholder 2">
            <a:extLst>
              <a:ext uri="{FF2B5EF4-FFF2-40B4-BE49-F238E27FC236}">
                <a16:creationId xmlns:a16="http://schemas.microsoft.com/office/drawing/2014/main" id="{3C65E067-1EC6-2BE7-FE2B-73FE173ABD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0825" y="1600200"/>
            <a:ext cx="8713788" cy="4525963"/>
          </a:xfrm>
        </p:spPr>
        <p:txBody>
          <a:bodyPr/>
          <a:lstStyle/>
          <a:p>
            <a:pPr marL="285750" indent="-285750">
              <a:buFont typeface="Wingdings 3"/>
              <a:buChar char=""/>
            </a:pPr>
            <a:r>
              <a:rPr lang="en-US" sz="2400" dirty="0" err="1"/>
              <a:t>Višestruka</a:t>
            </a:r>
            <a:r>
              <a:rPr lang="en-US" sz="2400" dirty="0"/>
              <a:t> </a:t>
            </a:r>
            <a:r>
              <a:rPr lang="en-US" sz="2400" dirty="0" err="1"/>
              <a:t>implementacija</a:t>
            </a:r>
            <a:r>
              <a:rPr lang="en-US" sz="2400" dirty="0"/>
              <a:t>: Dog </a:t>
            </a:r>
            <a:r>
              <a:rPr lang="en-US" sz="2400" dirty="0" err="1"/>
              <a:t>može</a:t>
            </a:r>
            <a:r>
              <a:rPr lang="en-US" sz="2400" dirty="0"/>
              <a:t> </a:t>
            </a:r>
            <a:r>
              <a:rPr lang="en-US" sz="2400" dirty="0" err="1"/>
              <a:t>implementirati</a:t>
            </a:r>
            <a:r>
              <a:rPr lang="en-US" sz="2400" dirty="0"/>
              <a:t> oba </a:t>
            </a:r>
            <a:r>
              <a:rPr lang="en-US" sz="2400" dirty="0" err="1"/>
              <a:t>interfejsa</a:t>
            </a:r>
            <a:r>
              <a:rPr lang="en-US" sz="2400" dirty="0"/>
              <a:t> </a:t>
            </a:r>
            <a:r>
              <a:rPr lang="en-US" sz="2400" dirty="0" err="1"/>
              <a:t>Soundable</a:t>
            </a:r>
            <a:r>
              <a:rPr lang="en-US" sz="2400" dirty="0"/>
              <a:t> </a:t>
            </a:r>
            <a:r>
              <a:rPr lang="en-US" sz="2400" dirty="0" err="1"/>
              <a:t>i</a:t>
            </a:r>
            <a:r>
              <a:rPr lang="en-US" sz="2400" dirty="0"/>
              <a:t> </a:t>
            </a:r>
            <a:r>
              <a:rPr lang="en-US" sz="2400" dirty="0" err="1"/>
              <a:t>Pettable</a:t>
            </a:r>
            <a:r>
              <a:rPr lang="en-US" sz="2400" dirty="0"/>
              <a:t>, </a:t>
            </a:r>
            <a:r>
              <a:rPr lang="en-US" sz="2400" dirty="0" err="1"/>
              <a:t>što</a:t>
            </a:r>
            <a:r>
              <a:rPr lang="en-US" sz="2400" dirty="0"/>
              <a:t> </a:t>
            </a:r>
            <a:r>
              <a:rPr lang="en-US" sz="2400" dirty="0" err="1"/>
              <a:t>nije</a:t>
            </a:r>
            <a:r>
              <a:rPr lang="en-US" sz="2400" dirty="0"/>
              <a:t> </a:t>
            </a:r>
            <a:r>
              <a:rPr lang="en-US" sz="2400" dirty="0" err="1"/>
              <a:t>moguće</a:t>
            </a:r>
            <a:r>
              <a:rPr lang="en-US" sz="2400" dirty="0"/>
              <a:t> </a:t>
            </a:r>
            <a:r>
              <a:rPr lang="en-US" sz="2400" dirty="0" err="1"/>
              <a:t>sa</a:t>
            </a:r>
            <a:r>
              <a:rPr lang="en-US" sz="2400" dirty="0"/>
              <a:t> </a:t>
            </a:r>
            <a:r>
              <a:rPr lang="en-US" sz="2400" dirty="0" err="1"/>
              <a:t>apstraktnom</a:t>
            </a:r>
            <a:r>
              <a:rPr lang="en-US" sz="2400" dirty="0"/>
              <a:t> </a:t>
            </a:r>
            <a:r>
              <a:rPr lang="en-US" sz="2400" dirty="0" err="1"/>
              <a:t>klasom</a:t>
            </a:r>
            <a:r>
              <a:rPr lang="en-US" sz="2400" dirty="0"/>
              <a:t> (Java ne </a:t>
            </a:r>
            <a:r>
              <a:rPr lang="en-US" sz="2400" dirty="0" err="1"/>
              <a:t>dozvoljava</a:t>
            </a:r>
            <a:r>
              <a:rPr lang="en-US" sz="2400" dirty="0"/>
              <a:t> </a:t>
            </a:r>
            <a:r>
              <a:rPr lang="en-US" sz="2400" dirty="0" err="1"/>
              <a:t>višestruko</a:t>
            </a:r>
            <a:r>
              <a:rPr lang="en-US" sz="2400" dirty="0"/>
              <a:t> </a:t>
            </a:r>
            <a:r>
              <a:rPr lang="en-US" sz="2400" dirty="0" err="1"/>
              <a:t>nasleđivanje</a:t>
            </a:r>
            <a:r>
              <a:rPr lang="en-US" sz="2400" dirty="0"/>
              <a:t> </a:t>
            </a:r>
            <a:r>
              <a:rPr lang="en-US" sz="2400"/>
              <a:t>klasa)</a:t>
            </a:r>
            <a:endParaRPr lang="en-US" sz="2400" dirty="0"/>
          </a:p>
          <a:p>
            <a:pPr marL="285750" indent="-285750">
              <a:buFont typeface="Wingdings 3"/>
              <a:buChar char=""/>
            </a:pPr>
            <a:r>
              <a:rPr lang="en-US" sz="2400" dirty="0" err="1"/>
              <a:t>Modularnost</a:t>
            </a:r>
            <a:r>
              <a:rPr lang="en-US" sz="2400" dirty="0"/>
              <a:t>: </a:t>
            </a:r>
            <a:r>
              <a:rPr lang="en-US" sz="2400" dirty="0" err="1"/>
              <a:t>Interfejsi</a:t>
            </a:r>
            <a:r>
              <a:rPr lang="en-US" sz="2400" dirty="0"/>
              <a:t> </a:t>
            </a:r>
            <a:r>
              <a:rPr lang="en-US" sz="2400" dirty="0" err="1"/>
              <a:t>jasno</a:t>
            </a:r>
            <a:r>
              <a:rPr lang="en-US" sz="2400" dirty="0"/>
              <a:t> </a:t>
            </a:r>
            <a:r>
              <a:rPr lang="en-US" sz="2400" dirty="0" err="1"/>
              <a:t>razdvajaju</a:t>
            </a:r>
            <a:r>
              <a:rPr lang="en-US" sz="2400" dirty="0"/>
              <a:t> </a:t>
            </a:r>
            <a:r>
              <a:rPr lang="en-US" sz="2400" dirty="0" err="1"/>
              <a:t>različite</a:t>
            </a:r>
            <a:r>
              <a:rPr lang="en-US" sz="2400" dirty="0"/>
              <a:t> </a:t>
            </a:r>
            <a:r>
              <a:rPr lang="en-US" sz="2400" dirty="0" err="1"/>
              <a:t>osobine</a:t>
            </a:r>
            <a:r>
              <a:rPr lang="en-US" sz="2400" dirty="0"/>
              <a:t>, pa </a:t>
            </a:r>
            <a:r>
              <a:rPr lang="en-US" sz="2400" dirty="0" err="1"/>
              <a:t>možemo</a:t>
            </a:r>
            <a:r>
              <a:rPr lang="en-US" sz="2400" dirty="0"/>
              <a:t> </a:t>
            </a:r>
            <a:r>
              <a:rPr lang="en-US" sz="2400" dirty="0" err="1"/>
              <a:t>lako</a:t>
            </a:r>
            <a:r>
              <a:rPr lang="en-US" sz="2400" dirty="0"/>
              <a:t> </a:t>
            </a:r>
            <a:r>
              <a:rPr lang="en-US" sz="2400" dirty="0" err="1"/>
              <a:t>dodavati</a:t>
            </a:r>
            <a:r>
              <a:rPr lang="en-US" sz="2400" dirty="0"/>
              <a:t> </a:t>
            </a:r>
            <a:r>
              <a:rPr lang="en-US" sz="2400" dirty="0" err="1"/>
              <a:t>nove</a:t>
            </a:r>
            <a:r>
              <a:rPr lang="en-US" sz="2400" dirty="0"/>
              <a:t> </a:t>
            </a:r>
            <a:r>
              <a:rPr lang="en-US" sz="2400" dirty="0" err="1"/>
              <a:t>osobine</a:t>
            </a:r>
            <a:r>
              <a:rPr lang="en-US" sz="2400" dirty="0"/>
              <a:t> bez </a:t>
            </a:r>
            <a:r>
              <a:rPr lang="en-US" sz="2400" dirty="0" err="1"/>
              <a:t>menjanja</a:t>
            </a:r>
            <a:r>
              <a:rPr lang="en-US" sz="2400" dirty="0"/>
              <a:t> </a:t>
            </a:r>
            <a:r>
              <a:rPr lang="en-US" sz="2400" dirty="0" err="1"/>
              <a:t>hijerarhije</a:t>
            </a:r>
            <a:r>
              <a:rPr lang="en-US" sz="2400" dirty="0"/>
              <a:t> </a:t>
            </a:r>
            <a:r>
              <a:rPr lang="en-US" sz="2400"/>
              <a:t>klasa</a:t>
            </a:r>
          </a:p>
          <a:p>
            <a:pPr marL="285750" indent="-285750">
              <a:buFont typeface="Wingdings 3"/>
              <a:buChar char=""/>
            </a:pPr>
            <a:r>
              <a:rPr lang="en-US" sz="2400" dirty="0" err="1"/>
              <a:t>Fleksibilnost</a:t>
            </a:r>
            <a:r>
              <a:rPr lang="en-US" sz="2400" dirty="0"/>
              <a:t>: </a:t>
            </a:r>
            <a:r>
              <a:rPr lang="en-US" sz="2400" dirty="0" err="1"/>
              <a:t>Životinje</a:t>
            </a:r>
            <a:r>
              <a:rPr lang="en-US" sz="2400" dirty="0"/>
              <a:t> </a:t>
            </a:r>
            <a:r>
              <a:rPr lang="en-US" sz="2400" dirty="0" err="1"/>
              <a:t>koje</a:t>
            </a:r>
            <a:r>
              <a:rPr lang="en-US" sz="2400" dirty="0"/>
              <a:t> ne </a:t>
            </a:r>
            <a:r>
              <a:rPr lang="en-US" sz="2400" dirty="0" err="1"/>
              <a:t>mogu</a:t>
            </a:r>
            <a:r>
              <a:rPr lang="en-US" sz="2400" dirty="0"/>
              <a:t> </a:t>
            </a:r>
            <a:r>
              <a:rPr lang="en-US" sz="2400" dirty="0" err="1"/>
              <a:t>biti</a:t>
            </a:r>
            <a:r>
              <a:rPr lang="en-US" sz="2400" dirty="0"/>
              <a:t> </a:t>
            </a:r>
            <a:r>
              <a:rPr lang="en-US" sz="2400" dirty="0" err="1"/>
              <a:t>kućni</a:t>
            </a:r>
            <a:r>
              <a:rPr lang="en-US" sz="2400" dirty="0"/>
              <a:t> </a:t>
            </a:r>
            <a:r>
              <a:rPr lang="en-US" sz="2400" dirty="0" err="1"/>
              <a:t>ljubimci</a:t>
            </a:r>
            <a:r>
              <a:rPr lang="en-US" sz="2400" dirty="0"/>
              <a:t> (</a:t>
            </a:r>
            <a:r>
              <a:rPr lang="en-US" sz="2400" dirty="0" err="1"/>
              <a:t>npr</a:t>
            </a:r>
            <a:r>
              <a:rPr lang="en-US" sz="2400" dirty="0"/>
              <a:t>. Lion) ne </a:t>
            </a:r>
            <a:r>
              <a:rPr lang="en-US" sz="2400" dirty="0" err="1"/>
              <a:t>moraju</a:t>
            </a:r>
            <a:r>
              <a:rPr lang="en-US" sz="2400" dirty="0"/>
              <a:t> </a:t>
            </a:r>
            <a:r>
              <a:rPr lang="en-US" sz="2400" dirty="0" err="1"/>
              <a:t>implementirati</a:t>
            </a:r>
            <a:r>
              <a:rPr lang="en-US" sz="2400" dirty="0"/>
              <a:t> </a:t>
            </a:r>
            <a:r>
              <a:rPr lang="en-US" sz="2400" dirty="0" err="1"/>
              <a:t>nepotrebne</a:t>
            </a:r>
            <a:r>
              <a:rPr lang="en-US" sz="2400" dirty="0"/>
              <a:t> </a:t>
            </a:r>
            <a:r>
              <a:rPr lang="en-US" sz="2400" dirty="0" err="1"/>
              <a:t>metode</a:t>
            </a:r>
            <a:r>
              <a:rPr lang="en-US" sz="2400" dirty="0"/>
              <a:t>.</a:t>
            </a:r>
          </a:p>
          <a:p>
            <a:pPr marL="0" indent="0">
              <a:buFontTx/>
              <a:buNone/>
            </a:pPr>
            <a:endParaRPr lang="en-US" alt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C8232E17-439B-43AF-42D9-70AF83A1142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Kolekcije</a:t>
            </a:r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AD9B3E21-2B9E-80E6-6A7A-E2DA3D408E6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sr-Latn-CS" altLang="en-US"/>
              <a:t>Nizovi imaju jednu manu – kada se jednom naprave nije moguće promeniti veličinu.</a:t>
            </a:r>
          </a:p>
          <a:p>
            <a:pPr eaLnBrk="1" hangingPunct="1">
              <a:lnSpc>
                <a:spcPct val="90000"/>
              </a:lnSpc>
            </a:pPr>
            <a:r>
              <a:rPr lang="sr-Latn-CS" altLang="en-US"/>
              <a:t>Kolekcije rešavaju taj problem.</a:t>
            </a:r>
          </a:p>
          <a:p>
            <a:pPr eaLnBrk="1" hangingPunct="1">
              <a:lnSpc>
                <a:spcPct val="90000"/>
              </a:lnSpc>
            </a:pPr>
            <a:r>
              <a:rPr lang="sr-Latn-CS" altLang="en-US"/>
              <a:t>Zajedničke metode: </a:t>
            </a:r>
          </a:p>
          <a:p>
            <a:pPr lvl="1" eaLnBrk="1" hangingPunct="1">
              <a:lnSpc>
                <a:spcPct val="90000"/>
              </a:lnSpc>
            </a:pPr>
            <a:r>
              <a:rPr lang="sr-Latn-CS" altLang="en-US"/>
              <a:t>dodavanje elemenata, </a:t>
            </a:r>
          </a:p>
          <a:p>
            <a:pPr lvl="1" eaLnBrk="1" hangingPunct="1">
              <a:lnSpc>
                <a:spcPct val="90000"/>
              </a:lnSpc>
            </a:pPr>
            <a:r>
              <a:rPr lang="sr-Latn-CS" altLang="en-US"/>
              <a:t>uklanjanje elemenata, </a:t>
            </a:r>
          </a:p>
          <a:p>
            <a:pPr lvl="1" eaLnBrk="1" hangingPunct="1">
              <a:lnSpc>
                <a:spcPct val="90000"/>
              </a:lnSpc>
            </a:pPr>
            <a:r>
              <a:rPr lang="sr-Latn-CS" altLang="en-US"/>
              <a:t>iteriranje kroz kolekciju elemenata</a:t>
            </a:r>
            <a:endParaRPr lang="en-US" alt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4225C39C-6FA9-8631-8FE4-4C4C5E4F297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/>
              <a:t>Kolekcije</a:t>
            </a:r>
            <a:endParaRPr lang="en-US"/>
          </a:p>
        </p:txBody>
      </p:sp>
      <p:graphicFrame>
        <p:nvGraphicFramePr>
          <p:cNvPr id="31788" name="Group 44">
            <a:extLst>
              <a:ext uri="{FF2B5EF4-FFF2-40B4-BE49-F238E27FC236}">
                <a16:creationId xmlns:a16="http://schemas.microsoft.com/office/drawing/2014/main" id="{61FDD4A6-CE39-299C-F16D-345315340E5D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04800" y="1447800"/>
          <a:ext cx="8743950" cy="4114800"/>
        </p:xfrm>
        <a:graphic>
          <a:graphicData uri="http://schemas.openxmlformats.org/drawingml/2006/table">
            <a:tbl>
              <a:tblPr/>
              <a:tblGrid>
                <a:gridCol w="16970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557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049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588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9698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3038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028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Implementacija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r-Latn-C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Koncept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Hash table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Resizable Array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Balanced</a:t>
                      </a:r>
                      <a:r>
                        <a:rPr kumimoji="0" lang="sr-Latn-C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sr-Latn-C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Tree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Linked List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Hash table + Linked list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28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Set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HashSet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TreeSet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LinkedHashSet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28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List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ArrayList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LinkedList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28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Map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HashMap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TreeMap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LinkedHashMap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6664" name="Line 40">
            <a:extLst>
              <a:ext uri="{FF2B5EF4-FFF2-40B4-BE49-F238E27FC236}">
                <a16:creationId xmlns:a16="http://schemas.microsoft.com/office/drawing/2014/main" id="{3EEF2296-5CF0-6349-8799-C2F95F4A882B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81000" y="1676400"/>
            <a:ext cx="1600200" cy="7620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>
            <a:extLst>
              <a:ext uri="{FF2B5EF4-FFF2-40B4-BE49-F238E27FC236}">
                <a16:creationId xmlns:a16="http://schemas.microsoft.com/office/drawing/2014/main" id="{F5BE0A2E-388A-6674-C2C3-73E7E498A2F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 sz="4000"/>
              <a:t>Tipizirane kolekcije - Generics </a:t>
            </a:r>
            <a:endParaRPr lang="en-US" sz="4000"/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4006F4C3-2572-69DC-F181-1187B154E5F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95288" y="1773238"/>
            <a:ext cx="8569325" cy="4392612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sr-Latn-CS" altLang="en-US" sz="2400"/>
              <a:t>Tipizirane kolekcije omogućavaju smeštaj samo jednog tipa podatka u kolekciju.</a:t>
            </a:r>
          </a:p>
          <a:p>
            <a:pPr eaLnBrk="1" hangingPunct="1">
              <a:lnSpc>
                <a:spcPct val="80000"/>
              </a:lnSpc>
            </a:pPr>
            <a:r>
              <a:rPr lang="sr-Latn-CS" altLang="en-US" sz="2400"/>
              <a:t>Tipizirane kolekcije se tumače kao: „kolekcija Stringova“ ili „kolekcija double brojeva“, i sl.</a:t>
            </a:r>
          </a:p>
          <a:p>
            <a:pPr eaLnBrk="1" hangingPunct="1">
              <a:lnSpc>
                <a:spcPct val="80000"/>
              </a:lnSpc>
            </a:pPr>
            <a:r>
              <a:rPr lang="sr-Latn-CS" altLang="en-US" sz="2400"/>
              <a:t>Primer: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sr-Latn-CS" altLang="en-US" sz="1800" b="1">
                <a:latin typeface="Courier New" panose="02070309020205020404" pitchFamily="49" charset="0"/>
              </a:rPr>
              <a:t>ArrayList&lt;String&gt; kolekcija1 = new ArrayList&lt;String&gt;();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sr-Latn-CS" altLang="en-US" sz="1800" b="1">
                <a:latin typeface="Courier New" panose="02070309020205020404" pitchFamily="49" charset="0"/>
              </a:rPr>
              <a:t>kolekcija1.add("tekst");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sr-Latn-CS" altLang="en-US" sz="1800" b="1">
                <a:latin typeface="Courier New" panose="02070309020205020404" pitchFamily="49" charset="0"/>
              </a:rPr>
              <a:t>String s = kolekcija1.get(0);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sr-Latn-CS" altLang="en-US" sz="1800" b="1">
              <a:latin typeface="Courier New" panose="02070309020205020404" pitchFamily="49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sr-Latn-CS" altLang="en-US" sz="1800" b="1">
              <a:latin typeface="Courier New" panose="02070309020205020404" pitchFamily="49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en-US" sz="1800" b="1">
              <a:latin typeface="Courier New" panose="02070309020205020404" pitchFamily="49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:a16="http://schemas.microsoft.com/office/drawing/2014/main" id="{120168FF-5FEB-291C-94FC-6FCC53DB4E2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 dirty="0" err="1"/>
              <a:t>foreach</a:t>
            </a:r>
            <a:r>
              <a:rPr lang="en-US" sz="4000" dirty="0"/>
              <a:t> </a:t>
            </a:r>
            <a:r>
              <a:rPr lang="en-US" sz="4000" dirty="0" err="1"/>
              <a:t>kroz</a:t>
            </a:r>
            <a:r>
              <a:rPr lang="en-US" sz="4000" dirty="0"/>
              <a:t> </a:t>
            </a:r>
            <a:r>
              <a:rPr lang="en-US" sz="4000" dirty="0" err="1"/>
              <a:t>kolekcije</a:t>
            </a:r>
            <a:endParaRPr lang="en-US" sz="4000" dirty="0"/>
          </a:p>
        </p:txBody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65D2EF3C-08FC-489F-462B-BA8D4DC2528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endParaRPr lang="en-US" altLang="en-US" sz="1800" b="1">
              <a:latin typeface="Courier New" panose="02070309020205020404" pitchFamily="49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sr-Latn-CS" altLang="en-US" sz="1800" b="1">
                <a:latin typeface="Courier New" panose="02070309020205020404" pitchFamily="49" charset="0"/>
              </a:rPr>
              <a:t>ArrayList&lt;String&gt; kolekcija = new ArrayList&lt;String&gt;();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sr-Latn-CS" altLang="en-US" sz="1800" b="1">
                <a:latin typeface="Courier New" panose="02070309020205020404" pitchFamily="49" charset="0"/>
              </a:rPr>
              <a:t>kolekcija.add("tekst1");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sr-Latn-CS" altLang="en-US" sz="1800" b="1">
                <a:latin typeface="Courier New" panose="02070309020205020404" pitchFamily="49" charset="0"/>
              </a:rPr>
              <a:t>kolekcija.add("tekst2");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sr-Latn-CS" altLang="en-US" sz="1800" b="1">
                <a:latin typeface="Courier New" panose="02070309020205020404" pitchFamily="49" charset="0"/>
              </a:rPr>
              <a:t>kolekcija.add("tekst3");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sr-Latn-CS" altLang="en-US" sz="1800" b="1">
                <a:latin typeface="Courier New" panose="02070309020205020404" pitchFamily="49" charset="0"/>
              </a:rPr>
              <a:t>for (</a:t>
            </a:r>
            <a:r>
              <a:rPr lang="en-US" altLang="en-US" sz="1800" b="1">
                <a:latin typeface="Courier New" panose="02070309020205020404" pitchFamily="49" charset="0"/>
              </a:rPr>
              <a:t>String s</a:t>
            </a:r>
            <a:r>
              <a:rPr lang="sr-Latn-CS" altLang="en-US" sz="1800" b="1">
                <a:latin typeface="Courier New" panose="02070309020205020404" pitchFamily="49" charset="0"/>
              </a:rPr>
              <a:t> : </a:t>
            </a:r>
            <a:r>
              <a:rPr lang="en-US" altLang="en-US" sz="1800" b="1">
                <a:latin typeface="Courier New" panose="02070309020205020404" pitchFamily="49" charset="0"/>
              </a:rPr>
              <a:t>kolekcija</a:t>
            </a:r>
            <a:r>
              <a:rPr lang="sr-Latn-CS" altLang="en-US" sz="1800" b="1">
                <a:latin typeface="Courier New" panose="02070309020205020404" pitchFamily="49" charset="0"/>
              </a:rPr>
              <a:t>) {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sr-Latn-CS" altLang="en-US" sz="1800" b="1">
                <a:latin typeface="Courier New" panose="02070309020205020404" pitchFamily="49" charset="0"/>
              </a:rPr>
              <a:t>  System.out.println(s</a:t>
            </a:r>
            <a:r>
              <a:rPr lang="en-US" altLang="en-US" sz="1800" b="1">
                <a:latin typeface="Courier New" panose="02070309020205020404" pitchFamily="49" charset="0"/>
              </a:rPr>
              <a:t>.length()</a:t>
            </a:r>
            <a:r>
              <a:rPr lang="sr-Latn-CS" altLang="en-US" sz="1800" b="1">
                <a:latin typeface="Courier New" panose="02070309020205020404" pitchFamily="49" charset="0"/>
              </a:rPr>
              <a:t>);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sr-Latn-CS" altLang="en-US" sz="1800" b="1">
                <a:latin typeface="Courier New" panose="02070309020205020404" pitchFamily="49" charset="0"/>
              </a:rPr>
              <a:t>}</a:t>
            </a:r>
            <a:endParaRPr lang="en-US" altLang="en-US" sz="1800" b="1">
              <a:latin typeface="Courier New" panose="02070309020205020404" pitchFamily="49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en-US" sz="1800" b="1">
              <a:latin typeface="Courier New" panose="02070309020205020404" pitchFamily="49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id="{613CFCB1-1EDE-4512-7AA0-0495467F593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eaLnBrk="1" hangingPunct="1">
              <a:defRPr/>
            </a:pPr>
            <a:r>
              <a:rPr lang="sr-Latn-CS">
                <a:latin typeface="Lucida Sans Unicode"/>
                <a:cs typeface="Lucida Sans Unicode"/>
              </a:rPr>
              <a:t>Klasa HashSet</a:t>
            </a:r>
            <a:endParaRPr lang="sr-Latn-CS" dirty="0">
              <a:latin typeface="Lucida Sans Unicode"/>
              <a:cs typeface="Lucida Sans Unicode"/>
            </a:endParaRPr>
          </a:p>
        </p:txBody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2C036902-E025-ECDA-8BC8-E202B589087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indent="-255270">
              <a:buNone/>
            </a:pPr>
            <a:r>
              <a:rPr lang="sr-Latn-CS" sz="1400">
                <a:ea typeface="+mn-lt"/>
                <a:cs typeface="+mn-lt"/>
              </a:rPr>
              <a:t>import java.util.HashSet;</a:t>
            </a:r>
            <a:endParaRPr lang="en-US" sz="1400">
              <a:cs typeface="Lucida Sans Unicode"/>
            </a:endParaRPr>
          </a:p>
          <a:p>
            <a:pPr indent="-255270">
              <a:buNone/>
            </a:pPr>
            <a:r>
              <a:rPr lang="sr-Latn-CS" sz="1400">
                <a:ea typeface="+mn-lt"/>
                <a:cs typeface="+mn-lt"/>
              </a:rPr>
              <a:t>import java.util.Set;</a:t>
            </a:r>
            <a:endParaRPr lang="sr-Latn-CS" sz="1400" dirty="0">
              <a:cs typeface="Lucida Sans Unicode"/>
            </a:endParaRPr>
          </a:p>
          <a:p>
            <a:pPr indent="-255270">
              <a:buNone/>
            </a:pPr>
            <a:endParaRPr lang="sr-Latn-CS" sz="1400" dirty="0">
              <a:cs typeface="Lucida Sans Unicode"/>
            </a:endParaRPr>
          </a:p>
          <a:p>
            <a:pPr indent="-255270">
              <a:buNone/>
            </a:pPr>
            <a:r>
              <a:rPr lang="sr-Latn-CS" sz="1400">
                <a:ea typeface="+mn-lt"/>
                <a:cs typeface="+mn-lt"/>
              </a:rPr>
              <a:t>public class Main {</a:t>
            </a:r>
            <a:endParaRPr lang="sr-Latn-CS" sz="1400" dirty="0">
              <a:cs typeface="Lucida Sans Unicode"/>
            </a:endParaRPr>
          </a:p>
          <a:p>
            <a:pPr indent="-255270">
              <a:buNone/>
            </a:pPr>
            <a:r>
              <a:rPr lang="sr-Latn-CS" sz="1400">
                <a:ea typeface="+mn-lt"/>
                <a:cs typeface="+mn-lt"/>
              </a:rPr>
              <a:t>    public static void main(String[] args) {</a:t>
            </a:r>
            <a:endParaRPr lang="sr-Latn-CS" sz="1400" dirty="0">
              <a:cs typeface="Lucida Sans Unicode"/>
            </a:endParaRPr>
          </a:p>
          <a:p>
            <a:pPr indent="-255270">
              <a:buNone/>
            </a:pPr>
            <a:r>
              <a:rPr lang="sr-Latn-CS" sz="1400">
                <a:ea typeface="+mn-lt"/>
                <a:cs typeface="+mn-lt"/>
              </a:rPr>
              <a:t>        // Kreiranje HashSet-a</a:t>
            </a:r>
            <a:endParaRPr lang="sr-Latn-CS" sz="1400" dirty="0">
              <a:cs typeface="Lucida Sans Unicode"/>
            </a:endParaRPr>
          </a:p>
          <a:p>
            <a:pPr indent="-255270">
              <a:buNone/>
            </a:pPr>
            <a:r>
              <a:rPr lang="sr-Latn-CS" sz="1400">
                <a:ea typeface="+mn-lt"/>
                <a:cs typeface="+mn-lt"/>
              </a:rPr>
              <a:t>        Set&lt;String&gt; fruits = new HashSet&lt;&gt;();</a:t>
            </a:r>
            <a:endParaRPr lang="sr-Latn-CS" sz="1400" dirty="0">
              <a:cs typeface="Lucida Sans Unicode"/>
            </a:endParaRPr>
          </a:p>
          <a:p>
            <a:pPr indent="-255270">
              <a:buNone/>
            </a:pPr>
            <a:endParaRPr lang="sr-Latn-CS" sz="1400" dirty="0">
              <a:cs typeface="Lucida Sans Unicode"/>
            </a:endParaRPr>
          </a:p>
          <a:p>
            <a:pPr indent="-255270">
              <a:buNone/>
            </a:pPr>
            <a:r>
              <a:rPr lang="sr-Latn-CS" sz="1400">
                <a:ea typeface="+mn-lt"/>
                <a:cs typeface="+mn-lt"/>
              </a:rPr>
              <a:t>        // Dodavanje elemenata u set</a:t>
            </a:r>
            <a:endParaRPr lang="sr-Latn-CS" sz="1400" dirty="0">
              <a:cs typeface="Lucida Sans Unicode"/>
            </a:endParaRPr>
          </a:p>
          <a:p>
            <a:pPr indent="-255270">
              <a:buNone/>
            </a:pPr>
            <a:r>
              <a:rPr lang="sr-Latn-CS" sz="1400">
                <a:ea typeface="+mn-lt"/>
                <a:cs typeface="+mn-lt"/>
              </a:rPr>
              <a:t>        fruits.add("Apple");</a:t>
            </a:r>
            <a:endParaRPr lang="sr-Latn-CS" sz="1400" dirty="0">
              <a:cs typeface="Lucida Sans Unicode"/>
            </a:endParaRPr>
          </a:p>
          <a:p>
            <a:pPr indent="-255270">
              <a:buNone/>
            </a:pPr>
            <a:r>
              <a:rPr lang="sr-Latn-CS" sz="1400">
                <a:ea typeface="+mn-lt"/>
                <a:cs typeface="+mn-lt"/>
              </a:rPr>
              <a:t>        fruits.add("Banana");</a:t>
            </a:r>
            <a:endParaRPr lang="sr-Latn-CS" sz="1400" dirty="0">
              <a:cs typeface="Lucida Sans Unicode"/>
            </a:endParaRPr>
          </a:p>
          <a:p>
            <a:pPr indent="-255270">
              <a:buNone/>
            </a:pPr>
            <a:r>
              <a:rPr lang="sr-Latn-CS" sz="1400">
                <a:ea typeface="+mn-lt"/>
                <a:cs typeface="+mn-lt"/>
              </a:rPr>
              <a:t>        fruits.add("Orange");</a:t>
            </a:r>
            <a:endParaRPr lang="sr-Latn-CS" sz="1400" dirty="0">
              <a:cs typeface="Lucida Sans Unicode"/>
            </a:endParaRPr>
          </a:p>
          <a:p>
            <a:pPr indent="-255270">
              <a:buNone/>
            </a:pPr>
            <a:r>
              <a:rPr lang="sr-Latn-CS" sz="1400">
                <a:ea typeface="+mn-lt"/>
                <a:cs typeface="+mn-lt"/>
              </a:rPr>
              <a:t>        fruits.add("Apple");  // Duplikat, neće biti dodat</a:t>
            </a:r>
            <a:endParaRPr lang="sr-Latn-CS" sz="1400" dirty="0">
              <a:cs typeface="Lucida Sans Unicode"/>
            </a:endParaRPr>
          </a:p>
          <a:p>
            <a:pPr indent="-255270">
              <a:buNone/>
            </a:pPr>
            <a:endParaRPr lang="sr-Latn-CS" sz="1400" dirty="0">
              <a:cs typeface="Lucida Sans Unicode"/>
            </a:endParaRPr>
          </a:p>
          <a:p>
            <a:pPr indent="-255270">
              <a:buNone/>
            </a:pPr>
            <a:r>
              <a:rPr lang="sr-Latn-CS" sz="1400">
                <a:ea typeface="+mn-lt"/>
                <a:cs typeface="+mn-lt"/>
              </a:rPr>
              <a:t>        // Ispis elemenata</a:t>
            </a:r>
            <a:endParaRPr lang="sr-Latn-CS" sz="1400" dirty="0">
              <a:cs typeface="Lucida Sans Unicode"/>
            </a:endParaRPr>
          </a:p>
          <a:p>
            <a:pPr indent="-255270">
              <a:buNone/>
            </a:pPr>
            <a:r>
              <a:rPr lang="sr-Latn-CS" sz="1400">
                <a:ea typeface="+mn-lt"/>
                <a:cs typeface="+mn-lt"/>
              </a:rPr>
              <a:t>        System.out.println("Fruits set: " + fruits);</a:t>
            </a:r>
            <a:endParaRPr lang="sr-Latn-CS" sz="1400" dirty="0">
              <a:cs typeface="Lucida Sans Unicode"/>
            </a:endParaRPr>
          </a:p>
          <a:p>
            <a:pPr indent="-255270">
              <a:buNone/>
            </a:pPr>
            <a:endParaRPr lang="sr-Latn-CS" sz="1400" dirty="0">
              <a:cs typeface="Lucida Sans Unicode"/>
            </a:endParaRPr>
          </a:p>
          <a:p>
            <a:pPr indent="-255270">
              <a:buNone/>
            </a:pPr>
            <a:r>
              <a:rPr lang="sr-Latn-CS" sz="1400" dirty="0">
                <a:ea typeface="+mn-lt"/>
                <a:cs typeface="+mn-lt"/>
              </a:rPr>
              <a:t>        </a:t>
            </a:r>
            <a:endParaRPr lang="sr-Latn-CS" sz="1400" dirty="0">
              <a:cs typeface="Lucida Sans Unicode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877A91-9A77-73AD-3426-B826813EA9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id="{9B845635-1CF7-23DC-380A-2CE70261DBD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eaLnBrk="1" hangingPunct="1">
              <a:defRPr/>
            </a:pPr>
            <a:r>
              <a:rPr lang="sr-Latn-CS">
                <a:latin typeface="Lucida Sans Unicode"/>
                <a:cs typeface="Lucida Sans Unicode"/>
              </a:rPr>
              <a:t>Klasa HashSet</a:t>
            </a:r>
            <a:endParaRPr lang="sr-Latn-CS" dirty="0">
              <a:latin typeface="Lucida Sans Unicode"/>
              <a:cs typeface="Lucida Sans Unicode"/>
            </a:endParaRPr>
          </a:p>
        </p:txBody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F4A3A1AD-CBDC-CA5E-359A-6D7059E5A9E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indent="-255270">
              <a:buNone/>
            </a:pPr>
            <a:endParaRPr lang="sr-Latn-CS" sz="1400" dirty="0">
              <a:cs typeface="Lucida Sans Unicode"/>
            </a:endParaRPr>
          </a:p>
          <a:p>
            <a:pPr indent="-255270">
              <a:buNone/>
            </a:pPr>
            <a:r>
              <a:rPr lang="sr-Latn-CS" sz="1400">
                <a:ea typeface="+mn-lt"/>
                <a:cs typeface="+mn-lt"/>
              </a:rPr>
              <a:t>        // Provera da li set sadrži određeni element</a:t>
            </a:r>
            <a:endParaRPr lang="sr-Latn-CS" sz="1400" dirty="0">
              <a:cs typeface="Lucida Sans Unicode"/>
            </a:endParaRPr>
          </a:p>
          <a:p>
            <a:pPr indent="-255270">
              <a:buNone/>
            </a:pPr>
            <a:r>
              <a:rPr lang="sr-Latn-CS" sz="1400">
                <a:ea typeface="+mn-lt"/>
                <a:cs typeface="+mn-lt"/>
              </a:rPr>
              <a:t>        if (fruits.contains("Banana")) {</a:t>
            </a:r>
            <a:endParaRPr lang="sr-Latn-CS" sz="1400" dirty="0">
              <a:cs typeface="Lucida Sans Unicode"/>
            </a:endParaRPr>
          </a:p>
          <a:p>
            <a:pPr indent="-255270">
              <a:buNone/>
            </a:pPr>
            <a:r>
              <a:rPr lang="sr-Latn-CS" sz="1400">
                <a:ea typeface="+mn-lt"/>
                <a:cs typeface="+mn-lt"/>
              </a:rPr>
              <a:t>            System.out.println("Banana is in the set.");</a:t>
            </a:r>
            <a:endParaRPr lang="sr-Latn-CS" sz="1400" dirty="0">
              <a:cs typeface="Lucida Sans Unicode"/>
            </a:endParaRPr>
          </a:p>
          <a:p>
            <a:pPr indent="-255270">
              <a:buNone/>
            </a:pPr>
            <a:r>
              <a:rPr lang="sr-Latn-CS" sz="1400">
                <a:ea typeface="+mn-lt"/>
                <a:cs typeface="+mn-lt"/>
              </a:rPr>
              <a:t>        }</a:t>
            </a:r>
            <a:endParaRPr lang="sr-Latn-CS" sz="1400" dirty="0">
              <a:cs typeface="Lucida Sans Unicode"/>
            </a:endParaRPr>
          </a:p>
          <a:p>
            <a:pPr indent="-255270">
              <a:buNone/>
            </a:pPr>
            <a:endParaRPr lang="sr-Latn-CS" sz="1400" dirty="0">
              <a:cs typeface="Lucida Sans Unicode"/>
            </a:endParaRPr>
          </a:p>
          <a:p>
            <a:pPr indent="-255270">
              <a:buNone/>
            </a:pPr>
            <a:r>
              <a:rPr lang="sr-Latn-CS" sz="1400">
                <a:ea typeface="+mn-lt"/>
                <a:cs typeface="+mn-lt"/>
              </a:rPr>
              <a:t>        // Uklanjanje elementa</a:t>
            </a:r>
            <a:endParaRPr lang="sr-Latn-CS" sz="1400" dirty="0">
              <a:cs typeface="Lucida Sans Unicode"/>
            </a:endParaRPr>
          </a:p>
          <a:p>
            <a:pPr indent="-255270">
              <a:buNone/>
            </a:pPr>
            <a:r>
              <a:rPr lang="sr-Latn-CS" sz="1400">
                <a:ea typeface="+mn-lt"/>
                <a:cs typeface="+mn-lt"/>
              </a:rPr>
              <a:t>        fruits.remove("Orange");</a:t>
            </a:r>
            <a:endParaRPr lang="sr-Latn-CS" sz="1400" dirty="0">
              <a:cs typeface="Lucida Sans Unicode"/>
            </a:endParaRPr>
          </a:p>
          <a:p>
            <a:pPr indent="-255270">
              <a:buNone/>
            </a:pPr>
            <a:r>
              <a:rPr lang="sr-Latn-CS" sz="1400">
                <a:ea typeface="+mn-lt"/>
                <a:cs typeface="+mn-lt"/>
              </a:rPr>
              <a:t>        System.out.println("After removing Orange: " + fruits);</a:t>
            </a:r>
            <a:endParaRPr lang="sr-Latn-CS" sz="1400" dirty="0">
              <a:cs typeface="Lucida Sans Unicode"/>
            </a:endParaRPr>
          </a:p>
          <a:p>
            <a:pPr indent="-255270">
              <a:buNone/>
            </a:pPr>
            <a:endParaRPr lang="sr-Latn-CS" sz="1400" dirty="0">
              <a:cs typeface="Lucida Sans Unicode"/>
            </a:endParaRPr>
          </a:p>
          <a:p>
            <a:pPr indent="-255270">
              <a:buNone/>
            </a:pPr>
            <a:r>
              <a:rPr lang="sr-Latn-CS" sz="1400">
                <a:ea typeface="+mn-lt"/>
                <a:cs typeface="+mn-lt"/>
              </a:rPr>
              <a:t>        // Iteracija kroz set</a:t>
            </a:r>
            <a:endParaRPr lang="sr-Latn-CS" sz="1400" dirty="0">
              <a:cs typeface="Lucida Sans Unicode"/>
            </a:endParaRPr>
          </a:p>
          <a:p>
            <a:pPr indent="-255270">
              <a:buNone/>
            </a:pPr>
            <a:r>
              <a:rPr lang="sr-Latn-CS" sz="1400">
                <a:ea typeface="+mn-lt"/>
                <a:cs typeface="+mn-lt"/>
              </a:rPr>
              <a:t>        System.out.println("Iterating over set:");</a:t>
            </a:r>
            <a:endParaRPr lang="sr-Latn-CS" sz="1400" dirty="0">
              <a:cs typeface="Lucida Sans Unicode"/>
            </a:endParaRPr>
          </a:p>
          <a:p>
            <a:pPr indent="-255270">
              <a:buNone/>
            </a:pPr>
            <a:r>
              <a:rPr lang="sr-Latn-CS" sz="1400">
                <a:ea typeface="+mn-lt"/>
                <a:cs typeface="+mn-lt"/>
              </a:rPr>
              <a:t>        for (String fruit : fruits) {</a:t>
            </a:r>
            <a:endParaRPr lang="sr-Latn-CS" sz="1400" dirty="0">
              <a:cs typeface="Lucida Sans Unicode"/>
            </a:endParaRPr>
          </a:p>
          <a:p>
            <a:pPr indent="-255270">
              <a:buNone/>
            </a:pPr>
            <a:r>
              <a:rPr lang="sr-Latn-CS" sz="1400">
                <a:ea typeface="+mn-lt"/>
                <a:cs typeface="+mn-lt"/>
              </a:rPr>
              <a:t>            System.out.println(fruit);</a:t>
            </a:r>
            <a:endParaRPr lang="sr-Latn-CS" sz="1400" dirty="0">
              <a:cs typeface="Lucida Sans Unicode"/>
            </a:endParaRPr>
          </a:p>
          <a:p>
            <a:pPr indent="-255270">
              <a:buNone/>
            </a:pPr>
            <a:r>
              <a:rPr lang="sr-Latn-CS" sz="1400">
                <a:ea typeface="+mn-lt"/>
                <a:cs typeface="+mn-lt"/>
              </a:rPr>
              <a:t>        }</a:t>
            </a:r>
            <a:endParaRPr lang="sr-Latn-CS" sz="1400" dirty="0">
              <a:cs typeface="Lucida Sans Unicode"/>
            </a:endParaRPr>
          </a:p>
          <a:p>
            <a:pPr indent="-255270">
              <a:buNone/>
            </a:pPr>
            <a:r>
              <a:rPr lang="sr-Latn-CS" sz="1400">
                <a:ea typeface="+mn-lt"/>
                <a:cs typeface="+mn-lt"/>
              </a:rPr>
              <a:t>    }</a:t>
            </a:r>
            <a:endParaRPr lang="sr-Latn-CS" sz="1400" dirty="0">
              <a:cs typeface="Lucida Sans Unicode"/>
            </a:endParaRPr>
          </a:p>
          <a:p>
            <a:pPr indent="-255270">
              <a:buNone/>
            </a:pPr>
            <a:r>
              <a:rPr lang="sr-Latn-CS" sz="1400">
                <a:ea typeface="+mn-lt"/>
                <a:cs typeface="+mn-lt"/>
              </a:rPr>
              <a:t>}</a:t>
            </a:r>
            <a:endParaRPr lang="sr-Latn-CS" sz="1400" dirty="0">
              <a:cs typeface="Lucida Sans Unicode"/>
            </a:endParaRPr>
          </a:p>
          <a:p>
            <a:pPr marL="109855" indent="0">
              <a:buNone/>
            </a:pPr>
            <a:endParaRPr lang="sr-Latn-CS" altLang="en-US" sz="1400" dirty="0">
              <a:cs typeface="Lucida Sans Unicode"/>
            </a:endParaRPr>
          </a:p>
        </p:txBody>
      </p:sp>
    </p:spTree>
    <p:extLst>
      <p:ext uri="{BB962C8B-B14F-4D97-AF65-F5344CB8AC3E}">
        <p14:creationId xmlns:p14="http://schemas.microsoft.com/office/powerpoint/2010/main" val="5176836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5B01F8-0414-8CD5-688C-B92D74F0E7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id="{1018169B-209F-7829-D425-4F5172F425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/>
              <a:t>Klasa </a:t>
            </a:r>
            <a:r>
              <a:rPr lang="sr-Latn-CS">
                <a:latin typeface="Courier New" pitchFamily="49" charset="0"/>
              </a:rPr>
              <a:t>ArrayList</a:t>
            </a:r>
            <a:endParaRPr lang="en-US">
              <a:latin typeface="Courier New" pitchFamily="49" charset="0"/>
            </a:endParaRPr>
          </a:p>
        </p:txBody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B496AC41-1BF5-20B3-B97D-45709FD4096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sr-Latn-CS" altLang="en-US"/>
              <a:t>Predstavlja kolekciju, odn. dinamički niz</a:t>
            </a:r>
          </a:p>
          <a:p>
            <a:pPr eaLnBrk="1" hangingPunct="1"/>
            <a:r>
              <a:rPr lang="sr-Latn-CS" altLang="en-US"/>
              <a:t>Elementi se u ArrayList dodaju metodom add()</a:t>
            </a:r>
          </a:p>
          <a:p>
            <a:pPr eaLnBrk="1" hangingPunct="1"/>
            <a:r>
              <a:rPr lang="sr-Latn-CS" altLang="en-US"/>
              <a:t>Elementi se iz ArrayList uklanjaju metodom remove()</a:t>
            </a:r>
          </a:p>
          <a:p>
            <a:pPr eaLnBrk="1" hangingPunct="1"/>
            <a:r>
              <a:rPr lang="sr-Latn-CS" altLang="en-US"/>
              <a:t>Elementi se iz ArrayList dobijaju (ne uklanjaju se, već se samo čitaju) metodom get()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743401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>
            <a:extLst>
              <a:ext uri="{FF2B5EF4-FFF2-40B4-BE49-F238E27FC236}">
                <a16:creationId xmlns:a16="http://schemas.microsoft.com/office/drawing/2014/main" id="{39EE226B-19E2-DC26-D14A-68D6DE25EE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/>
              <a:t>Klasa </a:t>
            </a:r>
            <a:r>
              <a:rPr lang="sr-Latn-CS">
                <a:latin typeface="Courier New" pitchFamily="49" charset="0"/>
              </a:rPr>
              <a:t>ArrayList</a:t>
            </a:r>
            <a:endParaRPr 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63A413B2-8D17-9890-574C-88C2966F47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1412875"/>
            <a:ext cx="8351837" cy="5040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en-US" sz="2000" b="1" dirty="0" err="1">
                <a:latin typeface="Courier New" pitchFamily="49" charset="0"/>
                <a:cs typeface="Courier New" pitchFamily="49" charset="0"/>
              </a:rPr>
              <a:t>ArrayList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&lt;Integer&gt; </a:t>
            </a:r>
            <a:r>
              <a:rPr lang="en-US" sz="2000" b="1" dirty="0" err="1">
                <a:latin typeface="Courier New" pitchFamily="49" charset="0"/>
                <a:cs typeface="Courier New" pitchFamily="49" charset="0"/>
              </a:rPr>
              <a:t>lista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 = new </a:t>
            </a:r>
            <a:r>
              <a:rPr lang="en-US" sz="2000" b="1" dirty="0" err="1">
                <a:latin typeface="Courier New" pitchFamily="49" charset="0"/>
                <a:cs typeface="Courier New" pitchFamily="49" charset="0"/>
              </a:rPr>
              <a:t>ArrayList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&lt;Integer&gt;();</a:t>
            </a:r>
          </a:p>
          <a:p>
            <a:pPr>
              <a:defRPr/>
            </a:pPr>
            <a:r>
              <a:rPr lang="en-US" sz="2000" b="1" dirty="0" err="1">
                <a:latin typeface="Courier New" pitchFamily="49" charset="0"/>
                <a:cs typeface="Courier New" pitchFamily="49" charset="0"/>
              </a:rPr>
              <a:t>lista.add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(5);</a:t>
            </a:r>
          </a:p>
          <a:p>
            <a:pPr>
              <a:defRPr/>
            </a:pPr>
            <a:r>
              <a:rPr lang="en-US" sz="2000" b="1" dirty="0" err="1">
                <a:latin typeface="Courier New" pitchFamily="49" charset="0"/>
                <a:cs typeface="Courier New" pitchFamily="49" charset="0"/>
              </a:rPr>
              <a:t>lista.add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(10);</a:t>
            </a:r>
          </a:p>
          <a:p>
            <a:pPr>
              <a:defRPr/>
            </a:pPr>
            <a:r>
              <a:rPr lang="en-US" sz="2000" b="1" dirty="0" err="1">
                <a:latin typeface="Courier New" pitchFamily="49" charset="0"/>
                <a:cs typeface="Courier New" pitchFamily="49" charset="0"/>
              </a:rPr>
              <a:t>lista.add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(1, 15);</a:t>
            </a:r>
          </a:p>
          <a:p>
            <a:pPr>
              <a:defRPr/>
            </a:pPr>
            <a:r>
              <a:rPr lang="en-US" sz="2000" b="1" dirty="0" err="1">
                <a:latin typeface="Courier New" pitchFamily="49" charset="0"/>
                <a:cs typeface="Courier New" pitchFamily="49" charset="0"/>
              </a:rPr>
              <a:t>System.</a:t>
            </a:r>
            <a:r>
              <a:rPr lang="en-US" sz="2000" b="1" i="1" dirty="0" err="1">
                <a:latin typeface="Courier New" pitchFamily="49" charset="0"/>
                <a:cs typeface="Courier New" pitchFamily="49" charset="0"/>
              </a:rPr>
              <a:t>out.println</a:t>
            </a:r>
            <a:r>
              <a:rPr lang="en-US" sz="2000" b="1" i="1" dirty="0">
                <a:latin typeface="Courier New" pitchFamily="49" charset="0"/>
                <a:cs typeface="Courier New" pitchFamily="49" charset="0"/>
              </a:rPr>
              <a:t>("</a:t>
            </a:r>
            <a:r>
              <a:rPr lang="en-US" sz="2000" b="1" i="1" dirty="0" err="1">
                <a:latin typeface="Courier New" pitchFamily="49" charset="0"/>
                <a:cs typeface="Courier New" pitchFamily="49" charset="0"/>
              </a:rPr>
              <a:t>Velicina</a:t>
            </a:r>
            <a:r>
              <a:rPr lang="en-US" sz="2000" b="1" i="1" dirty="0">
                <a:latin typeface="Courier New" pitchFamily="49" charset="0"/>
                <a:cs typeface="Courier New" pitchFamily="49" charset="0"/>
              </a:rPr>
              <a:t> je: " + </a:t>
            </a:r>
            <a:r>
              <a:rPr lang="en-US" sz="2000" b="1" i="1" dirty="0" err="1">
                <a:latin typeface="Courier New" pitchFamily="49" charset="0"/>
                <a:cs typeface="Courier New" pitchFamily="49" charset="0"/>
              </a:rPr>
              <a:t>lista.size</a:t>
            </a:r>
            <a:r>
              <a:rPr lang="en-US" sz="2000" b="1" i="1" dirty="0">
                <a:latin typeface="Courier New" pitchFamily="49" charset="0"/>
                <a:cs typeface="Courier New" pitchFamily="49" charset="0"/>
              </a:rPr>
              <a:t>());</a:t>
            </a:r>
          </a:p>
          <a:p>
            <a:pPr>
              <a:defRPr/>
            </a:pPr>
            <a:r>
              <a:rPr lang="en-US" sz="2000" b="1" dirty="0" err="1">
                <a:latin typeface="Courier New" pitchFamily="49" charset="0"/>
                <a:cs typeface="Courier New" pitchFamily="49" charset="0"/>
              </a:rPr>
              <a:t>lista.remove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(0);</a:t>
            </a:r>
          </a:p>
          <a:p>
            <a:pPr>
              <a:defRPr/>
            </a:pPr>
            <a:r>
              <a:rPr lang="en-US" sz="2000" b="1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dirty="0" err="1">
                <a:latin typeface="Courier New" pitchFamily="49" charset="0"/>
                <a:cs typeface="Courier New" pitchFamily="49" charset="0"/>
              </a:rPr>
              <a:t>broj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sz="2000" b="1" dirty="0" err="1">
                <a:latin typeface="Courier New" pitchFamily="49" charset="0"/>
                <a:cs typeface="Courier New" pitchFamily="49" charset="0"/>
              </a:rPr>
              <a:t>lista.get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(0);</a:t>
            </a:r>
          </a:p>
          <a:p>
            <a:pPr>
              <a:defRPr/>
            </a:pPr>
            <a:r>
              <a:rPr lang="en-US" sz="2000" b="1" dirty="0" err="1">
                <a:latin typeface="Courier New" pitchFamily="49" charset="0"/>
                <a:cs typeface="Courier New" pitchFamily="49" charset="0"/>
              </a:rPr>
              <a:t>System.</a:t>
            </a:r>
            <a:r>
              <a:rPr lang="en-US" sz="2000" b="1" i="1" dirty="0" err="1">
                <a:latin typeface="Courier New" pitchFamily="49" charset="0"/>
                <a:cs typeface="Courier New" pitchFamily="49" charset="0"/>
              </a:rPr>
              <a:t>out.println</a:t>
            </a:r>
            <a:r>
              <a:rPr lang="en-US" sz="2000" b="1" i="1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000" b="1" i="1" dirty="0" err="1">
                <a:latin typeface="Courier New" pitchFamily="49" charset="0"/>
                <a:cs typeface="Courier New" pitchFamily="49" charset="0"/>
              </a:rPr>
              <a:t>broj</a:t>
            </a:r>
            <a:r>
              <a:rPr lang="en-US" sz="2000" b="1" i="1" dirty="0">
                <a:latin typeface="Courier New" pitchFamily="49" charset="0"/>
                <a:cs typeface="Courier New" pitchFamily="49" charset="0"/>
              </a:rPr>
              <a:t>);</a:t>
            </a:r>
          </a:p>
          <a:p>
            <a:pPr>
              <a:defRPr/>
            </a:pPr>
            <a:r>
              <a:rPr lang="en-US" sz="2000" b="1" dirty="0" err="1">
                <a:latin typeface="Courier New" pitchFamily="49" charset="0"/>
                <a:cs typeface="Courier New" pitchFamily="49" charset="0"/>
              </a:rPr>
              <a:t>System.</a:t>
            </a:r>
            <a:r>
              <a:rPr lang="en-US" sz="2000" b="1" i="1" dirty="0" err="1">
                <a:latin typeface="Courier New" pitchFamily="49" charset="0"/>
                <a:cs typeface="Courier New" pitchFamily="49" charset="0"/>
              </a:rPr>
              <a:t>out.println</a:t>
            </a:r>
            <a:r>
              <a:rPr lang="en-US" sz="2000" b="1" i="1" dirty="0">
                <a:latin typeface="Courier New" pitchFamily="49" charset="0"/>
                <a:cs typeface="Courier New" pitchFamily="49" charset="0"/>
              </a:rPr>
              <a:t>("</a:t>
            </a:r>
            <a:r>
              <a:rPr lang="en-US" sz="2000" b="1" i="1" dirty="0" err="1">
                <a:latin typeface="Courier New" pitchFamily="49" charset="0"/>
                <a:cs typeface="Courier New" pitchFamily="49" charset="0"/>
              </a:rPr>
              <a:t>Velicina</a:t>
            </a:r>
            <a:r>
              <a:rPr lang="en-US" sz="2000" b="1" i="1" dirty="0">
                <a:latin typeface="Courier New" pitchFamily="49" charset="0"/>
                <a:cs typeface="Courier New" pitchFamily="49" charset="0"/>
              </a:rPr>
              <a:t> je: " + </a:t>
            </a:r>
            <a:r>
              <a:rPr lang="en-US" sz="2000" b="1" i="1" dirty="0" err="1">
                <a:latin typeface="Courier New" pitchFamily="49" charset="0"/>
                <a:cs typeface="Courier New" pitchFamily="49" charset="0"/>
              </a:rPr>
              <a:t>lista.size</a:t>
            </a:r>
            <a:r>
              <a:rPr lang="en-US" sz="2000" b="1" i="1" dirty="0">
                <a:latin typeface="Courier New" pitchFamily="49" charset="0"/>
                <a:cs typeface="Courier New" pitchFamily="49" charset="0"/>
              </a:rPr>
              <a:t>());</a:t>
            </a:r>
            <a:endParaRPr lang="en-US" sz="2000" b="1" kern="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0724" name="TextBox 3">
            <a:extLst>
              <a:ext uri="{FF2B5EF4-FFF2-40B4-BE49-F238E27FC236}">
                <a16:creationId xmlns:a16="http://schemas.microsoft.com/office/drawing/2014/main" id="{61BD3931-7173-C310-32F4-05992B367F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0200" y="6019800"/>
            <a:ext cx="23622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sr-Latn-RS" altLang="en-US">
                <a:solidFill>
                  <a:srgbClr val="FF0000"/>
                </a:solidFill>
              </a:rPr>
              <a:t>primer 03</a:t>
            </a:r>
            <a:endParaRPr lang="en-US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>
            <a:extLst>
              <a:ext uri="{FF2B5EF4-FFF2-40B4-BE49-F238E27FC236}">
                <a16:creationId xmlns:a16="http://schemas.microsoft.com/office/drawing/2014/main" id="{4A377514-885C-FCFC-F85E-1B1CB83884F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 dirty="0"/>
              <a:t>Asocijativne mape</a:t>
            </a:r>
            <a:endParaRPr lang="en-US" dirty="0"/>
          </a:p>
        </p:txBody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DAC8CCD4-18CC-19CD-C822-45EF7085C33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sr-Latn-CS" altLang="en-US"/>
              <a:t>Memorijske strukture koje omogućuju brzu pretragu sadržaja po ključu</a:t>
            </a:r>
          </a:p>
          <a:p>
            <a:pPr eaLnBrk="1" hangingPunct="1"/>
            <a:r>
              <a:rPr lang="sr-Latn-CS" altLang="en-US"/>
              <a:t>Element se ubacuje u paru sa svojim ključem, koji mora da bude jedinstven</a:t>
            </a:r>
          </a:p>
          <a:p>
            <a:pPr eaLnBrk="1" hangingPunct="1"/>
            <a:endParaRPr lang="en-US" alt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>
            <a:extLst>
              <a:ext uri="{FF2B5EF4-FFF2-40B4-BE49-F238E27FC236}">
                <a16:creationId xmlns:a16="http://schemas.microsoft.com/office/drawing/2014/main" id="{96EEB6FF-DE78-56C0-19E7-1BF3A91A4E1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/>
              <a:t>Klasa </a:t>
            </a:r>
            <a:r>
              <a:rPr lang="sr-Latn-CS">
                <a:latin typeface="Courier New" pitchFamily="49" charset="0"/>
              </a:rPr>
              <a:t>HashMap</a:t>
            </a:r>
            <a:endParaRPr lang="en-US">
              <a:latin typeface="Courier New" pitchFamily="49" charset="0"/>
            </a:endParaRPr>
          </a:p>
        </p:txBody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FBF27DFB-8EFB-19E4-9F73-A59E908EE9C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sr-Latn-CS" altLang="en-US"/>
              <a:t>Predstavlja asocijativnu mapu</a:t>
            </a:r>
          </a:p>
          <a:p>
            <a:pPr eaLnBrk="1" hangingPunct="1">
              <a:lnSpc>
                <a:spcPct val="90000"/>
              </a:lnSpc>
            </a:pPr>
            <a:r>
              <a:rPr lang="sr-Latn-CS" altLang="en-US"/>
              <a:t>U HashMap se stavljaju dva podatka:</a:t>
            </a:r>
          </a:p>
          <a:p>
            <a:pPr lvl="1" eaLnBrk="1" hangingPunct="1">
              <a:lnSpc>
                <a:spcPct val="90000"/>
              </a:lnSpc>
            </a:pPr>
            <a:r>
              <a:rPr lang="sr-Latn-CS" altLang="en-US"/>
              <a:t>ključ po kojem će se pretraživati</a:t>
            </a:r>
          </a:p>
          <a:p>
            <a:pPr lvl="1" eaLnBrk="1" hangingPunct="1">
              <a:lnSpc>
                <a:spcPct val="90000"/>
              </a:lnSpc>
            </a:pPr>
            <a:r>
              <a:rPr lang="sr-Latn-CS" altLang="en-US"/>
              <a:t>vrednost koja se skladišti u HashMap i koja se pretražuje po ključu</a:t>
            </a:r>
          </a:p>
          <a:p>
            <a:pPr eaLnBrk="1" hangingPunct="1">
              <a:lnSpc>
                <a:spcPct val="90000"/>
              </a:lnSpc>
            </a:pPr>
            <a:r>
              <a:rPr lang="sr-Latn-CS" altLang="en-US"/>
              <a:t>Metodom put() se ključ i vrednost smeštaju u HashMap</a:t>
            </a:r>
          </a:p>
          <a:p>
            <a:pPr eaLnBrk="1" hangingPunct="1">
              <a:lnSpc>
                <a:spcPct val="90000"/>
              </a:lnSpc>
            </a:pPr>
            <a:r>
              <a:rPr lang="sr-Latn-CS" altLang="en-US"/>
              <a:t>Metodom get() se na osnovu ključa dobavlja (samo čita) vrednost iz HashMap</a:t>
            </a:r>
          </a:p>
          <a:p>
            <a:pPr lvl="1" eaLnBrk="1" hangingPunct="1">
              <a:lnSpc>
                <a:spcPct val="90000"/>
              </a:lnSpc>
            </a:pPr>
            <a:r>
              <a:rPr lang="sr-Latn-CS" altLang="en-US"/>
              <a:t>ako se ne nađe ključ, vratiće null</a:t>
            </a:r>
            <a:endParaRPr lang="en-US" alt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>
            <a:extLst>
              <a:ext uri="{FF2B5EF4-FFF2-40B4-BE49-F238E27FC236}">
                <a16:creationId xmlns:a16="http://schemas.microsoft.com/office/drawing/2014/main" id="{77968F6B-26A4-E4EF-40BD-BA38A191906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0825" y="260350"/>
            <a:ext cx="7772400" cy="762000"/>
          </a:xfrm>
        </p:spPr>
        <p:txBody>
          <a:bodyPr/>
          <a:lstStyle/>
          <a:p>
            <a:pPr eaLnBrk="1" hangingPunct="1">
              <a:defRPr/>
            </a:pPr>
            <a:r>
              <a:rPr lang="sr-Latn-CS"/>
              <a:t>Tipizirana k</a:t>
            </a:r>
            <a:r>
              <a:rPr lang="en-US"/>
              <a:t>lasa </a:t>
            </a:r>
            <a:r>
              <a:rPr lang="en-US">
                <a:latin typeface="Courier New" pitchFamily="49" charset="0"/>
              </a:rPr>
              <a:t>HashMap</a:t>
            </a:r>
            <a:endParaRPr lang="en-US"/>
          </a:p>
        </p:txBody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01F66384-F413-D526-EC71-E704316CC98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79388" y="1196975"/>
            <a:ext cx="8713787" cy="5327650"/>
          </a:xfrm>
        </p:spPr>
        <p:txBody>
          <a:bodyPr/>
          <a:lstStyle/>
          <a:p>
            <a:pPr indent="-3175" eaLnBrk="1" hangingPunct="1">
              <a:lnSpc>
                <a:spcPct val="90000"/>
              </a:lnSpc>
              <a:buFontTx/>
              <a:buNone/>
            </a:pPr>
            <a:r>
              <a:rPr lang="sr-Latn-CS" altLang="en-US" sz="2000" b="1">
                <a:latin typeface="Courier New" panose="02070309020205020404" pitchFamily="49" charset="0"/>
              </a:rPr>
              <a:t>HashMap&lt;String, String&gt; ht = </a:t>
            </a:r>
          </a:p>
          <a:p>
            <a:pPr indent="-3175" eaLnBrk="1" hangingPunct="1">
              <a:lnSpc>
                <a:spcPct val="90000"/>
              </a:lnSpc>
              <a:buFontTx/>
              <a:buNone/>
            </a:pPr>
            <a:r>
              <a:rPr lang="sr-Latn-CS" altLang="en-US" sz="2000" b="1">
                <a:latin typeface="Courier New" panose="02070309020205020404" pitchFamily="49" charset="0"/>
              </a:rPr>
              <a:t>      new HashMap&lt;String, String&gt;();</a:t>
            </a:r>
          </a:p>
          <a:p>
            <a:pPr indent="-3175" eaLnBrk="1" hangingPunct="1">
              <a:lnSpc>
                <a:spcPct val="90000"/>
              </a:lnSpc>
              <a:buFontTx/>
              <a:buNone/>
            </a:pPr>
            <a:r>
              <a:rPr lang="sr-Latn-CS" altLang="en-US" sz="2000" b="1">
                <a:latin typeface="Courier New" panose="02070309020205020404" pitchFamily="49" charset="0"/>
              </a:rPr>
              <a:t>    ht.put("E10020", "Marko Markovic");</a:t>
            </a:r>
          </a:p>
          <a:p>
            <a:pPr indent="-3175" eaLnBrk="1" hangingPunct="1">
              <a:lnSpc>
                <a:spcPct val="90000"/>
              </a:lnSpc>
              <a:buFontTx/>
              <a:buNone/>
            </a:pPr>
            <a:r>
              <a:rPr lang="sr-Latn-CS" altLang="en-US" sz="2000" b="1">
                <a:latin typeface="Courier New" panose="02070309020205020404" pitchFamily="49" charset="0"/>
              </a:rPr>
              <a:t>    ht.put("E10045", "Petar Petrovic");</a:t>
            </a:r>
          </a:p>
          <a:p>
            <a:pPr indent="-3175" eaLnBrk="1" hangingPunct="1">
              <a:lnSpc>
                <a:spcPct val="90000"/>
              </a:lnSpc>
              <a:buFontTx/>
              <a:buNone/>
            </a:pPr>
            <a:r>
              <a:rPr lang="sr-Latn-CS" altLang="en-US" sz="2000" b="1">
                <a:latin typeface="Courier New" panose="02070309020205020404" pitchFamily="49" charset="0"/>
              </a:rPr>
              <a:t>    ht.put("E10093", "Jovan Jovanovic");</a:t>
            </a:r>
          </a:p>
          <a:p>
            <a:pPr indent="-3175" eaLnBrk="1" hangingPunct="1">
              <a:lnSpc>
                <a:spcPct val="90000"/>
              </a:lnSpc>
              <a:buFontTx/>
              <a:buNone/>
            </a:pPr>
            <a:r>
              <a:rPr lang="sr-Latn-CS" altLang="en-US" sz="2000" b="1">
                <a:latin typeface="Courier New" panose="02070309020205020404" pitchFamily="49" charset="0"/>
              </a:rPr>
              <a:t>    String indeks = "E10045";</a:t>
            </a:r>
          </a:p>
          <a:p>
            <a:pPr indent="-3175" eaLnBrk="1" hangingPunct="1">
              <a:lnSpc>
                <a:spcPct val="90000"/>
              </a:lnSpc>
              <a:buFontTx/>
              <a:buNone/>
            </a:pPr>
            <a:r>
              <a:rPr lang="sr-Latn-CS" altLang="en-US" sz="2000" b="1">
                <a:latin typeface="Courier New" panose="02070309020205020404" pitchFamily="49" charset="0"/>
              </a:rPr>
              <a:t>    System.out.println("Student sa brojem indeksa " +</a:t>
            </a:r>
            <a:endParaRPr lang="en-US" altLang="en-US" sz="2000" b="1">
              <a:latin typeface="Courier New" panose="02070309020205020404" pitchFamily="49" charset="0"/>
            </a:endParaRPr>
          </a:p>
          <a:p>
            <a:pPr indent="-3175" eaLnBrk="1" hangingPunct="1">
              <a:lnSpc>
                <a:spcPct val="90000"/>
              </a:lnSpc>
              <a:buFontTx/>
              <a:buNone/>
            </a:pPr>
            <a:r>
              <a:rPr lang="en-US" altLang="en-US" sz="2000" b="1">
                <a:latin typeface="Courier New" panose="02070309020205020404" pitchFamily="49" charset="0"/>
              </a:rPr>
              <a:t>                  </a:t>
            </a:r>
            <a:r>
              <a:rPr lang="sr-Latn-CS" altLang="en-US" sz="2000" b="1">
                <a:latin typeface="Courier New" panose="02070309020205020404" pitchFamily="49" charset="0"/>
              </a:rPr>
              <a:t> indeks + " je " + ht.get(indeks));</a:t>
            </a:r>
          </a:p>
          <a:p>
            <a:pPr indent="-3175" eaLnBrk="1" hangingPunct="1">
              <a:lnSpc>
                <a:spcPct val="90000"/>
              </a:lnSpc>
              <a:buFontTx/>
              <a:buNone/>
            </a:pPr>
            <a:r>
              <a:rPr lang="sr-Latn-CS" altLang="en-US" sz="2000" b="1">
                <a:latin typeface="Courier New" panose="02070309020205020404" pitchFamily="49" charset="0"/>
              </a:rPr>
              <a:t>    indeks = "E10093";</a:t>
            </a:r>
          </a:p>
          <a:p>
            <a:pPr indent="-3175" eaLnBrk="1" hangingPunct="1">
              <a:lnSpc>
                <a:spcPct val="90000"/>
              </a:lnSpc>
              <a:buFontTx/>
              <a:buNone/>
            </a:pPr>
            <a:r>
              <a:rPr lang="sr-Latn-CS" altLang="en-US" sz="2000" b="1">
                <a:latin typeface="Courier New" panose="02070309020205020404" pitchFamily="49" charset="0"/>
              </a:rPr>
              <a:t>    System.out.println("Student sa brojem indeksa " +</a:t>
            </a:r>
            <a:endParaRPr lang="en-US" altLang="en-US" sz="2000" b="1">
              <a:latin typeface="Courier New" panose="02070309020205020404" pitchFamily="49" charset="0"/>
            </a:endParaRPr>
          </a:p>
          <a:p>
            <a:pPr indent="-3175" eaLnBrk="1" hangingPunct="1">
              <a:lnSpc>
                <a:spcPct val="90000"/>
              </a:lnSpc>
              <a:buFontTx/>
              <a:buNone/>
            </a:pPr>
            <a:r>
              <a:rPr lang="en-US" altLang="en-US" sz="2000" b="1">
                <a:latin typeface="Courier New" panose="02070309020205020404" pitchFamily="49" charset="0"/>
              </a:rPr>
              <a:t>                  </a:t>
            </a:r>
            <a:r>
              <a:rPr lang="sr-Latn-CS" altLang="en-US" sz="2000" b="1">
                <a:latin typeface="Courier New" panose="02070309020205020404" pitchFamily="49" charset="0"/>
              </a:rPr>
              <a:t> indeks + " je " + ht.get(indeks));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AC1B86B4-714D-9D82-E51E-EFB440B1E7C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06437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sr-Latn-CS"/>
              <a:t>Izuzeci</a:t>
            </a:r>
            <a:endParaRPr lang="en-US"/>
          </a:p>
        </p:txBody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79FF8CB5-2D74-97A0-8D64-3A9B5549E24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268413"/>
            <a:ext cx="8229600" cy="4857750"/>
          </a:xfrm>
        </p:spPr>
        <p:txBody>
          <a:bodyPr/>
          <a:lstStyle/>
          <a:p>
            <a:pPr indent="-255270" eaLnBrk="1" hangingPunct="1"/>
            <a:r>
              <a:rPr lang="sr-Latn-CS" altLang="en-US" sz="2800"/>
              <a:t>Mehanizam prijavljivanja greške</a:t>
            </a:r>
            <a:endParaRPr lang="en-US"/>
          </a:p>
          <a:p>
            <a:pPr indent="-255270" eaLnBrk="1" hangingPunct="1"/>
            <a:r>
              <a:rPr lang="sr-Latn-CS" altLang="en-US" sz="2800"/>
              <a:t>Greška se signalizira "bacanjem" izuzetka</a:t>
            </a:r>
            <a:endParaRPr lang="sr-Latn-CS" altLang="en-US" sz="2800">
              <a:cs typeface="Lucida Sans Unicode"/>
            </a:endParaRPr>
          </a:p>
          <a:p>
            <a:pPr indent="-255270" eaLnBrk="1" hangingPunct="1"/>
            <a:r>
              <a:rPr lang="sr-Latn-CS" altLang="en-US" sz="2800"/>
              <a:t>Metoda koja poziva potencijalno "grešnu" metodu "hvata" izuzetak</a:t>
            </a:r>
            <a:endParaRPr lang="sr-Latn-CS" altLang="en-US" sz="2800">
              <a:cs typeface="Lucida Sans Unicode"/>
            </a:endParaRPr>
          </a:p>
          <a:p>
            <a:pPr indent="-255270" eaLnBrk="1" hangingPunct="1"/>
            <a:r>
              <a:rPr lang="sr-Latn-CS" altLang="en-US" sz="2800"/>
              <a:t>Hijerarhija:</a:t>
            </a:r>
            <a:endParaRPr lang="sr-Latn-CS" altLang="en-US" sz="2800">
              <a:cs typeface="Lucida Sans Unicode"/>
            </a:endParaRPr>
          </a:p>
          <a:p>
            <a:pPr marL="620395" lvl="1" eaLnBrk="1" hangingPunct="1"/>
            <a:r>
              <a:rPr lang="sr-Latn-CS" altLang="en-US" sz="2400"/>
              <a:t>Throwable – roditeljska klasa</a:t>
            </a:r>
            <a:endParaRPr lang="sr-Latn-CS" altLang="en-US" sz="2400">
              <a:cs typeface="Lucida Sans Unicode"/>
            </a:endParaRPr>
          </a:p>
          <a:p>
            <a:pPr marL="858520" lvl="2" eaLnBrk="1" hangingPunct="1"/>
            <a:r>
              <a:rPr lang="sr-Latn-CS" altLang="en-US" sz="2000"/>
              <a:t>Error – ozbiljne sistemske greške</a:t>
            </a:r>
            <a:endParaRPr lang="sr-Latn-CS" altLang="en-US" sz="2000">
              <a:cs typeface="Lucida Sans Unicode"/>
            </a:endParaRPr>
          </a:p>
          <a:p>
            <a:pPr marL="858520" lvl="2" eaLnBrk="1" hangingPunct="1"/>
            <a:r>
              <a:rPr lang="sr-Latn-CS" altLang="en-US" sz="2000"/>
              <a:t>Exception – bazna klasa za sve standardne izuzetke</a:t>
            </a:r>
            <a:endParaRPr lang="sr-Latn-CS" altLang="en-US" sz="2000">
              <a:cs typeface="Lucida Sans Unicode"/>
            </a:endParaRPr>
          </a:p>
          <a:p>
            <a:pPr lvl="3" eaLnBrk="1" hangingPunct="1"/>
            <a:r>
              <a:rPr lang="sr-Latn-CS" altLang="en-US" sz="1800"/>
              <a:t>unchecked: RuntimeException i njene naslednice – ne moraju da se obuhvate try/catch blokom</a:t>
            </a:r>
          </a:p>
          <a:p>
            <a:pPr lvl="3" eaLnBrk="1" hangingPunct="1"/>
            <a:r>
              <a:rPr lang="sr-Latn-CS" altLang="en-US" sz="1800"/>
              <a:t>checked: Ostale klase koje nasleđuju Exception klasu i koje moraju da se obuhvate try/catch blokom</a:t>
            </a:r>
          </a:p>
          <a:p>
            <a:pPr lvl="1" eaLnBrk="1" hangingPunct="1"/>
            <a:endParaRPr lang="en-US" altLang="en-US" sz="240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C352E9CD-EB65-1E2A-9478-F1C04483C73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err="1"/>
              <a:t>Izuzeci</a:t>
            </a:r>
            <a:endParaRPr lang="en-US" dirty="0"/>
          </a:p>
        </p:txBody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B7C31A87-8882-3CA1-45BA-EBB71E07B4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341438"/>
            <a:ext cx="8229600" cy="4784725"/>
          </a:xfrm>
        </p:spPr>
        <p:txBody>
          <a:bodyPr/>
          <a:lstStyle/>
          <a:p>
            <a:pPr eaLnBrk="1" hangingPunct="1"/>
            <a:r>
              <a:rPr lang="sr-Latn-CS" altLang="en-US" sz="2800"/>
              <a:t>Checked</a:t>
            </a:r>
            <a:r>
              <a:rPr lang="en-US" altLang="en-US" sz="2800"/>
              <a:t> (Exception i njene naslednice)</a:t>
            </a:r>
            <a:r>
              <a:rPr lang="sr-Latn-CS" altLang="en-US" sz="2800"/>
              <a:t> – moraju da se uhvate</a:t>
            </a:r>
            <a:endParaRPr lang="sr-Latn-CS" altLang="en-US"/>
          </a:p>
          <a:p>
            <a:pPr lvl="1" eaLnBrk="1" hangingPunct="1"/>
            <a:r>
              <a:rPr lang="sr-Latn-CS" altLang="en-US" sz="2400" b="1">
                <a:latin typeface="Courier New" panose="02070309020205020404" pitchFamily="49" charset="0"/>
              </a:rPr>
              <a:t>EOFException</a:t>
            </a:r>
          </a:p>
          <a:p>
            <a:pPr lvl="1" eaLnBrk="1" hangingPunct="1"/>
            <a:r>
              <a:rPr lang="sr-Latn-CS" altLang="en-US" sz="2400" b="1">
                <a:latin typeface="Courier New" panose="02070309020205020404" pitchFamily="49" charset="0"/>
              </a:rPr>
              <a:t>SQLException</a:t>
            </a:r>
          </a:p>
          <a:p>
            <a:pPr lvl="1" eaLnBrk="1" hangingPunct="1"/>
            <a:r>
              <a:rPr lang="sr-Latn-CS" altLang="en-US" sz="2400" b="1">
                <a:latin typeface="Courier New" panose="02070309020205020404" pitchFamily="49" charset="0"/>
              </a:rPr>
              <a:t>...</a:t>
            </a:r>
          </a:p>
          <a:p>
            <a:pPr eaLnBrk="1" hangingPunct="1"/>
            <a:r>
              <a:rPr lang="sr-Latn-CS" altLang="en-US" sz="2800"/>
              <a:t>Unchecked (RuntimeException i njene naslednice) – ne moraju da se uhvate, jer mogu da se programski spreče</a:t>
            </a:r>
          </a:p>
          <a:p>
            <a:pPr lvl="1" eaLnBrk="1" hangingPunct="1"/>
            <a:r>
              <a:rPr lang="sr-Latn-CS" altLang="en-US" sz="2400" b="1">
                <a:latin typeface="Courier New" panose="02070309020205020404" pitchFamily="49" charset="0"/>
              </a:rPr>
              <a:t>NullPointerException</a:t>
            </a:r>
          </a:p>
          <a:p>
            <a:pPr lvl="1" eaLnBrk="1" hangingPunct="1"/>
            <a:r>
              <a:rPr lang="sr-Latn-CS" altLang="en-US" sz="2400" b="1">
                <a:latin typeface="Courier New" panose="02070309020205020404" pitchFamily="49" charset="0"/>
              </a:rPr>
              <a:t>IndexOutOfBoundsException</a:t>
            </a:r>
          </a:p>
          <a:p>
            <a:pPr lvl="1" eaLnBrk="1" hangingPunct="1"/>
            <a:r>
              <a:rPr lang="en-US" altLang="en-US" sz="2200" b="1">
                <a:latin typeface="Courier New" panose="02070309020205020404" pitchFamily="49" charset="0"/>
              </a:rPr>
              <a:t>...</a:t>
            </a:r>
            <a:endParaRPr lang="en-US" alt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C430ADF3-9DC2-1DF1-9A19-6DB917C0690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152400"/>
            <a:ext cx="7772400" cy="6096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dirty="0" err="1"/>
              <a:t>Izuzeci</a:t>
            </a:r>
            <a:endParaRPr lang="en-US" dirty="0"/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8C269881-49A3-54B7-8561-863FC1DCC75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8600" y="1143000"/>
            <a:ext cx="8686800" cy="5334000"/>
          </a:xfrm>
        </p:spPr>
        <p:txBody>
          <a:bodyPr/>
          <a:lstStyle/>
          <a:p>
            <a:pPr indent="-3175" eaLnBrk="1" hangingPunct="1">
              <a:buFontTx/>
              <a:buNone/>
            </a:pPr>
            <a:r>
              <a:rPr lang="sr-Latn-CS" altLang="en-US" sz="2000" b="1">
                <a:latin typeface="Courier New" panose="02070309020205020404" pitchFamily="49" charset="0"/>
              </a:rPr>
              <a:t>try {</a:t>
            </a:r>
            <a:br>
              <a:rPr lang="sr-Latn-CS" altLang="en-US" sz="2000" b="1">
                <a:latin typeface="Courier New" panose="02070309020205020404" pitchFamily="49" charset="0"/>
              </a:rPr>
            </a:br>
            <a:r>
              <a:rPr lang="sr-Latn-CS" altLang="en-US" sz="2000" b="1">
                <a:latin typeface="Courier New" panose="02070309020205020404" pitchFamily="49" charset="0"/>
              </a:rPr>
              <a:t>  // kod koji može da izazove</a:t>
            </a:r>
            <a:br>
              <a:rPr lang="sr-Latn-CS" altLang="en-US" sz="2000" b="1">
                <a:latin typeface="Courier New" panose="02070309020205020404" pitchFamily="49" charset="0"/>
              </a:rPr>
            </a:br>
            <a:r>
              <a:rPr lang="sr-Latn-CS" altLang="en-US" sz="2000" b="1">
                <a:latin typeface="Courier New" panose="02070309020205020404" pitchFamily="49" charset="0"/>
              </a:rPr>
              <a:t>  // izuzetak</a:t>
            </a:r>
            <a:br>
              <a:rPr lang="sr-Latn-CS" altLang="en-US" sz="2000" b="1">
                <a:latin typeface="Courier New" panose="02070309020205020404" pitchFamily="49" charset="0"/>
              </a:rPr>
            </a:br>
            <a:r>
              <a:rPr lang="sr-Latn-CS" altLang="en-US" sz="2000" b="1">
                <a:latin typeface="Courier New" panose="02070309020205020404" pitchFamily="49" charset="0"/>
              </a:rPr>
              <a:t>}</a:t>
            </a:r>
            <a:br>
              <a:rPr lang="sr-Latn-CS" altLang="en-US" sz="2000" b="1">
                <a:latin typeface="Courier New" panose="02070309020205020404" pitchFamily="49" charset="0"/>
              </a:rPr>
            </a:br>
            <a:r>
              <a:rPr lang="sr-Latn-CS" altLang="en-US" sz="2000" b="1">
                <a:latin typeface="Courier New" panose="02070309020205020404" pitchFamily="49" charset="0"/>
              </a:rPr>
              <a:t>catch (</a:t>
            </a:r>
            <a:r>
              <a:rPr lang="sr-Latn-CS" altLang="en-US" sz="2000" b="1">
                <a:solidFill>
                  <a:schemeClr val="tx2"/>
                </a:solidFill>
                <a:latin typeface="Courier New" panose="02070309020205020404" pitchFamily="49" charset="0"/>
              </a:rPr>
              <a:t>java.io.EOFException</a:t>
            </a:r>
            <a:r>
              <a:rPr lang="sr-Latn-CS" altLang="en-US" sz="2000" b="1">
                <a:latin typeface="Courier New" panose="02070309020205020404" pitchFamily="49" charset="0"/>
              </a:rPr>
              <a:t> ex) {</a:t>
            </a:r>
            <a:br>
              <a:rPr lang="sr-Latn-CS" altLang="en-US" sz="2000" b="1">
                <a:latin typeface="Courier New" panose="02070309020205020404" pitchFamily="49" charset="0"/>
              </a:rPr>
            </a:br>
            <a:r>
              <a:rPr lang="sr-Latn-CS" altLang="en-US" sz="2000" b="1">
                <a:latin typeface="Courier New" panose="02070309020205020404" pitchFamily="49" charset="0"/>
              </a:rPr>
              <a:t>  System.out.println("Kraj datoteke pre vremena!");</a:t>
            </a:r>
            <a:br>
              <a:rPr lang="sr-Latn-CS" altLang="en-US" sz="2000" b="1">
                <a:latin typeface="Courier New" panose="02070309020205020404" pitchFamily="49" charset="0"/>
              </a:rPr>
            </a:br>
            <a:r>
              <a:rPr lang="sr-Latn-CS" altLang="en-US" sz="2000" b="1">
                <a:latin typeface="Courier New" panose="02070309020205020404" pitchFamily="49" charset="0"/>
              </a:rPr>
              <a:t>}</a:t>
            </a:r>
            <a:br>
              <a:rPr lang="sr-Latn-CS" altLang="en-US" sz="2000" b="1">
                <a:latin typeface="Courier New" panose="02070309020205020404" pitchFamily="49" charset="0"/>
              </a:rPr>
            </a:br>
            <a:r>
              <a:rPr lang="sr-Latn-CS" altLang="en-US" sz="2000" b="1">
                <a:latin typeface="Courier New" panose="02070309020205020404" pitchFamily="49" charset="0"/>
              </a:rPr>
              <a:t>catch (</a:t>
            </a:r>
            <a:r>
              <a:rPr lang="sr-Latn-CS" altLang="en-US" sz="2000" b="1">
                <a:solidFill>
                  <a:schemeClr val="tx2"/>
                </a:solidFill>
                <a:latin typeface="Courier New" panose="02070309020205020404" pitchFamily="49" charset="0"/>
              </a:rPr>
              <a:t>IndexOutOfBoundsException</a:t>
            </a:r>
            <a:r>
              <a:rPr lang="sr-Latn-CS" altLang="en-US" sz="2000" b="1">
                <a:latin typeface="Courier New" panose="02070309020205020404" pitchFamily="49" charset="0"/>
              </a:rPr>
              <a:t> ex) {</a:t>
            </a:r>
            <a:br>
              <a:rPr lang="sr-Latn-CS" altLang="en-US" sz="2000" b="1">
                <a:latin typeface="Courier New" panose="02070309020205020404" pitchFamily="49" charset="0"/>
              </a:rPr>
            </a:br>
            <a:r>
              <a:rPr lang="sr-Latn-CS" altLang="en-US" sz="2000" b="1">
                <a:latin typeface="Courier New" panose="02070309020205020404" pitchFamily="49" charset="0"/>
              </a:rPr>
              <a:t>  System.out.println("Pristup van granica niza");</a:t>
            </a:r>
            <a:br>
              <a:rPr lang="sr-Latn-CS" altLang="en-US" sz="2000" b="1">
                <a:latin typeface="Courier New" panose="02070309020205020404" pitchFamily="49" charset="0"/>
              </a:rPr>
            </a:br>
            <a:r>
              <a:rPr lang="sr-Latn-CS" altLang="en-US" sz="2000" b="1">
                <a:latin typeface="Courier New" panose="02070309020205020404" pitchFamily="49" charset="0"/>
              </a:rPr>
              <a:t>}</a:t>
            </a:r>
            <a:br>
              <a:rPr lang="sr-Latn-CS" altLang="en-US" sz="2000" b="1">
                <a:latin typeface="Courier New" panose="02070309020205020404" pitchFamily="49" charset="0"/>
              </a:rPr>
            </a:br>
            <a:r>
              <a:rPr lang="sr-Latn-CS" altLang="en-US" sz="2000" b="1">
                <a:latin typeface="Courier New" panose="02070309020205020404" pitchFamily="49" charset="0"/>
              </a:rPr>
              <a:t>catch (</a:t>
            </a:r>
            <a:r>
              <a:rPr lang="sr-Latn-CS" altLang="en-US" sz="2000" b="1">
                <a:solidFill>
                  <a:schemeClr val="tx2"/>
                </a:solidFill>
                <a:latin typeface="Courier New" panose="02070309020205020404" pitchFamily="49" charset="0"/>
              </a:rPr>
              <a:t>Exception</a:t>
            </a:r>
            <a:r>
              <a:rPr lang="sr-Latn-CS" altLang="en-US" sz="2000" b="1">
                <a:latin typeface="Courier New" panose="02070309020205020404" pitchFamily="49" charset="0"/>
              </a:rPr>
              <a:t> ex) {</a:t>
            </a:r>
            <a:br>
              <a:rPr lang="sr-Latn-CS" altLang="en-US" sz="2000" b="1">
                <a:latin typeface="Courier New" panose="02070309020205020404" pitchFamily="49" charset="0"/>
              </a:rPr>
            </a:br>
            <a:r>
              <a:rPr lang="sr-Latn-CS" altLang="en-US" sz="2000" b="1">
                <a:latin typeface="Courier New" panose="02070309020205020404" pitchFamily="49" charset="0"/>
              </a:rPr>
              <a:t>  System.out.println("Svi ostali izuzeci");</a:t>
            </a:r>
            <a:br>
              <a:rPr lang="sr-Latn-CS" altLang="en-US" sz="2000" b="1">
                <a:latin typeface="Courier New" panose="02070309020205020404" pitchFamily="49" charset="0"/>
              </a:rPr>
            </a:br>
            <a:r>
              <a:rPr lang="sr-Latn-CS" altLang="en-US" sz="2000" b="1">
                <a:latin typeface="Courier New" panose="02070309020205020404" pitchFamily="49" charset="0"/>
              </a:rPr>
              <a:t>}</a:t>
            </a:r>
            <a:br>
              <a:rPr lang="sr-Latn-CS" altLang="en-US" sz="2000" b="1">
                <a:latin typeface="Courier New" panose="02070309020205020404" pitchFamily="49" charset="0"/>
              </a:rPr>
            </a:br>
            <a:r>
              <a:rPr lang="sr-Latn-CS" altLang="en-US" sz="2000" b="1">
                <a:latin typeface="Courier New" panose="02070309020205020404" pitchFamily="49" charset="0"/>
              </a:rPr>
              <a:t>finally {</a:t>
            </a:r>
            <a:br>
              <a:rPr lang="sr-Latn-CS" altLang="en-US" sz="2000" b="1">
                <a:latin typeface="Courier New" panose="02070309020205020404" pitchFamily="49" charset="0"/>
              </a:rPr>
            </a:br>
            <a:r>
              <a:rPr lang="sr-Latn-CS" altLang="en-US" sz="2000" b="1">
                <a:latin typeface="Courier New" panose="02070309020205020404" pitchFamily="49" charset="0"/>
              </a:rPr>
              <a:t>  // kod koji se izvršava u svakom slučaju</a:t>
            </a:r>
            <a:br>
              <a:rPr lang="sr-Latn-CS" altLang="en-US" sz="2000" b="1">
                <a:latin typeface="Courier New" panose="02070309020205020404" pitchFamily="49" charset="0"/>
              </a:rPr>
            </a:br>
            <a:r>
              <a:rPr lang="sr-Latn-CS" altLang="en-US" sz="2000" b="1">
                <a:latin typeface="Courier New" panose="02070309020205020404" pitchFamily="49" charset="0"/>
              </a:rPr>
              <a:t>}</a:t>
            </a:r>
          </a:p>
          <a:p>
            <a:pPr indent="-3175" eaLnBrk="1" hangingPunct="1"/>
            <a:endParaRPr lang="en-US" altLang="en-US" sz="2000" b="1">
              <a:latin typeface="Courier New" panose="02070309020205020404" pitchFamily="49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1B574A63-94B6-BD0E-A9A7-B87065AE191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Izuzeci</a:t>
            </a:r>
          </a:p>
        </p:txBody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814CCD3D-CE47-B797-2A47-43C3CBD79AA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022725"/>
          </a:xfrm>
        </p:spPr>
        <p:txBody>
          <a:bodyPr/>
          <a:lstStyle/>
          <a:p>
            <a:pPr eaLnBrk="1" hangingPunct="1"/>
            <a:r>
              <a:rPr lang="en-US" altLang="en-US"/>
              <a:t>Programsko izazivanje izuzetka</a:t>
            </a:r>
          </a:p>
          <a:p>
            <a:pPr eaLnBrk="1" hangingPunct="1">
              <a:buFontTx/>
              <a:buNone/>
            </a:pPr>
            <a:r>
              <a:rPr lang="en-US" altLang="en-US" sz="2000" b="1">
                <a:latin typeface="Courier New" panose="02070309020205020404" pitchFamily="49" charset="0"/>
              </a:rPr>
              <a:t>  throw new Exception("Ovo je </a:t>
            </a:r>
            <a:r>
              <a:rPr lang="sr-Latn-CS" altLang="en-US" sz="2000" b="1">
                <a:latin typeface="Courier New" panose="02070309020205020404" pitchFamily="49" charset="0"/>
              </a:rPr>
              <a:t>jedan</a:t>
            </a:r>
            <a:r>
              <a:rPr lang="en-US" altLang="en-US" sz="2000" b="1">
                <a:latin typeface="Courier New" panose="02070309020205020404" pitchFamily="49" charset="0"/>
              </a:rPr>
              <a:t> izuzetak");</a:t>
            </a:r>
            <a:endParaRPr lang="en-US" altLang="en-US"/>
          </a:p>
          <a:p>
            <a:pPr eaLnBrk="1" hangingPunct="1"/>
            <a:endParaRPr lang="en-US" altLang="en-US"/>
          </a:p>
          <a:p>
            <a:pPr eaLnBrk="1" hangingPunct="1"/>
            <a:r>
              <a:rPr lang="en-US" altLang="en-US"/>
              <a:t>Korisnički definisani izuzeci</a:t>
            </a:r>
          </a:p>
          <a:p>
            <a:pPr eaLnBrk="1" hangingPunct="1">
              <a:buFontTx/>
              <a:buNone/>
            </a:pPr>
            <a:r>
              <a:rPr lang="sr-Latn-CS" altLang="en-US" sz="2000" b="1">
                <a:latin typeface="Courier New" panose="02070309020205020404" pitchFamily="49" charset="0"/>
              </a:rPr>
              <a:t>  class MojException extends Exception {</a:t>
            </a:r>
            <a:br>
              <a:rPr lang="sr-Latn-CS" altLang="en-US" sz="2000" b="1">
                <a:latin typeface="Courier New" panose="02070309020205020404" pitchFamily="49" charset="0"/>
              </a:rPr>
            </a:br>
            <a:r>
              <a:rPr lang="sr-Latn-CS" altLang="en-US" sz="2000" b="1">
                <a:latin typeface="Courier New" panose="02070309020205020404" pitchFamily="49" charset="0"/>
              </a:rPr>
              <a:t>  MojException(String s) {</a:t>
            </a:r>
          </a:p>
          <a:p>
            <a:pPr eaLnBrk="1" hangingPunct="1">
              <a:buFontTx/>
              <a:buNone/>
            </a:pPr>
            <a:r>
              <a:rPr lang="sr-Latn-CS" altLang="en-US" sz="2000" b="1">
                <a:latin typeface="Courier New" panose="02070309020205020404" pitchFamily="49" charset="0"/>
              </a:rPr>
              <a:t>	    super(s);</a:t>
            </a:r>
          </a:p>
          <a:p>
            <a:pPr eaLnBrk="1" hangingPunct="1">
              <a:buFontTx/>
              <a:buNone/>
            </a:pPr>
            <a:r>
              <a:rPr lang="sr-Latn-CS" altLang="en-US" sz="2000" b="1">
                <a:latin typeface="Courier New" panose="02070309020205020404" pitchFamily="49" charset="0"/>
              </a:rPr>
              <a:t>	  }</a:t>
            </a:r>
            <a:br>
              <a:rPr lang="sr-Latn-CS" altLang="en-US" sz="2000" b="1">
                <a:latin typeface="Courier New" panose="02070309020205020404" pitchFamily="49" charset="0"/>
              </a:rPr>
            </a:br>
            <a:r>
              <a:rPr lang="sr-Latn-CS" altLang="en-US" sz="2000" b="1">
                <a:latin typeface="Courier New" panose="02070309020205020404" pitchFamily="49" charset="0"/>
              </a:rPr>
              <a:t>}</a:t>
            </a:r>
          </a:p>
          <a:p>
            <a:pPr eaLnBrk="1" hangingPunct="1"/>
            <a:endParaRPr lang="en-US" alt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EF9604-4A62-4D99-11E7-D4241034F4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682C8DCD-3A9F-C1F8-7C0F-9D9E4B591B7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Izuzeci</a:t>
            </a:r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F5E5E7F9-1938-B46B-0BD0-B0E4FB76B9A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dirty="0" err="1"/>
              <a:t>Ključna</a:t>
            </a:r>
            <a:r>
              <a:rPr lang="en-US" altLang="en-US" dirty="0"/>
              <a:t> </a:t>
            </a:r>
            <a:r>
              <a:rPr lang="en-US" altLang="en-US" dirty="0" err="1"/>
              <a:t>reč</a:t>
            </a:r>
            <a:r>
              <a:rPr lang="en-US" altLang="en-US" dirty="0"/>
              <a:t> </a:t>
            </a:r>
            <a:r>
              <a:rPr lang="en-US" altLang="en-US" b="1" dirty="0">
                <a:latin typeface="Courier New" panose="02070309020205020404" pitchFamily="49" charset="0"/>
              </a:rPr>
              <a:t>throws</a:t>
            </a:r>
            <a:endParaRPr lang="en-US" altLang="en-US" dirty="0"/>
          </a:p>
          <a:p>
            <a:pPr eaLnBrk="1" hangingPunct="1">
              <a:buFontTx/>
              <a:buNone/>
            </a:pPr>
            <a:r>
              <a:rPr lang="sr-Latn-CS" altLang="en-US" sz="2000" b="1">
                <a:latin typeface="Courier New" panose="02070309020205020404" pitchFamily="49" charset="0"/>
              </a:rPr>
              <a:t>   void f(int i) throws MojException { ... }</a:t>
            </a:r>
          </a:p>
          <a:p>
            <a:pPr eaLnBrk="1" hangingPunct="1"/>
            <a:endParaRPr lang="en-US" altLang="en-US"/>
          </a:p>
          <a:p>
            <a:pPr eaLnBrk="1" hangingPunct="1"/>
            <a:r>
              <a:rPr lang="en-US" altLang="en-US" dirty="0" err="1"/>
              <a:t>Propagacija</a:t>
            </a:r>
            <a:r>
              <a:rPr lang="en-US" altLang="en-US" dirty="0"/>
              <a:t> </a:t>
            </a:r>
            <a:r>
              <a:rPr lang="en-US" altLang="en-US" dirty="0" err="1"/>
              <a:t>izuzetaka</a:t>
            </a:r>
          </a:p>
          <a:p>
            <a:pPr lvl="1" eaLnBrk="1" hangingPunct="1"/>
            <a:r>
              <a:rPr lang="sr-Latn-CS" altLang="en-US"/>
              <a:t>ne moramo da obuhvatimo try-catch blokom, već da deklarišemo da i pozivajuća metoda takođe baca izuzetak</a:t>
            </a:r>
          </a:p>
          <a:p>
            <a:pPr lvl="2" eaLnBrk="1" hangingPunct="1"/>
            <a:r>
              <a:rPr lang="sr-Latn-CS" altLang="en-US"/>
              <a:t>tako možemo da prebacujemo odgovornost hvatanja izuzetka na gore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0321805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EAEF56BE-531F-92FB-499E-12714EC0A53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Izuzeci</a:t>
            </a:r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0F8C24F3-4B49-2B72-FB42-2E79BFD49DA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indent="-255270">
              <a:buNone/>
            </a:pPr>
            <a:r>
              <a:rPr lang="sr-Latn-CS" sz="1400">
                <a:ea typeface="+mn-lt"/>
                <a:cs typeface="+mn-lt"/>
              </a:rPr>
              <a:t>// Definisanje sopstvenog izuzetka</a:t>
            </a:r>
            <a:endParaRPr lang="en-US" sz="1400">
              <a:cs typeface="Lucida Sans Unicode"/>
            </a:endParaRPr>
          </a:p>
          <a:p>
            <a:pPr indent="-255270">
              <a:buNone/>
            </a:pPr>
            <a:r>
              <a:rPr lang="sr-Latn-CS" sz="1400">
                <a:ea typeface="+mn-lt"/>
                <a:cs typeface="+mn-lt"/>
              </a:rPr>
              <a:t>class MyException extends Exception {</a:t>
            </a:r>
            <a:endParaRPr lang="sr-Latn-CS" sz="1400" dirty="0">
              <a:cs typeface="Lucida Sans Unicode"/>
            </a:endParaRPr>
          </a:p>
          <a:p>
            <a:pPr indent="-255270">
              <a:buNone/>
            </a:pPr>
            <a:r>
              <a:rPr lang="sr-Latn-CS" sz="1400">
                <a:ea typeface="+mn-lt"/>
                <a:cs typeface="+mn-lt"/>
              </a:rPr>
              <a:t>    public MyException(String message) {</a:t>
            </a:r>
            <a:endParaRPr lang="sr-Latn-CS" sz="1400" dirty="0">
              <a:cs typeface="Lucida Sans Unicode"/>
            </a:endParaRPr>
          </a:p>
          <a:p>
            <a:pPr indent="-255270">
              <a:buNone/>
            </a:pPr>
            <a:r>
              <a:rPr lang="sr-Latn-CS" sz="1400">
                <a:ea typeface="+mn-lt"/>
                <a:cs typeface="+mn-lt"/>
              </a:rPr>
              <a:t>        super(message);</a:t>
            </a:r>
            <a:endParaRPr lang="sr-Latn-CS" sz="1400" dirty="0">
              <a:cs typeface="Lucida Sans Unicode"/>
            </a:endParaRPr>
          </a:p>
          <a:p>
            <a:pPr indent="-255270">
              <a:buNone/>
            </a:pPr>
            <a:r>
              <a:rPr lang="sr-Latn-CS" sz="1400">
                <a:ea typeface="+mn-lt"/>
                <a:cs typeface="+mn-lt"/>
              </a:rPr>
              <a:t>    }</a:t>
            </a:r>
            <a:endParaRPr lang="sr-Latn-CS" sz="1400" dirty="0">
              <a:cs typeface="Lucida Sans Unicode"/>
            </a:endParaRPr>
          </a:p>
          <a:p>
            <a:pPr indent="-255270">
              <a:buNone/>
            </a:pPr>
            <a:r>
              <a:rPr lang="sr-Latn-CS" sz="1400">
                <a:ea typeface="+mn-lt"/>
                <a:cs typeface="+mn-lt"/>
              </a:rPr>
              <a:t>}</a:t>
            </a:r>
            <a:endParaRPr lang="sr-Latn-CS" sz="1400" dirty="0">
              <a:cs typeface="Lucida Sans Unicode"/>
            </a:endParaRPr>
          </a:p>
          <a:p>
            <a:pPr indent="-255270">
              <a:buNone/>
            </a:pPr>
            <a:r>
              <a:rPr lang="sr-Latn-CS" sz="1400">
                <a:ea typeface="+mn-lt"/>
                <a:cs typeface="+mn-lt"/>
              </a:rPr>
              <a:t>class Example {</a:t>
            </a:r>
            <a:endParaRPr lang="sr-Latn-CS" sz="1400" dirty="0">
              <a:cs typeface="Lucida Sans Unicode"/>
            </a:endParaRPr>
          </a:p>
          <a:p>
            <a:pPr indent="-255270">
              <a:buNone/>
            </a:pPr>
            <a:r>
              <a:rPr lang="sr-Latn-CS" sz="1400" dirty="0">
                <a:cs typeface="Lucida Sans Unicode"/>
              </a:rPr>
              <a:t> </a:t>
            </a:r>
            <a:r>
              <a:rPr lang="sr-Latn-CS" sz="1400">
                <a:ea typeface="+mn-lt"/>
                <a:cs typeface="+mn-lt"/>
              </a:rPr>
              <a:t>   // Metoda koja baca izuzetak</a:t>
            </a:r>
            <a:endParaRPr lang="sr-Latn-CS" sz="1400" dirty="0">
              <a:cs typeface="Lucida Sans Unicode"/>
            </a:endParaRPr>
          </a:p>
          <a:p>
            <a:pPr indent="-255270">
              <a:buNone/>
            </a:pPr>
            <a:r>
              <a:rPr lang="sr-Latn-CS" sz="1400">
                <a:ea typeface="+mn-lt"/>
                <a:cs typeface="+mn-lt"/>
              </a:rPr>
              <a:t>    public void methodLevel3() throws MyException {</a:t>
            </a:r>
            <a:endParaRPr lang="sr-Latn-CS" sz="1400" dirty="0">
              <a:cs typeface="Lucida Sans Unicode"/>
            </a:endParaRPr>
          </a:p>
          <a:p>
            <a:pPr indent="-255270">
              <a:buNone/>
            </a:pPr>
            <a:r>
              <a:rPr lang="sr-Latn-CS" sz="1400">
                <a:ea typeface="+mn-lt"/>
                <a:cs typeface="+mn-lt"/>
              </a:rPr>
              <a:t>        System.out.println("methodLevel3: Throwing exception");</a:t>
            </a:r>
            <a:endParaRPr lang="sr-Latn-CS" sz="1400" dirty="0">
              <a:cs typeface="Lucida Sans Unicode"/>
            </a:endParaRPr>
          </a:p>
          <a:p>
            <a:pPr indent="-255270">
              <a:buNone/>
            </a:pPr>
            <a:r>
              <a:rPr lang="sr-Latn-CS" sz="1400">
                <a:ea typeface="+mn-lt"/>
                <a:cs typeface="+mn-lt"/>
              </a:rPr>
              <a:t>        throw new MyException("Something went wrong in methodLevel3");</a:t>
            </a:r>
            <a:endParaRPr lang="sr-Latn-CS" sz="1400" dirty="0">
              <a:cs typeface="Lucida Sans Unicode"/>
            </a:endParaRPr>
          </a:p>
          <a:p>
            <a:pPr indent="-255270">
              <a:buNone/>
            </a:pPr>
            <a:r>
              <a:rPr lang="sr-Latn-CS" sz="1400">
                <a:ea typeface="+mn-lt"/>
                <a:cs typeface="+mn-lt"/>
              </a:rPr>
              <a:t>    }</a:t>
            </a:r>
            <a:endParaRPr lang="sr-Latn-CS" sz="1400" dirty="0">
              <a:cs typeface="Lucida Sans Unicode"/>
            </a:endParaRPr>
          </a:p>
          <a:p>
            <a:pPr indent="-255270">
              <a:buNone/>
            </a:pPr>
            <a:r>
              <a:rPr lang="sr-Latn-CS" sz="1400">
                <a:ea typeface="+mn-lt"/>
                <a:cs typeface="+mn-lt"/>
              </a:rPr>
              <a:t>    // Metoda koja propagira izuzetak dalje</a:t>
            </a:r>
            <a:endParaRPr lang="sr-Latn-CS" sz="1400" dirty="0">
              <a:cs typeface="Lucida Sans Unicode"/>
            </a:endParaRPr>
          </a:p>
          <a:p>
            <a:pPr indent="-255270">
              <a:buNone/>
            </a:pPr>
            <a:r>
              <a:rPr lang="sr-Latn-CS" sz="1400">
                <a:ea typeface="+mn-lt"/>
                <a:cs typeface="+mn-lt"/>
              </a:rPr>
              <a:t>    public void methodLevel2() throws MyException {</a:t>
            </a:r>
            <a:endParaRPr lang="sr-Latn-CS" sz="1400" dirty="0">
              <a:cs typeface="Lucida Sans Unicode"/>
            </a:endParaRPr>
          </a:p>
          <a:p>
            <a:pPr indent="-255270">
              <a:buNone/>
            </a:pPr>
            <a:r>
              <a:rPr lang="sr-Latn-CS" sz="1400">
                <a:ea typeface="+mn-lt"/>
                <a:cs typeface="+mn-lt"/>
              </a:rPr>
              <a:t>        System.out.println("methodLevel2: Calling methodLevel3");</a:t>
            </a:r>
            <a:endParaRPr lang="sr-Latn-CS" sz="1400" dirty="0">
              <a:cs typeface="Lucida Sans Unicode"/>
            </a:endParaRPr>
          </a:p>
          <a:p>
            <a:pPr indent="-255270">
              <a:buNone/>
            </a:pPr>
            <a:r>
              <a:rPr lang="sr-Latn-CS" sz="1400">
                <a:ea typeface="+mn-lt"/>
                <a:cs typeface="+mn-lt"/>
              </a:rPr>
              <a:t>        methodLevel3();  // Izuzetak se propagira dalje</a:t>
            </a:r>
            <a:endParaRPr lang="sr-Latn-CS" sz="1400" dirty="0">
              <a:cs typeface="Lucida Sans Unicode"/>
            </a:endParaRPr>
          </a:p>
          <a:p>
            <a:pPr indent="-255270">
              <a:buNone/>
            </a:pPr>
            <a:r>
              <a:rPr lang="sr-Latn-CS" sz="1400">
                <a:ea typeface="+mn-lt"/>
                <a:cs typeface="+mn-lt"/>
              </a:rPr>
              <a:t>    }</a:t>
            </a:r>
            <a:endParaRPr lang="sr-Latn-CS" sz="1400" dirty="0">
              <a:cs typeface="Lucida Sans Unicode"/>
            </a:endParaRPr>
          </a:p>
          <a:p>
            <a:pPr indent="-255270">
              <a:buNone/>
            </a:pPr>
            <a:endParaRPr lang="sr-Latn-CS" sz="1400" dirty="0">
              <a:cs typeface="Lucida Sans Unicode"/>
            </a:endParaRPr>
          </a:p>
          <a:p>
            <a:pPr indent="-255270">
              <a:buNone/>
            </a:pPr>
            <a:r>
              <a:rPr lang="sr-Latn-CS" sz="1400" dirty="0">
                <a:ea typeface="+mn-lt"/>
                <a:cs typeface="+mn-lt"/>
              </a:rPr>
              <a:t>    </a:t>
            </a:r>
            <a:endParaRPr lang="sr-Latn-CS" sz="1400" dirty="0">
              <a:cs typeface="Lucida Sans Unicode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E5CDB6-99D5-482C-6368-3BF1605689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7EAB73C0-EAFB-9F86-CF96-53E813D901A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Izuzeci</a:t>
            </a:r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BCCE94D6-2FB4-2510-61EB-B46BCDD16C8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indent="-255270">
              <a:buNone/>
            </a:pPr>
            <a:r>
              <a:rPr lang="sr-Latn-CS" sz="1400">
                <a:ea typeface="+mn-lt"/>
                <a:cs typeface="+mn-lt"/>
              </a:rPr>
              <a:t>    // Metoda koja propagira izuzetak dalje</a:t>
            </a:r>
            <a:endParaRPr lang="sr-Latn-CS" sz="1400" dirty="0">
              <a:cs typeface="Lucida Sans Unicode"/>
            </a:endParaRPr>
          </a:p>
          <a:p>
            <a:pPr indent="-255270">
              <a:buNone/>
            </a:pPr>
            <a:r>
              <a:rPr lang="sr-Latn-CS" sz="1400">
                <a:ea typeface="+mn-lt"/>
                <a:cs typeface="+mn-lt"/>
              </a:rPr>
              <a:t>    public void methodLevel1() throws MyException {</a:t>
            </a:r>
            <a:endParaRPr lang="sr-Latn-CS" sz="1400" dirty="0">
              <a:cs typeface="Lucida Sans Unicode"/>
            </a:endParaRPr>
          </a:p>
          <a:p>
            <a:pPr indent="-255270">
              <a:buNone/>
            </a:pPr>
            <a:r>
              <a:rPr lang="sr-Latn-CS" sz="1400">
                <a:ea typeface="+mn-lt"/>
                <a:cs typeface="+mn-lt"/>
              </a:rPr>
              <a:t>        System.out.println("methodLevel1: Calling methodLevel2");</a:t>
            </a:r>
            <a:endParaRPr lang="sr-Latn-CS" sz="1400" dirty="0">
              <a:cs typeface="Lucida Sans Unicode"/>
            </a:endParaRPr>
          </a:p>
          <a:p>
            <a:pPr indent="-255270">
              <a:buNone/>
            </a:pPr>
            <a:r>
              <a:rPr lang="sr-Latn-CS" sz="1400">
                <a:ea typeface="+mn-lt"/>
                <a:cs typeface="+mn-lt"/>
              </a:rPr>
              <a:t>        methodLevel2();  // Izuzetak se propagira dalje</a:t>
            </a:r>
            <a:endParaRPr lang="sr-Latn-CS" sz="1400" dirty="0">
              <a:cs typeface="Lucida Sans Unicode"/>
            </a:endParaRPr>
          </a:p>
          <a:p>
            <a:pPr indent="-255270">
              <a:buNone/>
            </a:pPr>
            <a:r>
              <a:rPr lang="sr-Latn-CS" sz="1400">
                <a:ea typeface="+mn-lt"/>
                <a:cs typeface="+mn-lt"/>
              </a:rPr>
              <a:t>    }</a:t>
            </a:r>
            <a:endParaRPr lang="sr-Latn-CS" sz="1400" dirty="0">
              <a:cs typeface="Lucida Sans Unicode"/>
            </a:endParaRPr>
          </a:p>
          <a:p>
            <a:pPr indent="-255270">
              <a:buNone/>
            </a:pPr>
            <a:r>
              <a:rPr lang="sr-Latn-CS" sz="1400">
                <a:ea typeface="+mn-lt"/>
                <a:cs typeface="+mn-lt"/>
              </a:rPr>
              <a:t>}</a:t>
            </a:r>
            <a:endParaRPr lang="sr-Latn-CS" sz="1400" dirty="0">
              <a:cs typeface="Lucida Sans Unicode"/>
            </a:endParaRPr>
          </a:p>
          <a:p>
            <a:pPr indent="-255270">
              <a:buNone/>
            </a:pPr>
            <a:r>
              <a:rPr lang="sr-Latn-CS" sz="1400">
                <a:ea typeface="+mn-lt"/>
                <a:cs typeface="+mn-lt"/>
              </a:rPr>
              <a:t>public class Main {</a:t>
            </a:r>
            <a:endParaRPr lang="sr-Latn-CS" sz="1400" dirty="0">
              <a:cs typeface="Lucida Sans Unicode"/>
            </a:endParaRPr>
          </a:p>
          <a:p>
            <a:pPr indent="-255270">
              <a:buNone/>
            </a:pPr>
            <a:r>
              <a:rPr lang="sr-Latn-CS" sz="1400">
                <a:ea typeface="+mn-lt"/>
                <a:cs typeface="+mn-lt"/>
              </a:rPr>
              <a:t>    public static void main(String[] args) {</a:t>
            </a:r>
            <a:endParaRPr lang="sr-Latn-CS" sz="1400" dirty="0">
              <a:cs typeface="Lucida Sans Unicode"/>
            </a:endParaRPr>
          </a:p>
          <a:p>
            <a:pPr indent="-255270">
              <a:buNone/>
            </a:pPr>
            <a:r>
              <a:rPr lang="sr-Latn-CS" sz="1400">
                <a:ea typeface="+mn-lt"/>
                <a:cs typeface="+mn-lt"/>
              </a:rPr>
              <a:t>        Example example = new Example();</a:t>
            </a:r>
            <a:endParaRPr lang="sr-Latn-CS" sz="1400" dirty="0">
              <a:cs typeface="Lucida Sans Unicode"/>
            </a:endParaRPr>
          </a:p>
          <a:p>
            <a:pPr indent="-255270">
              <a:buNone/>
            </a:pPr>
            <a:endParaRPr lang="sr-Latn-CS" sz="1400" dirty="0">
              <a:cs typeface="Lucida Sans Unicode"/>
            </a:endParaRPr>
          </a:p>
          <a:p>
            <a:pPr indent="-255270">
              <a:buNone/>
            </a:pPr>
            <a:r>
              <a:rPr lang="sr-Latn-CS" sz="1400">
                <a:ea typeface="+mn-lt"/>
                <a:cs typeface="+mn-lt"/>
              </a:rPr>
              <a:t>        try {</a:t>
            </a:r>
            <a:endParaRPr lang="sr-Latn-CS" sz="1400" dirty="0">
              <a:cs typeface="Lucida Sans Unicode"/>
            </a:endParaRPr>
          </a:p>
          <a:p>
            <a:pPr indent="-255270">
              <a:buNone/>
            </a:pPr>
            <a:r>
              <a:rPr lang="sr-Latn-CS" sz="1400">
                <a:ea typeface="+mn-lt"/>
                <a:cs typeface="+mn-lt"/>
              </a:rPr>
              <a:t>            example.methodLevel1();  // Poziv metode koja može baciti izuzetak</a:t>
            </a:r>
            <a:endParaRPr lang="sr-Latn-CS" sz="1400" dirty="0">
              <a:cs typeface="Lucida Sans Unicode"/>
            </a:endParaRPr>
          </a:p>
          <a:p>
            <a:pPr indent="-255270">
              <a:buNone/>
            </a:pPr>
            <a:r>
              <a:rPr lang="sr-Latn-CS" sz="1400">
                <a:ea typeface="+mn-lt"/>
                <a:cs typeface="+mn-lt"/>
              </a:rPr>
              <a:t>        } catch (MyException e) {</a:t>
            </a:r>
            <a:endParaRPr lang="sr-Latn-CS" sz="1400" dirty="0">
              <a:cs typeface="Lucida Sans Unicode"/>
            </a:endParaRPr>
          </a:p>
          <a:p>
            <a:pPr indent="-255270">
              <a:buNone/>
            </a:pPr>
            <a:r>
              <a:rPr lang="sr-Latn-CS" sz="1400">
                <a:ea typeface="+mn-lt"/>
                <a:cs typeface="+mn-lt"/>
              </a:rPr>
              <a:t>            System.out.println("Caught exception in main: " + e.getMessage());</a:t>
            </a:r>
            <a:endParaRPr lang="sr-Latn-CS" sz="1400" dirty="0">
              <a:cs typeface="Lucida Sans Unicode"/>
            </a:endParaRPr>
          </a:p>
          <a:p>
            <a:pPr indent="-255270">
              <a:buNone/>
            </a:pPr>
            <a:r>
              <a:rPr lang="sr-Latn-CS" sz="1400">
                <a:ea typeface="+mn-lt"/>
                <a:cs typeface="+mn-lt"/>
              </a:rPr>
              <a:t>        }</a:t>
            </a:r>
            <a:endParaRPr lang="sr-Latn-CS" sz="1400" dirty="0">
              <a:cs typeface="Lucida Sans Unicode"/>
            </a:endParaRPr>
          </a:p>
          <a:p>
            <a:pPr indent="-255270">
              <a:buNone/>
            </a:pPr>
            <a:r>
              <a:rPr lang="sr-Latn-CS" sz="1400">
                <a:ea typeface="+mn-lt"/>
                <a:cs typeface="+mn-lt"/>
              </a:rPr>
              <a:t>    }</a:t>
            </a:r>
            <a:endParaRPr lang="sr-Latn-CS" sz="1400" dirty="0">
              <a:cs typeface="Lucida Sans Unicode"/>
            </a:endParaRPr>
          </a:p>
          <a:p>
            <a:pPr indent="-255270">
              <a:buNone/>
            </a:pPr>
            <a:r>
              <a:rPr lang="sr-Latn-CS" sz="1400">
                <a:ea typeface="+mn-lt"/>
                <a:cs typeface="+mn-lt"/>
              </a:rPr>
              <a:t>}</a:t>
            </a:r>
            <a:endParaRPr lang="sr-Latn-CS" sz="1400" dirty="0">
              <a:cs typeface="Lucida Sans Unicode"/>
            </a:endParaRPr>
          </a:p>
          <a:p>
            <a:pPr marL="109855" indent="0">
              <a:buNone/>
            </a:pPr>
            <a:endParaRPr lang="sr-Latn-CS" altLang="en-US" sz="1400" dirty="0">
              <a:cs typeface="Lucida Sans Unicode"/>
            </a:endParaRPr>
          </a:p>
        </p:txBody>
      </p:sp>
      <p:sp>
        <p:nvSpPr>
          <p:cNvPr id="2" name="TextBox 3">
            <a:extLst>
              <a:ext uri="{FF2B5EF4-FFF2-40B4-BE49-F238E27FC236}">
                <a16:creationId xmlns:a16="http://schemas.microsoft.com/office/drawing/2014/main" id="{E2732A2A-679A-0B5D-0799-F834535BC2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0200" y="6019800"/>
            <a:ext cx="23622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eaLnBrk="1" hangingPunct="1"/>
            <a:r>
              <a:rPr lang="sr-Latn-RS" altLang="en-US">
                <a:solidFill>
                  <a:srgbClr val="FF0000"/>
                </a:solidFill>
                <a:cs typeface="Arial"/>
              </a:rPr>
              <a:t>primer 04</a:t>
            </a:r>
            <a:endParaRPr lang="en-US" altLang="en-US">
              <a:solidFill>
                <a:srgbClr val="FF0000"/>
              </a:solidFill>
              <a:cs typeface="Arial"/>
            </a:endParaRP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F66D5AC0-8513-D34E-ABF2-BBA98B9A56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0200" y="6019800"/>
            <a:ext cx="23622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eaLnBrk="1" hangingPunct="1"/>
            <a:r>
              <a:rPr lang="sr-Latn-RS" altLang="en-US">
                <a:solidFill>
                  <a:srgbClr val="FF0000"/>
                </a:solidFill>
                <a:cs typeface="Arial"/>
              </a:rPr>
              <a:t>primer 04</a:t>
            </a:r>
            <a:endParaRPr lang="en-US" altLang="en-US">
              <a:solidFill>
                <a:srgbClr val="FF0000"/>
              </a:solidFill>
              <a:cs typeface="Arial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0CE82E7-4282-0C18-A5D4-E63E0AD748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0200" y="6019800"/>
            <a:ext cx="23622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eaLnBrk="1" hangingPunct="1"/>
            <a:r>
              <a:rPr lang="sr-Latn-RS" altLang="en-US">
                <a:solidFill>
                  <a:srgbClr val="FF0000"/>
                </a:solidFill>
                <a:cs typeface="Arial"/>
              </a:rPr>
              <a:t>primer 04</a:t>
            </a:r>
            <a:endParaRPr lang="en-US" altLang="en-US">
              <a:solidFill>
                <a:srgbClr val="FF0000"/>
              </a:solidFill>
              <a:cs typeface="Arial"/>
            </a:endParaRPr>
          </a:p>
        </p:txBody>
      </p:sp>
      <p:sp>
        <p:nvSpPr>
          <p:cNvPr id="5" name="TextBox 3">
            <a:extLst>
              <a:ext uri="{FF2B5EF4-FFF2-40B4-BE49-F238E27FC236}">
                <a16:creationId xmlns:a16="http://schemas.microsoft.com/office/drawing/2014/main" id="{6499B8F5-922C-673F-4DCE-96FDEBE48C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0200" y="6019800"/>
            <a:ext cx="23622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eaLnBrk="1" hangingPunct="1"/>
            <a:r>
              <a:rPr lang="sr-Latn-RS" altLang="en-US">
                <a:solidFill>
                  <a:srgbClr val="FF0000"/>
                </a:solidFill>
                <a:cs typeface="Arial"/>
              </a:rPr>
              <a:t>primer 04</a:t>
            </a:r>
            <a:endParaRPr lang="en-US" altLang="en-US">
              <a:solidFill>
                <a:srgbClr val="FF0000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7941757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2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3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4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5799</TotalTime>
  <Words>1283</Words>
  <Application>Microsoft Office PowerPoint</Application>
  <PresentationFormat>On-screen Show (4:3)</PresentationFormat>
  <Paragraphs>230</Paragraphs>
  <Slides>33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Concourse</vt:lpstr>
      <vt:lpstr>Java</vt:lpstr>
      <vt:lpstr>Nasleđivanje - osnove</vt:lpstr>
      <vt:lpstr>Nasleđivanje - osnove</vt:lpstr>
      <vt:lpstr>Redefinisanje metoda - overriding</vt:lpstr>
      <vt:lpstr>Redefinisanje metoda - overriding</vt:lpstr>
      <vt:lpstr>Redefinisanje metoda - overriding</vt:lpstr>
      <vt:lpstr>Ključna reč super</vt:lpstr>
      <vt:lpstr>Klučna reč super u konstruktoru</vt:lpstr>
      <vt:lpstr>Apstraktne klase</vt:lpstr>
      <vt:lpstr>Polimorfizam</vt:lpstr>
      <vt:lpstr>Polimorfizam</vt:lpstr>
      <vt:lpstr>Interfejsi</vt:lpstr>
      <vt:lpstr>Interfejsi (jedan ili više)</vt:lpstr>
      <vt:lpstr>Interfejsi</vt:lpstr>
      <vt:lpstr>Prednost interfejsa u odnosu na abstraktnu klasu</vt:lpstr>
      <vt:lpstr>Kolekcije</vt:lpstr>
      <vt:lpstr>Kolekcije</vt:lpstr>
      <vt:lpstr>Tipizirane kolekcije - Generics </vt:lpstr>
      <vt:lpstr>foreach kroz kolekcije</vt:lpstr>
      <vt:lpstr>Klasa HashSet</vt:lpstr>
      <vt:lpstr>Klasa HashSet</vt:lpstr>
      <vt:lpstr>Klasa ArrayList</vt:lpstr>
      <vt:lpstr>Klasa ArrayList</vt:lpstr>
      <vt:lpstr>Asocijativne mape</vt:lpstr>
      <vt:lpstr>Klasa HashMap</vt:lpstr>
      <vt:lpstr>Tipizirana klasa HashMap</vt:lpstr>
      <vt:lpstr>Izuzeci</vt:lpstr>
      <vt:lpstr>Izuzeci</vt:lpstr>
      <vt:lpstr>Izuzeci</vt:lpstr>
      <vt:lpstr>Izuzeci</vt:lpstr>
      <vt:lpstr>Izuzeci</vt:lpstr>
      <vt:lpstr>Izuzeci</vt:lpstr>
      <vt:lpstr>Izuzeci</vt:lpstr>
    </vt:vector>
  </TitlesOfParts>
  <Company>FTN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Dragan Ivanovic</dc:creator>
  <cp:lastModifiedBy>Sinisa</cp:lastModifiedBy>
  <cp:revision>240</cp:revision>
  <dcterms:created xsi:type="dcterms:W3CDTF">2014-03-28T18:37:58Z</dcterms:created>
  <dcterms:modified xsi:type="dcterms:W3CDTF">2026-04-16T09:44:10Z</dcterms:modified>
</cp:coreProperties>
</file>