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9" r:id="rId6"/>
    <p:sldId id="271" r:id="rId7"/>
    <p:sldId id="273" r:id="rId8"/>
    <p:sldId id="323" r:id="rId9"/>
    <p:sldId id="330" r:id="rId10"/>
    <p:sldId id="276" r:id="rId11"/>
    <p:sldId id="278" r:id="rId12"/>
    <p:sldId id="279" r:id="rId13"/>
    <p:sldId id="280" r:id="rId14"/>
    <p:sldId id="274" r:id="rId15"/>
    <p:sldId id="275" r:id="rId16"/>
    <p:sldId id="281" r:id="rId17"/>
    <p:sldId id="282" r:id="rId18"/>
    <p:sldId id="283" r:id="rId19"/>
    <p:sldId id="286" r:id="rId20"/>
    <p:sldId id="287" r:id="rId21"/>
    <p:sldId id="289" r:id="rId22"/>
    <p:sldId id="290" r:id="rId23"/>
    <p:sldId id="295" r:id="rId24"/>
    <p:sldId id="296" r:id="rId25"/>
    <p:sldId id="297" r:id="rId26"/>
    <p:sldId id="298" r:id="rId27"/>
    <p:sldId id="301" r:id="rId28"/>
    <p:sldId id="307" r:id="rId29"/>
    <p:sldId id="308" r:id="rId30"/>
    <p:sldId id="331" r:id="rId31"/>
    <p:sldId id="310" r:id="rId32"/>
    <p:sldId id="312" r:id="rId33"/>
    <p:sldId id="326" r:id="rId34"/>
    <p:sldId id="327" r:id="rId35"/>
    <p:sldId id="328" r:id="rId36"/>
    <p:sldId id="318" r:id="rId37"/>
    <p:sldId id="319" r:id="rId38"/>
    <p:sldId id="321" r:id="rId39"/>
    <p:sldId id="322" r:id="rId40"/>
    <p:sldId id="329" r:id="rId41"/>
    <p:sldId id="324" r:id="rId42"/>
    <p:sldId id="325" r:id="rId4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C60CFF-75DC-1775-D1F0-9E4757A29961}" v="265" dt="2026-03-26T11:03:15.6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A4368A50-B9E7-7C92-7C2A-E66ADD902B1A}"/>
              </a:ext>
            </a:extLst>
          </p:cNvPr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" name="Group 15">
            <a:extLst>
              <a:ext uri="{FF2B5EF4-FFF2-40B4-BE49-F238E27FC236}">
                <a16:creationId xmlns:a16="http://schemas.microsoft.com/office/drawing/2014/main" id="{D1CE1777-76EA-AEA8-73AF-C3E395845B43}"/>
              </a:ext>
            </a:extLst>
          </p:cNvPr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4" name="Freeform 16">
              <a:extLst>
                <a:ext uri="{FF2B5EF4-FFF2-40B4-BE49-F238E27FC236}">
                  <a16:creationId xmlns:a16="http://schemas.microsoft.com/office/drawing/2014/main" id="{146B3BA5-7B3A-D2E3-7354-CD281636A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AA1DF12D-FF2A-9C0F-89F3-951C278C3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9084C2F5-D618-9536-081C-1393CB749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68850C5-D9C1-C1FE-E928-77B70F9B8012}"/>
                </a:ext>
              </a:extLst>
            </p:cNvPr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Date Placeholder 29">
            <a:extLst>
              <a:ext uri="{FF2B5EF4-FFF2-40B4-BE49-F238E27FC236}">
                <a16:creationId xmlns:a16="http://schemas.microsoft.com/office/drawing/2014/main" id="{63BC4FFE-62BF-EF92-F3DE-98D5DA96D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0760D4C-68C0-4C6F-9672-9E2FE161615F}" type="datetimeFigureOut">
              <a:rPr lang="en-US"/>
              <a:pPr>
                <a:defRPr/>
              </a:pPr>
              <a:t>3/26/2026</a:t>
            </a:fld>
            <a:endParaRPr lang="en-US"/>
          </a:p>
        </p:txBody>
      </p:sp>
      <p:sp>
        <p:nvSpPr>
          <p:cNvPr id="10" name="Footer Placeholder 18">
            <a:extLst>
              <a:ext uri="{FF2B5EF4-FFF2-40B4-BE49-F238E27FC236}">
                <a16:creationId xmlns:a16="http://schemas.microsoft.com/office/drawing/2014/main" id="{FF9E3662-FF8D-3765-CC53-B8BF3298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26">
            <a:extLst>
              <a:ext uri="{FF2B5EF4-FFF2-40B4-BE49-F238E27FC236}">
                <a16:creationId xmlns:a16="http://schemas.microsoft.com/office/drawing/2014/main" id="{1003F876-78DA-C129-1440-FBD9287CC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22FBF07-EAC7-473F-B53B-556235CF25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750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C34AF11F-3E82-C113-C908-57F2AEF3D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71880-B9DB-4038-A37F-D2E375994E17}" type="datetimeFigureOut">
              <a:rPr lang="en-US"/>
              <a:pPr>
                <a:defRPr/>
              </a:pPr>
              <a:t>3/26/2026</a:t>
            </a:fld>
            <a:endParaRPr lang="en-US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E8F99813-4913-C313-16E4-3DA4ADCAB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BC1599F3-621A-55F0-A51B-753DE1569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D91BDE-D66A-41F9-B97C-01268382EF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2373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10">
            <a:extLst>
              <a:ext uri="{FF2B5EF4-FFF2-40B4-BE49-F238E27FC236}">
                <a16:creationId xmlns:a16="http://schemas.microsoft.com/office/drawing/2014/main" id="{BF514285-6FE1-6313-4414-407B30A332F3}"/>
              </a:ext>
            </a:extLst>
          </p:cNvPr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Chevron 15">
            <a:extLst>
              <a:ext uri="{FF2B5EF4-FFF2-40B4-BE49-F238E27FC236}">
                <a16:creationId xmlns:a16="http://schemas.microsoft.com/office/drawing/2014/main" id="{A1B55E2A-15D8-31C8-3A38-5241A6F7F2B0}"/>
              </a:ext>
            </a:extLst>
          </p:cNvPr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01FBE7AD-83AC-7B11-54F4-93E9808E8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09D2190-E17A-4808-8D48-16008559D57D}" type="datetimeFigureOut">
              <a:rPr lang="en-US"/>
              <a:pPr>
                <a:defRPr/>
              </a:pPr>
              <a:t>3/26/2026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14A3AFB-2B0C-A1DB-07C1-276EC3113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C9C992C-26BB-E1A4-1230-1D762A5B5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31EC12-D540-494B-9F05-2CF6FF6CD9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5115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5F114B0C-77AF-EAE5-89A0-9B16D59DC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41B313F-BC5D-4FAD-9888-0100CF922C88}" type="datetimeFigureOut">
              <a:rPr lang="en-US"/>
              <a:pPr>
                <a:defRPr/>
              </a:pPr>
              <a:t>3/26/2026</a:t>
            </a:fld>
            <a:endParaRPr lang="en-US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5773A3A6-3CDD-9506-7AF6-EE08FE90D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D233BBE5-CAAD-160B-62D8-5A51E96CA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D249FF-D99F-4D5A-A14F-8C55B5E400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0402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405F11-809C-C467-9688-15A57E773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512F4C2-5658-4A74-876D-756C93283B06}" type="datetimeFigureOut">
              <a:rPr lang="en-US"/>
              <a:pPr>
                <a:defRPr/>
              </a:pPr>
              <a:t>3/26/2026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AC1BBE-0939-92F8-23F6-11DB95C8A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8783D4-BC9A-1BE5-F601-ECEC11473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8D5485-9259-4ABB-82D0-BA89F05BE2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1430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A500A14F-9042-C741-FFB6-FC7CF64EA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D2D0219-D566-437A-9EF5-2C8E1DFBD74C}" type="datetimeFigureOut">
              <a:rPr lang="en-US"/>
              <a:pPr>
                <a:defRPr/>
              </a:pPr>
              <a:t>3/26/2026</a:t>
            </a:fld>
            <a:endParaRPr lang="en-US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8A7688D6-4DC1-4700-C587-A9B86EA62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A28A0D56-F1FB-7F79-C037-9249164BF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1C08F5-7238-49CE-9B5B-03FA20A456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43152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7CE8FEA7-D145-FC11-12E0-9CF656822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E048C-7452-4D52-956B-CAAD5A328D45}" type="datetimeFigureOut">
              <a:rPr lang="en-US"/>
              <a:pPr>
                <a:defRPr/>
              </a:pPr>
              <a:t>3/26/2026</a:t>
            </a:fld>
            <a:endParaRPr lang="en-US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2635069D-0107-7F83-C174-A3C3F1C29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44079847-BBBD-E16E-430C-178C77FB5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218AC6-0433-4600-A271-4B95A64F1F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9907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407C67-8E55-6AB7-AA55-CB1082ABA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6D015D0-356A-4774-8309-AAD8B4C94010}" type="datetimeFigureOut">
              <a:rPr lang="en-US"/>
              <a:pPr>
                <a:defRPr/>
              </a:pPr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5BFBA4-8E9E-0208-27AB-BFFF932F1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C01297-B7FC-5A14-B12B-B52935D4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3AF32D-7973-49BB-BDE4-6E82D2C841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06436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0">
            <a:extLst>
              <a:ext uri="{FF2B5EF4-FFF2-40B4-BE49-F238E27FC236}">
                <a16:creationId xmlns:a16="http://schemas.microsoft.com/office/drawing/2014/main" id="{D2A1E7EA-0925-4A7F-9A08-DEB66F0B3C24}"/>
              </a:ext>
            </a:extLst>
          </p:cNvPr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Freeform 15">
            <a:extLst>
              <a:ext uri="{FF2B5EF4-FFF2-40B4-BE49-F238E27FC236}">
                <a16:creationId xmlns:a16="http://schemas.microsoft.com/office/drawing/2014/main" id="{36541A45-15F8-289F-0B5B-314394FBF75F}"/>
              </a:ext>
            </a:extLst>
          </p:cNvPr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4837534D-AE80-BF03-9A1C-E1E955EA7DB0}"/>
              </a:ext>
            </a:extLst>
          </p:cNvPr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B81337B-FFA8-5B52-45AE-7FD199F2836D}"/>
              </a:ext>
            </a:extLst>
          </p:cNvPr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19">
            <a:extLst>
              <a:ext uri="{FF2B5EF4-FFF2-40B4-BE49-F238E27FC236}">
                <a16:creationId xmlns:a16="http://schemas.microsoft.com/office/drawing/2014/main" id="{C63B8828-CECB-806D-527E-C70CD682CB60}"/>
              </a:ext>
            </a:extLst>
          </p:cNvPr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Chevron 20">
            <a:extLst>
              <a:ext uri="{FF2B5EF4-FFF2-40B4-BE49-F238E27FC236}">
                <a16:creationId xmlns:a16="http://schemas.microsoft.com/office/drawing/2014/main" id="{7233A8F5-A9F0-2E14-B98E-03337FE5A2AE}"/>
              </a:ext>
            </a:extLst>
          </p:cNvPr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3926D93C-39B1-00DD-9603-188C2D18F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FA0F173-7477-4AC4-9E2D-0CD6FC0F1C66}" type="datetimeFigureOut">
              <a:rPr lang="en-US"/>
              <a:pPr>
                <a:defRPr/>
              </a:pPr>
              <a:t>3/26/2026</a:t>
            </a:fld>
            <a:endParaRPr lang="en-US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55800C54-49E8-FED0-FDC1-F1A441948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0E683F2B-E9C8-5F2D-A1D3-99378DBEC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F09170-62E9-49AA-A0D3-C5A342CABE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77224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1EDDABCF-53F5-5240-8AA7-7D041A037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396CA-4718-4ED3-AF4F-8A22D0750A22}" type="datetimeFigureOut">
              <a:rPr lang="en-US"/>
              <a:pPr>
                <a:defRPr/>
              </a:pPr>
              <a:t>3/26/2026</a:t>
            </a:fld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9DAF23E9-EB10-920A-25F4-EF721B19D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BE32912E-F166-1E90-3316-193501A2C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F61486-7164-46D7-8893-1506CB7537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5890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F859E41F-687B-CF36-32EC-369D4788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96125-678E-4671-AC53-B18174F6AF31}" type="datetimeFigureOut">
              <a:rPr lang="en-US"/>
              <a:pPr>
                <a:defRPr/>
              </a:pPr>
              <a:t>3/26/2026</a:t>
            </a:fld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1A960B70-1E87-DD74-367C-B1FC6D09A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5D1B3DE6-DCD2-A195-26E6-835F10DAE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BD2DB1-96E3-4075-B765-ED3DABB34E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661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003A49B0-541E-BD06-855E-FD760F144D77}"/>
              </a:ext>
            </a:extLst>
          </p:cNvPr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F643D840-3C0A-3468-CA84-BBDBBF822512}"/>
              </a:ext>
            </a:extLst>
          </p:cNvPr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A75CBB0E-B2C0-6673-5190-5E20565BD293}"/>
              </a:ext>
            </a:extLst>
          </p:cNvPr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8BD122-B47D-EC9B-82B5-FC3D7848408D}"/>
              </a:ext>
            </a:extLst>
          </p:cNvPr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B1716AFF-6C9B-D767-91A8-16B0907FC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29">
            <a:extLst>
              <a:ext uri="{FF2B5EF4-FFF2-40B4-BE49-F238E27FC236}">
                <a16:creationId xmlns:a16="http://schemas.microsoft.com/office/drawing/2014/main" id="{BE4A7C3B-C342-858C-1E56-3214AEBFADD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593AC6C-1033-EC56-FC59-BCCF77D5BD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FE56872E-00B4-4D02-8233-42404E6049A2}" type="datetimeFigureOut">
              <a:rPr lang="en-US"/>
              <a:pPr>
                <a:defRPr/>
              </a:pPr>
              <a:t>3/26/2026</a:t>
            </a:fld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0CD1BE02-0021-D82A-9341-67B24F41E3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59E38E9A-0F6D-8BA5-799C-83ED524290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Lucida Sans Unicode" panose="020B0602030504020204" pitchFamily="34" charset="0"/>
              </a:defRPr>
            </a:lvl1pPr>
          </a:lstStyle>
          <a:p>
            <a:fld id="{617FAD07-D5B0-40DC-BB61-14031751ED7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15" r:id="rId2"/>
    <p:sldLayoutId id="2147483720" r:id="rId3"/>
    <p:sldLayoutId id="2147483721" r:id="rId4"/>
    <p:sldLayoutId id="2147483722" r:id="rId5"/>
    <p:sldLayoutId id="2147483723" r:id="rId6"/>
    <p:sldLayoutId id="2147483716" r:id="rId7"/>
    <p:sldLayoutId id="2147483724" r:id="rId8"/>
    <p:sldLayoutId id="2147483725" r:id="rId9"/>
    <p:sldLayoutId id="2147483717" r:id="rId10"/>
    <p:sldLayoutId id="214748371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0A669-E555-2475-96A7-5EEDF4DC9E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Java</a:t>
            </a:r>
          </a:p>
        </p:txBody>
      </p:sp>
      <p:sp>
        <p:nvSpPr>
          <p:cNvPr id="9219" name="Subtitle 2">
            <a:extLst>
              <a:ext uri="{FF2B5EF4-FFF2-40B4-BE49-F238E27FC236}">
                <a16:creationId xmlns:a16="http://schemas.microsoft.com/office/drawing/2014/main" id="{06F427A3-16FA-8D4A-15D4-1C44461366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611563"/>
            <a:ext cx="7772400" cy="1200150"/>
          </a:xfrm>
        </p:spPr>
        <p:txBody>
          <a:bodyPr/>
          <a:lstStyle/>
          <a:p>
            <a:pPr marR="0" eaLnBrk="1" hangingPunct="1"/>
            <a:r>
              <a:rPr lang="en-US" altLang="en-US"/>
              <a:t>osnove objektno orijentisanog programiranja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8DE00469-CFDB-9A1F-A67C-79A867613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/>
              <a:t>Objektno orijentisano programiranje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9861D54D-C3B4-EA61-FCA7-8FE7DCBFC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 objektno orijentisanom programiranju, u sklopu opisa problema, potrebno je uočiti entitete (jedinice posmatranja) koji se nalaze u svetu (domen) u kojem se nalazi i problem koji se rešava. </a:t>
            </a:r>
          </a:p>
          <a:p>
            <a:pPr eaLnBrk="1" hangingPunct="1"/>
            <a:r>
              <a:rPr lang="en-US" altLang="en-US"/>
              <a:t>Potrebno je uočiti koji entiteti se </a:t>
            </a:r>
            <a:r>
              <a:rPr lang="pl-PL" altLang="en-US"/>
              <a:t>nalaze u svetu, opisati ih i navesti operacije nad njima, a kojima se problem </a:t>
            </a:r>
            <a:r>
              <a:rPr lang="en-US" altLang="en-US"/>
              <a:t>rešava.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8BC5651A-28AB-BABC-5E41-046B0703B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/>
              <a:t>Kako grupisati podatke o nekom entitetu?</a:t>
            </a: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E03BF1A2-9ADE-9449-284F-0107DBB38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600200"/>
            <a:ext cx="8893175" cy="4525963"/>
          </a:xfrm>
        </p:spPr>
        <p:txBody>
          <a:bodyPr/>
          <a:lstStyle/>
          <a:p>
            <a:pPr eaLnBrk="1" hangingPunct="1"/>
            <a:r>
              <a:rPr lang="en-US" altLang="en-US" noProof="1"/>
              <a:t>Nizovima?</a:t>
            </a:r>
          </a:p>
          <a:p>
            <a:pPr eaLnBrk="1" hangingPunct="1">
              <a:buFontTx/>
              <a:buNone/>
            </a:pPr>
            <a:r>
              <a:rPr lang="en-US" altLang="en-US" sz="2000" b="1" noProof="1">
                <a:latin typeface="Courier New" panose="02070309020205020404" pitchFamily="49" charset="0"/>
                <a:cs typeface="Courier New" panose="02070309020205020404" pitchFamily="49" charset="0"/>
              </a:rPr>
              <a:t>String[][] osoba = new String[2][3]();</a:t>
            </a:r>
          </a:p>
          <a:p>
            <a:pPr eaLnBrk="1" hangingPunct="1">
              <a:buFontTx/>
              <a:buNone/>
            </a:pPr>
            <a:r>
              <a:rPr lang="en-US" altLang="en-US" sz="2000" b="1" noProof="1">
                <a:latin typeface="Courier New" panose="02070309020205020404" pitchFamily="49" charset="0"/>
                <a:cs typeface="Courier New" panose="02070309020205020404" pitchFamily="49" charset="0"/>
              </a:rPr>
              <a:t>osoba[0][0] ="Pera";</a:t>
            </a:r>
          </a:p>
          <a:p>
            <a:pPr eaLnBrk="1" hangingPunct="1">
              <a:buFontTx/>
              <a:buNone/>
            </a:pPr>
            <a:r>
              <a:rPr lang="en-US" altLang="en-US" sz="2000" b="1" noProof="1">
                <a:latin typeface="Courier New" panose="02070309020205020404" pitchFamily="49" charset="0"/>
                <a:cs typeface="Courier New" panose="02070309020205020404" pitchFamily="49" charset="0"/>
              </a:rPr>
              <a:t>osoba[0][1] ="Perić";</a:t>
            </a:r>
          </a:p>
          <a:p>
            <a:pPr eaLnBrk="1" hangingPunct="1">
              <a:buFont typeface="Wingdings 3" panose="05040102010807070707" pitchFamily="18" charset="2"/>
              <a:buNone/>
            </a:pPr>
            <a:r>
              <a:rPr lang="en-US" altLang="en-US" sz="2000" b="1" noProof="1">
                <a:latin typeface="Courier New" panose="02070309020205020404" pitchFamily="49" charset="0"/>
                <a:cs typeface="Courier New" panose="02070309020205020404" pitchFamily="49" charset="0"/>
              </a:rPr>
              <a:t>osoba[0][3] ="11.06.1990";</a:t>
            </a:r>
          </a:p>
          <a:p>
            <a:pPr eaLnBrk="1" hangingPunct="1">
              <a:buFont typeface="Wingdings 3" panose="05040102010807070707" pitchFamily="18" charset="2"/>
              <a:buNone/>
            </a:pPr>
            <a:endParaRPr lang="en-US" altLang="en-US" sz="2000" b="1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buFontTx/>
              <a:buNone/>
            </a:pPr>
            <a:r>
              <a:rPr lang="en-US" altLang="en-US" sz="2000" b="1" noProof="1">
                <a:latin typeface="Courier New" panose="02070309020205020404" pitchFamily="49" charset="0"/>
                <a:cs typeface="Courier New" panose="02070309020205020404" pitchFamily="49" charset="0"/>
              </a:rPr>
              <a:t>osoba[1][0] ="Đura";</a:t>
            </a:r>
          </a:p>
          <a:p>
            <a:pPr eaLnBrk="1" hangingPunct="1">
              <a:buFontTx/>
              <a:buNone/>
            </a:pPr>
            <a:r>
              <a:rPr lang="en-US" altLang="en-US" sz="2000" b="1" noProof="1">
                <a:latin typeface="Courier New" panose="02070309020205020404" pitchFamily="49" charset="0"/>
                <a:cs typeface="Courier New" panose="02070309020205020404" pitchFamily="49" charset="0"/>
              </a:rPr>
              <a:t>osoba[1][1] ="Đurić";</a:t>
            </a:r>
          </a:p>
          <a:p>
            <a:pPr eaLnBrk="1" hangingPunct="1">
              <a:buFont typeface="Wingdings 3" panose="05040102010807070707" pitchFamily="18" charset="2"/>
              <a:buNone/>
            </a:pPr>
            <a:r>
              <a:rPr lang="en-US" altLang="en-US" sz="2000" b="1" noProof="1">
                <a:latin typeface="Courier New" panose="02070309020205020404" pitchFamily="49" charset="0"/>
                <a:cs typeface="Courier New" panose="02070309020205020404" pitchFamily="49" charset="0"/>
              </a:rPr>
              <a:t>osoba[1][3] ="30.01.1980";</a:t>
            </a:r>
          </a:p>
          <a:p>
            <a:pPr eaLnBrk="1" hangingPunct="1">
              <a:buFontTx/>
              <a:buNone/>
            </a:pPr>
            <a:endParaRPr lang="en-US" altLang="en-US" b="1" noProof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noProof="1"/>
              <a:t>Klasama? Mnogo prirodnije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73E5F866-E581-04C7-89A1-94F16470C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/>
              <a:t>Objektno orijentisano programiranje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9BCA001A-096F-4A1D-B5AA-9841355119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Objektno orijentisano programiranje se svodi na identifikaciju </a:t>
            </a:r>
            <a:r>
              <a:rPr lang="vi-VN" altLang="en-US"/>
              <a:t>entiteta u nekom domenu, navođenje njihovih osobina i pisanje operacija</a:t>
            </a:r>
            <a:r>
              <a:rPr lang="en-US" altLang="en-US"/>
              <a:t> nad tim osobinama. </a:t>
            </a:r>
          </a:p>
          <a:p>
            <a:pPr eaLnBrk="1" hangingPunct="1"/>
            <a:r>
              <a:rPr lang="en-US" altLang="en-US"/>
              <a:t>U objektno orijentisanoj terminologiji, entiteti su opisani klasama, osobine su atributi, a operacije su metode.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4524CCBC-1A92-3787-FEF6-006C068377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Sve je objekat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C0FC71B4-7DEC-FE10-96CE-187A1F41E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7088" y="1773238"/>
            <a:ext cx="7772400" cy="2971800"/>
          </a:xfrm>
        </p:spPr>
        <p:txBody>
          <a:bodyPr/>
          <a:lstStyle/>
          <a:p>
            <a:pPr eaLnBrk="1" hangingPunct="1"/>
            <a:r>
              <a:rPr lang="en-US" altLang="en-US"/>
              <a:t>Dakle, klasa</a:t>
            </a:r>
            <a:r>
              <a:rPr lang="sr-Latn-CS" altLang="en-US"/>
              <a:t> je model objekta </a:t>
            </a:r>
            <a:r>
              <a:rPr lang="en-US" altLang="en-US"/>
              <a:t>i uključuje atribute i metode </a:t>
            </a:r>
          </a:p>
          <a:p>
            <a:pPr eaLnBrk="1" hangingPunct="1">
              <a:lnSpc>
                <a:spcPct val="120000"/>
              </a:lnSpc>
            </a:pPr>
            <a:r>
              <a:rPr lang="sr-Latn-CS" altLang="en-US"/>
              <a:t>U Javi je sve objekat, nije moguće definisati funkcije i promenljive izvan neke klase</a:t>
            </a:r>
            <a:r>
              <a:rPr lang="en-US" altLang="en-US"/>
              <a:t>, z</a:t>
            </a:r>
            <a:r>
              <a:rPr lang="sr-Latn-CS" altLang="en-US"/>
              <a:t>ato listing počinje ključno reči </a:t>
            </a:r>
            <a:r>
              <a:rPr lang="sr-Latn-CS" altLang="en-US" b="1" i="1"/>
              <a:t>class</a:t>
            </a:r>
          </a:p>
          <a:p>
            <a:pPr eaLnBrk="1" hangingPunct="1">
              <a:lnSpc>
                <a:spcPct val="120000"/>
              </a:lnSpc>
            </a:pPr>
            <a:r>
              <a:rPr lang="sr-Latn-CS" altLang="en-US"/>
              <a:t>Instance neke klase se zovu objekti</a:t>
            </a:r>
          </a:p>
          <a:p>
            <a:pPr eaLnBrk="1" hangingPunct="1">
              <a:lnSpc>
                <a:spcPct val="120000"/>
              </a:lnSpc>
            </a:pPr>
            <a:r>
              <a:rPr lang="sr-Latn-CS" altLang="en-US"/>
              <a:t>Objekti se kreiraju upotrebom ključne reči </a:t>
            </a:r>
            <a:r>
              <a:rPr lang="sr-Latn-CS" altLang="en-US" b="1" i="1"/>
              <a:t>new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4796EEC5-5920-C76E-6993-8974DCE8D4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Primer klase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29DBA593-E772-52A6-88C1-5EA1E27E2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59113" y="2133600"/>
            <a:ext cx="5184775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sr-Latn-CS" altLang="en-US" sz="2300" b="1">
                <a:latin typeface="Courier New" panose="02070309020205020404" pitchFamily="49" charset="0"/>
              </a:rPr>
              <a:t>  class Automobil {</a:t>
            </a:r>
            <a:br>
              <a:rPr lang="sr-Latn-CS" altLang="en-US" sz="2300" b="1">
                <a:latin typeface="Courier New" panose="02070309020205020404" pitchFamily="49" charset="0"/>
              </a:rPr>
            </a:br>
            <a:r>
              <a:rPr lang="sr-Latn-CS" altLang="en-US" sz="2300" b="1">
                <a:latin typeface="Courier New" panose="02070309020205020404" pitchFamily="49" charset="0"/>
              </a:rPr>
              <a:t>  boolean radi;</a:t>
            </a:r>
            <a:br>
              <a:rPr lang="sr-Latn-CS" altLang="en-US" sz="2300" b="1">
                <a:latin typeface="Courier New" panose="02070309020205020404" pitchFamily="49" charset="0"/>
              </a:rPr>
            </a:br>
            <a:r>
              <a:rPr lang="sr-Latn-CS" altLang="en-US" sz="2300" b="1">
                <a:latin typeface="Courier New" panose="02070309020205020404" pitchFamily="49" charset="0"/>
              </a:rPr>
              <a:t>  void upali() {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r-Latn-CS" altLang="en-US" sz="2300" b="1">
                <a:latin typeface="Courier New" panose="02070309020205020404" pitchFamily="49" charset="0"/>
              </a:rPr>
              <a:t>      radi = true;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r-Latn-CS" altLang="en-US" sz="2300" b="1">
                <a:latin typeface="Courier New" panose="02070309020205020404" pitchFamily="49" charset="0"/>
              </a:rPr>
              <a:t>    }</a:t>
            </a:r>
            <a:br>
              <a:rPr lang="sr-Latn-CS" altLang="en-US" sz="2300" b="1">
                <a:latin typeface="Courier New" panose="02070309020205020404" pitchFamily="49" charset="0"/>
              </a:rPr>
            </a:br>
            <a:r>
              <a:rPr lang="sr-Latn-CS" altLang="en-US" sz="2300" b="1">
                <a:latin typeface="Courier New" panose="02070309020205020404" pitchFamily="49" charset="0"/>
              </a:rPr>
              <a:t>  void ugasi() {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r-Latn-CS" altLang="en-US" sz="2300" b="1">
                <a:latin typeface="Courier New" panose="02070309020205020404" pitchFamily="49" charset="0"/>
              </a:rPr>
              <a:t>      radi = false;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r-Latn-CS" altLang="en-US" sz="2300" b="1">
                <a:latin typeface="Courier New" panose="02070309020205020404" pitchFamily="49" charset="0"/>
              </a:rPr>
              <a:t>    }</a:t>
            </a:r>
            <a:br>
              <a:rPr lang="sr-Latn-CS" altLang="en-US" sz="2300" b="1">
                <a:latin typeface="Courier New" panose="02070309020205020404" pitchFamily="49" charset="0"/>
              </a:rPr>
            </a:br>
            <a:r>
              <a:rPr lang="sr-Latn-CS" altLang="en-US" sz="2300" b="1">
                <a:latin typeface="Courier New" panose="02070309020205020404" pitchFamily="49" charset="0"/>
              </a:rPr>
              <a:t>}</a:t>
            </a:r>
            <a:br>
              <a:rPr lang="sr-Latn-CS" altLang="en-US" sz="2300" b="1">
                <a:latin typeface="Courier New" panose="02070309020205020404" pitchFamily="49" charset="0"/>
              </a:rPr>
            </a:br>
            <a:endParaRPr lang="en-US" altLang="en-US" sz="2300" b="1">
              <a:latin typeface="Courier New" panose="02070309020205020404" pitchFamily="49" charset="0"/>
            </a:endParaRPr>
          </a:p>
        </p:txBody>
      </p:sp>
      <p:pic>
        <p:nvPicPr>
          <p:cNvPr id="14340" name="Picture 5">
            <a:extLst>
              <a:ext uri="{FF2B5EF4-FFF2-40B4-BE49-F238E27FC236}">
                <a16:creationId xmlns:a16="http://schemas.microsoft.com/office/drawing/2014/main" id="{6580D548-3BEE-4FFA-B56E-EB13FC852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636838"/>
            <a:ext cx="2160587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D36A252-FFFB-2010-42FC-6BC44F2E0F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7772400" cy="9906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Primer </a:t>
            </a:r>
            <a:r>
              <a:rPr lang="en-US" dirty="0" err="1"/>
              <a:t>kako</a:t>
            </a:r>
            <a:r>
              <a:rPr lang="en-US" dirty="0"/>
              <a:t> se </a:t>
            </a:r>
            <a:r>
              <a:rPr lang="en-US" dirty="0" err="1"/>
              <a:t>instancira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koristi</a:t>
            </a:r>
            <a:endParaRPr lang="en-US" dirty="0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E18BCF06-EE1A-F3D8-0D6D-0E7CD861BB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sr-Latn-CS" altLang="en-US" sz="2000" b="1">
              <a:latin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r-Latn-CS" altLang="en-US" sz="2000" b="1">
                <a:latin typeface="Courier New" panose="02070309020205020404" pitchFamily="49" charset="0"/>
              </a:rPr>
              <a:t>class Test {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  public static void main(String args[]) {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    Automobil a;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    a = new Automobil();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    a.upali();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  }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}</a:t>
            </a:r>
            <a:endParaRPr lang="en-US" altLang="en-US" sz="2000"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1DE128F1-4CCC-D71F-B41B-34292CA820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77724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noProof="1"/>
              <a:t>Metode u klasi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723FB68B-D777-10EA-5DC1-51B5488ECA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343400"/>
          </a:xfrm>
        </p:spPr>
        <p:txBody>
          <a:bodyPr/>
          <a:lstStyle/>
          <a:p>
            <a:endParaRPr lang="en-US" altLang="en-US" sz="2000" noProof="1"/>
          </a:p>
          <a:p>
            <a:r>
              <a:rPr lang="en-US" altLang="en-US" sz="2000" noProof="1"/>
              <a:t> izdvojeni skup programskog koda koji se može pozvati (izvršiti) u bilo kom trenutku u programu</a:t>
            </a:r>
          </a:p>
          <a:p>
            <a:r>
              <a:rPr lang="en-US" altLang="en-US" sz="2000" noProof="1"/>
              <a:t> najlakše objasniti ako se posmatraju kao podprogrami (podalgoritmi) specifične namene</a:t>
            </a:r>
          </a:p>
          <a:p>
            <a:r>
              <a:rPr lang="en-US" altLang="en-US" sz="2000" noProof="1"/>
              <a:t> Definicija funckije: </a:t>
            </a:r>
          </a:p>
          <a:p>
            <a:pPr>
              <a:buFont typeface="Wingdings 3" panose="05040102010807070707" pitchFamily="18" charset="2"/>
              <a:buNone/>
            </a:pPr>
            <a:r>
              <a:rPr lang="en-US" altLang="en-US" sz="2000" noProof="1"/>
              <a:t>		povratni_tip </a:t>
            </a:r>
            <a:r>
              <a:rPr lang="en-US" altLang="en-US" sz="2000" b="1" i="1" noProof="1"/>
              <a:t>ime_funkcije </a:t>
            </a:r>
            <a:r>
              <a:rPr lang="en-US" altLang="en-US" sz="2000" noProof="1"/>
              <a:t>(parametri) </a:t>
            </a:r>
            <a:r>
              <a:rPr lang="en-US" altLang="en-US" sz="2000" b="1" i="1" noProof="1"/>
              <a:t> </a:t>
            </a:r>
            <a:r>
              <a:rPr lang="en-US" altLang="en-US" sz="2000" noProof="1"/>
              <a:t>{ </a:t>
            </a:r>
          </a:p>
          <a:p>
            <a:pPr>
              <a:buFont typeface="Wingdings 3" panose="05040102010807070707" pitchFamily="18" charset="2"/>
              <a:buNone/>
            </a:pPr>
            <a:r>
              <a:rPr lang="en-US" altLang="en-US" sz="2000" noProof="1"/>
              <a:t>			programski kod </a:t>
            </a:r>
          </a:p>
          <a:p>
            <a:pPr>
              <a:buFont typeface="Wingdings 3" panose="05040102010807070707" pitchFamily="18" charset="2"/>
              <a:buNone/>
            </a:pPr>
            <a:r>
              <a:rPr lang="en-US" altLang="en-US" sz="2000" noProof="1"/>
              <a:t>		} 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55FC1441-8FDB-E1B9-80D6-789E9C6916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77724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/>
              <a:t>Metode</a:t>
            </a:r>
            <a:r>
              <a:rPr lang="en-US" dirty="0"/>
              <a:t> u </a:t>
            </a:r>
            <a:r>
              <a:rPr lang="en-US" dirty="0" err="1"/>
              <a:t>klasi</a:t>
            </a:r>
            <a:endParaRPr lang="en-US" dirty="0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A941B356-3B75-A792-468C-031710056D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sr-Latn-CS" altLang="en-US" sz="2000" b="1">
              <a:latin typeface="Courier New" panose="02070309020205020404" pitchFamily="49" charset="0"/>
            </a:endParaRPr>
          </a:p>
          <a:p>
            <a:pPr indent="-255270" eaLnBrk="1" hangingPunct="1"/>
            <a:r>
              <a:rPr lang="sr-Latn-CS" altLang="en-US" sz="2000" noProof="1"/>
              <a:t>U klasi može da postoji više metoda sa istim imenom</a:t>
            </a:r>
            <a:endParaRPr lang="sr-Latn-CS" altLang="en-US" sz="2000" noProof="1">
              <a:cs typeface="Lucida Sans Unicode"/>
            </a:endParaRPr>
          </a:p>
          <a:p>
            <a:pPr indent="-255270" eaLnBrk="1" hangingPunct="1"/>
            <a:r>
              <a:rPr lang="sr-Latn-CS" altLang="en-US" sz="2000" noProof="1"/>
              <a:t>Razlikuju se po parametrima, metode se nikada ne razlikuju samo po povratnoj vrednosti</a:t>
            </a:r>
            <a:endParaRPr lang="sr-Latn-CS" altLang="en-US" sz="2000" noProof="1">
              <a:cs typeface="Lucida Sans Unicode"/>
            </a:endParaRPr>
          </a:p>
          <a:p>
            <a:pPr indent="-255270" eaLnBrk="1" hangingPunct="1"/>
            <a:r>
              <a:rPr lang="sr-Latn-CS" altLang="en-US" sz="2000" noProof="1"/>
              <a:t>Parametri mogu biti: primitivni tipovi, reference na objekte </a:t>
            </a:r>
            <a:endParaRPr lang="sr-Latn-CS" altLang="en-US" sz="2000" noProof="1">
              <a:cs typeface="Lucida Sans Unicode"/>
            </a:endParaRPr>
          </a:p>
          <a:p>
            <a:pPr indent="-255270" eaLnBrk="1" hangingPunct="1"/>
            <a:r>
              <a:rPr lang="sr-Latn-CS" altLang="en-US" sz="2000" noProof="1"/>
              <a:t>Rezultat može biti: primitivni tip, referenca na objekat</a:t>
            </a:r>
            <a:endParaRPr lang="sr-Latn-CS" altLang="en-US" sz="2000" noProof="1">
              <a:cs typeface="Lucida Sans Unicode"/>
            </a:endParaRPr>
          </a:p>
          <a:p>
            <a:pPr indent="-255270" eaLnBrk="1" hangingPunct="1"/>
            <a:r>
              <a:rPr lang="sr-Latn-CS" altLang="en-US" sz="2000" noProof="1"/>
              <a:t>Ukoliko metoda ne vraća povratnu vrednost navodi se rezervisana reč </a:t>
            </a:r>
            <a:r>
              <a:rPr lang="sr-Latn-CS" altLang="en-US" sz="2000" b="1" i="1" noProof="1"/>
              <a:t>void</a:t>
            </a:r>
            <a:r>
              <a:rPr lang="sr-Latn-CS" altLang="en-US" sz="2000" noProof="1"/>
              <a:t> u deklaraciji funkcije</a:t>
            </a:r>
            <a:endParaRPr lang="sr-Latn-CS" altLang="en-US" sz="2000" noProof="1">
              <a:cs typeface="Lucida Sans Unicode"/>
            </a:endParaRPr>
          </a:p>
          <a:p>
            <a:pPr indent="-255270" eaLnBrk="1" hangingPunct="1"/>
            <a:r>
              <a:rPr lang="sr-Latn-CS" altLang="en-US" sz="2000" noProof="1"/>
              <a:t>Metoda vraća vrednost naredbom :</a:t>
            </a:r>
            <a:endParaRPr lang="sr-Latn-CS" altLang="en-US" sz="2000" noProof="1">
              <a:cs typeface="Lucida Sans Unicode"/>
            </a:endParaRPr>
          </a:p>
          <a:p>
            <a:pPr indent="-255270" eaLnBrk="1" hangingPunct="1"/>
            <a:r>
              <a:rPr lang="sr-Latn-CS" altLang="en-US" sz="2000" noProof="1"/>
              <a:t>return vrednost;</a:t>
            </a:r>
            <a:endParaRPr lang="sr-Latn-CS" altLang="en-US" sz="2000" noProof="1">
              <a:cs typeface="Lucida Sans Unicode"/>
            </a:endParaRPr>
          </a:p>
        </p:txBody>
      </p:sp>
      <p:sp>
        <p:nvSpPr>
          <p:cNvPr id="17412" name="TextBox 3">
            <a:extLst>
              <a:ext uri="{FF2B5EF4-FFF2-40B4-BE49-F238E27FC236}">
                <a16:creationId xmlns:a16="http://schemas.microsoft.com/office/drawing/2014/main" id="{4A92167D-B83E-D645-2B39-43C8DCC8F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6019800"/>
            <a:ext cx="1828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Primer01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DF14A9DD-69C4-940F-12A5-D8D5D97C2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Ključna reč </a:t>
            </a:r>
            <a:r>
              <a:rPr lang="en-US">
                <a:latin typeface="Courier New" pitchFamily="49" charset="0"/>
                <a:cs typeface="Courier New" pitchFamily="49" charset="0"/>
              </a:rPr>
              <a:t>this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02346043-1A65-2B85-5B36-659A96B7D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Ključna reč </a:t>
            </a:r>
            <a:r>
              <a:rPr lang="en-US" altLang="en-US" b="1"/>
              <a:t>this </a:t>
            </a:r>
            <a:r>
              <a:rPr lang="en-US" altLang="en-US"/>
              <a:t>je</a:t>
            </a:r>
            <a:r>
              <a:rPr lang="en-US" altLang="en-US" b="1"/>
              <a:t> </a:t>
            </a:r>
            <a:r>
              <a:rPr lang="en-US" altLang="en-US"/>
              <a:t>referenca na objekat nad kojim je pozvana metoda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88E06CBD-110D-5601-F2A7-DDA3C566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70643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/>
              <a:t>Ključna reč </a:t>
            </a:r>
            <a:r>
              <a:rPr lang="en-US">
                <a:latin typeface="Courier New" pitchFamily="49" charset="0"/>
                <a:cs typeface="Courier New" pitchFamily="49" charset="0"/>
              </a:rPr>
              <a:t>this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153F77DC-66CE-AFFC-B56B-AEC6B38FB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0006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class Tacka {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en-US" sz="2000" b="1" i="1">
                <a:latin typeface="Courier New" panose="02070309020205020404" pitchFamily="49" charset="0"/>
                <a:cs typeface="Courier New" panose="02070309020205020404" pitchFamily="49" charset="0"/>
              </a:rPr>
              <a:t>/** x koordinata */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double x;</a:t>
            </a:r>
          </a:p>
          <a:p>
            <a:pPr marL="0" indent="0" eaLnBrk="1" hangingPunct="1">
              <a:buFontTx/>
              <a:buNone/>
            </a:pPr>
            <a:endParaRPr lang="en-US" altLang="en-US" sz="20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buFontTx/>
              <a:buNone/>
            </a:pPr>
            <a:r>
              <a:rPr lang="en-US" alt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en-US" sz="2000" b="1" i="1">
                <a:latin typeface="Courier New" panose="02070309020205020404" pitchFamily="49" charset="0"/>
                <a:cs typeface="Courier New" panose="02070309020205020404" pitchFamily="49" charset="0"/>
              </a:rPr>
              <a:t>/** y koordinata */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double y;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en-US" sz="2000" b="1" i="1">
                <a:latin typeface="Courier New" panose="02070309020205020404" pitchFamily="49" charset="0"/>
                <a:cs typeface="Courier New" panose="02070309020205020404" pitchFamily="49" charset="0"/>
              </a:rPr>
              <a:t>/** Računa udaljenost od ove tačke do 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b="1" i="1">
                <a:latin typeface="Courier New" panose="02070309020205020404" pitchFamily="49" charset="0"/>
                <a:cs typeface="Courier New" panose="02070309020205020404" pitchFamily="49" charset="0"/>
              </a:rPr>
              <a:t>   * prosledjene tačke */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double udaljenost(Tacka b) {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return Math.sqrt((this.x - b.x)*(this.x - b.x) +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(this.y - b.y)*(this.y - b.y));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7F9DDA8D-8988-6660-F58D-265E3186E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Ključna reč </a:t>
            </a:r>
            <a:r>
              <a:rPr lang="en-US">
                <a:latin typeface="Courier New" pitchFamily="49" charset="0"/>
                <a:cs typeface="Courier New" pitchFamily="49" charset="0"/>
              </a:rPr>
              <a:t>this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874E7DFC-D56B-C59B-C8F8-55BD947DBC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/>
            <a:r>
              <a:rPr lang="en-US" altLang="en-US" sz="2800"/>
              <a:t>Ovako ne</a:t>
            </a:r>
            <a:r>
              <a:rPr lang="sr-Latn-CS" altLang="en-US" sz="2800"/>
              <a:t>što se često koristi unutar klasa u Javi</a:t>
            </a:r>
            <a:endParaRPr lang="en-US" altLang="en-US" sz="2800" b="1" i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buFontTx/>
              <a:buNone/>
            </a:pPr>
            <a:r>
              <a:rPr lang="en-US" altLang="en-US" sz="2800" b="1" i="1">
                <a:latin typeface="Courier New" panose="02070309020205020404" pitchFamily="49" charset="0"/>
                <a:cs typeface="Courier New" panose="02070309020205020404" pitchFamily="49" charset="0"/>
              </a:rPr>
              <a:t>/** Atribut koji opisuje visinu */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 b="1">
                <a:latin typeface="Courier New" panose="02070309020205020404" pitchFamily="49" charset="0"/>
                <a:cs typeface="Courier New" panose="02070309020205020404" pitchFamily="49" charset="0"/>
              </a:rPr>
              <a:t>double visina;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 b="1" i="1">
                <a:latin typeface="Courier New" panose="02070309020205020404" pitchFamily="49" charset="0"/>
                <a:cs typeface="Courier New" panose="02070309020205020404" pitchFamily="49" charset="0"/>
              </a:rPr>
              <a:t>/** Postavlja vrednost atributa */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 b="1">
                <a:latin typeface="Courier New" panose="02070309020205020404" pitchFamily="49" charset="0"/>
                <a:cs typeface="Courier New" panose="02070309020205020404" pitchFamily="49" charset="0"/>
              </a:rPr>
              <a:t>void setVisina(double visina) {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 b="1">
                <a:latin typeface="Courier New" panose="02070309020205020404" pitchFamily="49" charset="0"/>
                <a:cs typeface="Courier New" panose="02070309020205020404" pitchFamily="49" charset="0"/>
              </a:rPr>
              <a:t>  this.visina = visina;</a:t>
            </a:r>
          </a:p>
          <a:p>
            <a:pPr marL="0" indent="0" eaLnBrk="1" hangingPunct="1">
              <a:buFontTx/>
              <a:buNone/>
            </a:pPr>
            <a:r>
              <a:rPr lang="en-US" altLang="en-US" sz="2800" b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F92B9F75-629B-1061-F336-8F6A1ACFCC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Default vrednosti atributa</a:t>
            </a:r>
            <a:endParaRPr lang="en-US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6C918129-2AC2-883E-0ABE-E5AD87CBEF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4213" y="1844675"/>
            <a:ext cx="7621587" cy="46799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Symbol" panose="05050102010706020507" pitchFamily="18" charset="2"/>
              <a:buChar char="·"/>
            </a:pPr>
            <a:r>
              <a:rPr lang="en-US" altLang="en-US" sz="1800"/>
              <a:t>Atributi klasa imaju podrazumevane vrednosti (lokalne promenljive u metodama nemaju podrazumevane vrednosti i izazivaju grešku prilikom kompajliranja)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1800" u="sng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altLang="en-US" sz="1800" u="sng"/>
              <a:t>	 Primitivni tip 	            Default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sr-Latn-CS" altLang="en-US" sz="1600" b="1"/>
              <a:t>boolean		</a:t>
            </a:r>
            <a:r>
              <a:rPr lang="en-US" altLang="en-US" sz="1600" b="1"/>
              <a:t>	</a:t>
            </a:r>
            <a:r>
              <a:rPr lang="sr-Latn-CS" altLang="en-US" sz="1600" b="1"/>
              <a:t>false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sr-Latn-CS" altLang="en-US" sz="1600" b="1"/>
              <a:t>char	 		</a:t>
            </a:r>
            <a:r>
              <a:rPr lang="en-US" altLang="en-US" sz="1600" b="1"/>
              <a:t>	</a:t>
            </a:r>
            <a:r>
              <a:rPr lang="sr-Latn-CS" altLang="en-US" sz="1600" b="1"/>
              <a:t> </a:t>
            </a:r>
            <a:r>
              <a:rPr lang="sr-Latn-CS" altLang="en-US" sz="1600"/>
              <a:t>‘\u0000’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sr-Latn-CS" altLang="en-US" sz="1600" b="1"/>
              <a:t>byte 		</a:t>
            </a:r>
            <a:r>
              <a:rPr lang="en-US" altLang="en-US" sz="1600" b="1"/>
              <a:t>		</a:t>
            </a:r>
            <a:r>
              <a:rPr lang="sr-Latn-CS" altLang="en-US" sz="1600" b="1"/>
              <a:t>(byte)0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sr-Latn-CS" altLang="en-US" sz="1600" b="1"/>
              <a:t>short 		</a:t>
            </a:r>
            <a:r>
              <a:rPr lang="en-US" altLang="en-US" sz="1600" b="1"/>
              <a:t>	</a:t>
            </a:r>
            <a:r>
              <a:rPr lang="sr-Latn-CS" altLang="en-US" sz="1600" b="1"/>
              <a:t>(short)0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sr-Latn-CS" altLang="en-US" sz="1600" b="1"/>
              <a:t>int 			</a:t>
            </a:r>
            <a:r>
              <a:rPr lang="en-US" altLang="en-US" sz="1600" b="1"/>
              <a:t>	</a:t>
            </a:r>
            <a:r>
              <a:rPr lang="sr-Latn-CS" altLang="en-US" sz="1600" b="1"/>
              <a:t>0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sr-Latn-CS" altLang="en-US" sz="1600" b="1"/>
              <a:t>long 		</a:t>
            </a:r>
            <a:r>
              <a:rPr lang="en-US" altLang="en-US" sz="1600" b="1"/>
              <a:t>		</a:t>
            </a:r>
            <a:r>
              <a:rPr lang="sr-Latn-CS" altLang="en-US" sz="1600" b="1"/>
              <a:t>0L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sr-Latn-CS" altLang="en-US" sz="1600" b="1"/>
              <a:t>float 		</a:t>
            </a:r>
            <a:r>
              <a:rPr lang="en-US" altLang="en-US" sz="1600" b="1"/>
              <a:t>		</a:t>
            </a:r>
            <a:r>
              <a:rPr lang="sr-Latn-CS" altLang="en-US" sz="1600" b="1"/>
              <a:t>0.0f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sr-Latn-CS" altLang="en-US" sz="1600" b="1"/>
              <a:t>double 		</a:t>
            </a:r>
            <a:r>
              <a:rPr lang="en-US" altLang="en-US" sz="1600" b="1"/>
              <a:t>	</a:t>
            </a:r>
            <a:r>
              <a:rPr lang="sr-Latn-CS" altLang="en-US" sz="1600" b="1"/>
              <a:t>0.0d</a:t>
            </a:r>
            <a:endParaRPr lang="sr-Latn-CS" altLang="en-US" sz="1600"/>
          </a:p>
          <a:p>
            <a:pPr eaLnBrk="1" hangingPunct="1">
              <a:lnSpc>
                <a:spcPct val="80000"/>
              </a:lnSpc>
              <a:buFont typeface="Symbol" panose="05050102010706020507" pitchFamily="18" charset="2"/>
              <a:buChar char="·"/>
            </a:pPr>
            <a:endParaRPr lang="sr-Latn-CS" altLang="en-US" sz="1800"/>
          </a:p>
          <a:p>
            <a:pPr eaLnBrk="1" hangingPunct="1"/>
            <a:r>
              <a:rPr lang="sr-Latn-CS" altLang="en-US" sz="1800"/>
              <a:t>Reference kao atributi klase imaju podrazumevanu vrednost null što može izazvati NullPointerException grešku u radu aplikacije (runtime exception).</a:t>
            </a:r>
            <a:endParaRPr lang="en-US" altLang="en-US" sz="1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F9F95619-E8A8-069B-BA10-8B4CD9C150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Reference na objekte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E5768B09-A811-40D9-37B5-CAC86D3CC3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Na steku su uvek samo reference na objekat, koji su zapravo na heap-u</a:t>
            </a:r>
          </a:p>
          <a:p>
            <a:pPr eaLnBrk="1" hangingPunct="1"/>
            <a:r>
              <a:rPr lang="en-US" altLang="en-US"/>
              <a:t>U Javi je sve referenca, nema pokazivaca</a:t>
            </a:r>
          </a:p>
          <a:p>
            <a:pPr eaLnBrk="1" hangingPunct="1"/>
            <a:r>
              <a:rPr lang="en-US" altLang="en-US"/>
              <a:t>Objekat takodje kao atribut moze imati referencu na drugi objekat koji je na heap-u</a:t>
            </a:r>
            <a:endParaRPr lang="en-US" altLang="en-US" b="1">
              <a:latin typeface="Courier New" panose="02070309020205020404" pitchFamily="49" charset="0"/>
            </a:endParaRPr>
          </a:p>
          <a:p>
            <a:pPr eaLnBrk="1" hangingPunct="1">
              <a:buFontTx/>
              <a:buNone/>
            </a:pPr>
            <a:r>
              <a:rPr lang="sr-Latn-CS" altLang="en-US" b="1">
                <a:latin typeface="Courier New" panose="02070309020205020404" pitchFamily="49" charset="0"/>
              </a:rPr>
              <a:t>Automobil a;</a:t>
            </a:r>
          </a:p>
          <a:p>
            <a:pPr eaLnBrk="1" hangingPunct="1">
              <a:buFontTx/>
              <a:buNone/>
            </a:pPr>
            <a:r>
              <a:rPr lang="sr-Latn-CS" altLang="en-US" b="1">
                <a:latin typeface="Courier New" panose="02070309020205020404" pitchFamily="49" charset="0"/>
              </a:rPr>
              <a:t>a = new Automobil();</a:t>
            </a:r>
          </a:p>
          <a:p>
            <a:pPr eaLnBrk="1" hangingPunct="1">
              <a:buFontTx/>
              <a:buNone/>
            </a:pPr>
            <a:endParaRPr lang="en-US" altLang="en-US"/>
          </a:p>
          <a:p>
            <a:pPr eaLnBrk="1" hangingPunct="1">
              <a:buFontTx/>
              <a:buNone/>
            </a:pPr>
            <a:r>
              <a:rPr lang="en-US" altLang="en-US"/>
              <a:t>lokalna promenljiva </a:t>
            </a:r>
            <a:r>
              <a:rPr lang="en-US" altLang="en-US" b="1">
                <a:latin typeface="Courier New" panose="02070309020205020404" pitchFamily="49" charset="0"/>
              </a:rPr>
              <a:t>a</a:t>
            </a:r>
            <a:r>
              <a:rPr lang="en-US" altLang="en-US"/>
              <a:t> nije objekat, već referenca na objekat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68A503BE-937F-7E71-811B-AAD9CEDBBB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Reference na objekte</a:t>
            </a:r>
            <a:endParaRPr lang="en-US"/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573731F9-5F46-AC31-1736-14ED62B5A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4508500"/>
            <a:ext cx="647700" cy="358775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56" name="Line 4">
            <a:extLst>
              <a:ext uri="{FF2B5EF4-FFF2-40B4-BE49-F238E27FC236}">
                <a16:creationId xmlns:a16="http://schemas.microsoft.com/office/drawing/2014/main" id="{FEB399B6-BCDC-F828-C6BB-2BF1750DE73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76375" y="3500438"/>
            <a:ext cx="0" cy="13684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7" name="Line 5">
            <a:extLst>
              <a:ext uri="{FF2B5EF4-FFF2-40B4-BE49-F238E27FC236}">
                <a16:creationId xmlns:a16="http://schemas.microsoft.com/office/drawing/2014/main" id="{5343DD17-201C-BF0D-F3FD-03CE85F34B0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24075" y="3500438"/>
            <a:ext cx="0" cy="13684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8" name="AutoShape 6">
            <a:extLst>
              <a:ext uri="{FF2B5EF4-FFF2-40B4-BE49-F238E27FC236}">
                <a16:creationId xmlns:a16="http://schemas.microsoft.com/office/drawing/2014/main" id="{E27C7611-6629-DA32-A2C6-46DBD6D3F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275" y="2276475"/>
            <a:ext cx="4537075" cy="2952750"/>
          </a:xfrm>
          <a:prstGeom prst="roundRect">
            <a:avLst>
              <a:gd name="adj" fmla="val 16667"/>
            </a:avLst>
          </a:prstGeom>
          <a:noFill/>
          <a:ln w="1905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559" name="Freeform 7">
            <a:extLst>
              <a:ext uri="{FF2B5EF4-FFF2-40B4-BE49-F238E27FC236}">
                <a16:creationId xmlns:a16="http://schemas.microsoft.com/office/drawing/2014/main" id="{A879C314-7083-22E9-9C4B-65481C09B6C9}"/>
              </a:ext>
            </a:extLst>
          </p:cNvPr>
          <p:cNvSpPr>
            <a:spLocks/>
          </p:cNvSpPr>
          <p:nvPr/>
        </p:nvSpPr>
        <p:spPr bwMode="auto">
          <a:xfrm>
            <a:off x="4624388" y="2965450"/>
            <a:ext cx="3260725" cy="1831975"/>
          </a:xfrm>
          <a:custGeom>
            <a:avLst/>
            <a:gdLst>
              <a:gd name="T0" fmla="*/ 2147483647 w 1353"/>
              <a:gd name="T1" fmla="*/ 2147483647 h 790"/>
              <a:gd name="T2" fmla="*/ 2147483647 w 1353"/>
              <a:gd name="T3" fmla="*/ 2147483647 h 790"/>
              <a:gd name="T4" fmla="*/ 2147483647 w 1353"/>
              <a:gd name="T5" fmla="*/ 2147483647 h 790"/>
              <a:gd name="T6" fmla="*/ 2147483647 w 1353"/>
              <a:gd name="T7" fmla="*/ 2147483647 h 790"/>
              <a:gd name="T8" fmla="*/ 2147483647 w 1353"/>
              <a:gd name="T9" fmla="*/ 2147483647 h 790"/>
              <a:gd name="T10" fmla="*/ 2147483647 w 1353"/>
              <a:gd name="T11" fmla="*/ 2147483647 h 790"/>
              <a:gd name="T12" fmla="*/ 2147483647 w 1353"/>
              <a:gd name="T13" fmla="*/ 2147483647 h 790"/>
              <a:gd name="T14" fmla="*/ 2147483647 w 1353"/>
              <a:gd name="T15" fmla="*/ 2147483647 h 790"/>
              <a:gd name="T16" fmla="*/ 2147483647 w 1353"/>
              <a:gd name="T17" fmla="*/ 2147483647 h 790"/>
              <a:gd name="T18" fmla="*/ 2147483647 w 1353"/>
              <a:gd name="T19" fmla="*/ 2147483647 h 790"/>
              <a:gd name="T20" fmla="*/ 2147483647 w 1353"/>
              <a:gd name="T21" fmla="*/ 2147483647 h 790"/>
              <a:gd name="T22" fmla="*/ 2147483647 w 1353"/>
              <a:gd name="T23" fmla="*/ 2147483647 h 790"/>
              <a:gd name="T24" fmla="*/ 2147483647 w 1353"/>
              <a:gd name="T25" fmla="*/ 2147483647 h 790"/>
              <a:gd name="T26" fmla="*/ 2147483647 w 1353"/>
              <a:gd name="T27" fmla="*/ 2147483647 h 790"/>
              <a:gd name="T28" fmla="*/ 2147483647 w 1353"/>
              <a:gd name="T29" fmla="*/ 2147483647 h 790"/>
              <a:gd name="T30" fmla="*/ 2147483647 w 1353"/>
              <a:gd name="T31" fmla="*/ 2147483647 h 790"/>
              <a:gd name="T32" fmla="*/ 2147483647 w 1353"/>
              <a:gd name="T33" fmla="*/ 2147483647 h 790"/>
              <a:gd name="T34" fmla="*/ 2147483647 w 1353"/>
              <a:gd name="T35" fmla="*/ 2147483647 h 790"/>
              <a:gd name="T36" fmla="*/ 2147483647 w 1353"/>
              <a:gd name="T37" fmla="*/ 2147483647 h 790"/>
              <a:gd name="T38" fmla="*/ 2147483647 w 1353"/>
              <a:gd name="T39" fmla="*/ 2147483647 h 790"/>
              <a:gd name="T40" fmla="*/ 2147483647 w 1353"/>
              <a:gd name="T41" fmla="*/ 2147483647 h 790"/>
              <a:gd name="T42" fmla="*/ 2147483647 w 1353"/>
              <a:gd name="T43" fmla="*/ 2147483647 h 790"/>
              <a:gd name="T44" fmla="*/ 2147483647 w 1353"/>
              <a:gd name="T45" fmla="*/ 2147483647 h 790"/>
              <a:gd name="T46" fmla="*/ 2147483647 w 1353"/>
              <a:gd name="T47" fmla="*/ 2147483647 h 790"/>
              <a:gd name="T48" fmla="*/ 2147483647 w 1353"/>
              <a:gd name="T49" fmla="*/ 2147483647 h 790"/>
              <a:gd name="T50" fmla="*/ 2147483647 w 1353"/>
              <a:gd name="T51" fmla="*/ 2147483647 h 790"/>
              <a:gd name="T52" fmla="*/ 2147483647 w 1353"/>
              <a:gd name="T53" fmla="*/ 2147483647 h 790"/>
              <a:gd name="T54" fmla="*/ 2147483647 w 1353"/>
              <a:gd name="T55" fmla="*/ 2147483647 h 790"/>
              <a:gd name="T56" fmla="*/ 2147483647 w 1353"/>
              <a:gd name="T57" fmla="*/ 2147483647 h 790"/>
              <a:gd name="T58" fmla="*/ 0 w 1353"/>
              <a:gd name="T59" fmla="*/ 2147483647 h 790"/>
              <a:gd name="T60" fmla="*/ 2147483647 w 1353"/>
              <a:gd name="T61" fmla="*/ 2147483647 h 790"/>
              <a:gd name="T62" fmla="*/ 2147483647 w 1353"/>
              <a:gd name="T63" fmla="*/ 2147483647 h 790"/>
              <a:gd name="T64" fmla="*/ 2147483647 w 1353"/>
              <a:gd name="T65" fmla="*/ 2147483647 h 790"/>
              <a:gd name="T66" fmla="*/ 2147483647 w 1353"/>
              <a:gd name="T67" fmla="*/ 2147483647 h 790"/>
              <a:gd name="T68" fmla="*/ 2147483647 w 1353"/>
              <a:gd name="T69" fmla="*/ 2147483647 h 790"/>
              <a:gd name="T70" fmla="*/ 2147483647 w 1353"/>
              <a:gd name="T71" fmla="*/ 2147483647 h 790"/>
              <a:gd name="T72" fmla="*/ 2147483647 w 1353"/>
              <a:gd name="T73" fmla="*/ 2147483647 h 790"/>
              <a:gd name="T74" fmla="*/ 2147483647 w 1353"/>
              <a:gd name="T75" fmla="*/ 2147483647 h 79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353"/>
              <a:gd name="T115" fmla="*/ 0 h 790"/>
              <a:gd name="T116" fmla="*/ 1353 w 1353"/>
              <a:gd name="T117" fmla="*/ 790 h 790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353" h="790">
                <a:moveTo>
                  <a:pt x="242" y="141"/>
                </a:moveTo>
                <a:cubicBezTo>
                  <a:pt x="255" y="96"/>
                  <a:pt x="306" y="65"/>
                  <a:pt x="349" y="54"/>
                </a:cubicBezTo>
                <a:cubicBezTo>
                  <a:pt x="444" y="63"/>
                  <a:pt x="407" y="49"/>
                  <a:pt x="443" y="101"/>
                </a:cubicBezTo>
                <a:cubicBezTo>
                  <a:pt x="445" y="114"/>
                  <a:pt x="436" y="139"/>
                  <a:pt x="449" y="141"/>
                </a:cubicBezTo>
                <a:cubicBezTo>
                  <a:pt x="473" y="145"/>
                  <a:pt x="482" y="105"/>
                  <a:pt x="503" y="94"/>
                </a:cubicBezTo>
                <a:cubicBezTo>
                  <a:pt x="572" y="59"/>
                  <a:pt x="655" y="38"/>
                  <a:pt x="731" y="27"/>
                </a:cubicBezTo>
                <a:cubicBezTo>
                  <a:pt x="856" y="33"/>
                  <a:pt x="870" y="0"/>
                  <a:pt x="918" y="74"/>
                </a:cubicBezTo>
                <a:cubicBezTo>
                  <a:pt x="926" y="114"/>
                  <a:pt x="936" y="142"/>
                  <a:pt x="952" y="181"/>
                </a:cubicBezTo>
                <a:cubicBezTo>
                  <a:pt x="995" y="168"/>
                  <a:pt x="1036" y="152"/>
                  <a:pt x="1079" y="141"/>
                </a:cubicBezTo>
                <a:cubicBezTo>
                  <a:pt x="1189" y="145"/>
                  <a:pt x="1245" y="119"/>
                  <a:pt x="1320" y="168"/>
                </a:cubicBezTo>
                <a:cubicBezTo>
                  <a:pt x="1338" y="196"/>
                  <a:pt x="1341" y="221"/>
                  <a:pt x="1347" y="255"/>
                </a:cubicBezTo>
                <a:cubicBezTo>
                  <a:pt x="1344" y="300"/>
                  <a:pt x="1353" y="392"/>
                  <a:pt x="1313" y="429"/>
                </a:cubicBezTo>
                <a:cubicBezTo>
                  <a:pt x="1295" y="466"/>
                  <a:pt x="1273" y="482"/>
                  <a:pt x="1233" y="490"/>
                </a:cubicBezTo>
                <a:cubicBezTo>
                  <a:pt x="1248" y="513"/>
                  <a:pt x="1253" y="530"/>
                  <a:pt x="1273" y="550"/>
                </a:cubicBezTo>
                <a:cubicBezTo>
                  <a:pt x="1270" y="586"/>
                  <a:pt x="1276" y="625"/>
                  <a:pt x="1260" y="657"/>
                </a:cubicBezTo>
                <a:cubicBezTo>
                  <a:pt x="1249" y="679"/>
                  <a:pt x="1219" y="684"/>
                  <a:pt x="1199" y="691"/>
                </a:cubicBezTo>
                <a:cubicBezTo>
                  <a:pt x="1182" y="697"/>
                  <a:pt x="1169" y="711"/>
                  <a:pt x="1152" y="717"/>
                </a:cubicBezTo>
                <a:cubicBezTo>
                  <a:pt x="1133" y="724"/>
                  <a:pt x="1112" y="726"/>
                  <a:pt x="1092" y="731"/>
                </a:cubicBezTo>
                <a:cubicBezTo>
                  <a:pt x="1011" y="727"/>
                  <a:pt x="930" y="729"/>
                  <a:pt x="851" y="711"/>
                </a:cubicBezTo>
                <a:cubicBezTo>
                  <a:pt x="835" y="694"/>
                  <a:pt x="825" y="687"/>
                  <a:pt x="818" y="664"/>
                </a:cubicBezTo>
                <a:cubicBezTo>
                  <a:pt x="798" y="683"/>
                  <a:pt x="785" y="714"/>
                  <a:pt x="764" y="731"/>
                </a:cubicBezTo>
                <a:cubicBezTo>
                  <a:pt x="756" y="737"/>
                  <a:pt x="745" y="739"/>
                  <a:pt x="737" y="744"/>
                </a:cubicBezTo>
                <a:cubicBezTo>
                  <a:pt x="670" y="786"/>
                  <a:pt x="714" y="771"/>
                  <a:pt x="670" y="784"/>
                </a:cubicBezTo>
                <a:cubicBezTo>
                  <a:pt x="429" y="777"/>
                  <a:pt x="513" y="790"/>
                  <a:pt x="362" y="737"/>
                </a:cubicBezTo>
                <a:cubicBezTo>
                  <a:pt x="354" y="714"/>
                  <a:pt x="343" y="693"/>
                  <a:pt x="335" y="670"/>
                </a:cubicBezTo>
                <a:cubicBezTo>
                  <a:pt x="333" y="657"/>
                  <a:pt x="342" y="632"/>
                  <a:pt x="329" y="630"/>
                </a:cubicBezTo>
                <a:cubicBezTo>
                  <a:pt x="313" y="628"/>
                  <a:pt x="306" y="653"/>
                  <a:pt x="295" y="664"/>
                </a:cubicBezTo>
                <a:cubicBezTo>
                  <a:pt x="285" y="674"/>
                  <a:pt x="268" y="672"/>
                  <a:pt x="255" y="677"/>
                </a:cubicBezTo>
                <a:cubicBezTo>
                  <a:pt x="47" y="668"/>
                  <a:pt x="152" y="677"/>
                  <a:pt x="41" y="644"/>
                </a:cubicBezTo>
                <a:cubicBezTo>
                  <a:pt x="16" y="619"/>
                  <a:pt x="9" y="596"/>
                  <a:pt x="0" y="563"/>
                </a:cubicBezTo>
                <a:cubicBezTo>
                  <a:pt x="2" y="536"/>
                  <a:pt x="0" y="509"/>
                  <a:pt x="7" y="483"/>
                </a:cubicBezTo>
                <a:cubicBezTo>
                  <a:pt x="13" y="462"/>
                  <a:pt x="77" y="447"/>
                  <a:pt x="94" y="443"/>
                </a:cubicBezTo>
                <a:cubicBezTo>
                  <a:pt x="105" y="436"/>
                  <a:pt x="116" y="428"/>
                  <a:pt x="128" y="423"/>
                </a:cubicBezTo>
                <a:cubicBezTo>
                  <a:pt x="137" y="419"/>
                  <a:pt x="149" y="423"/>
                  <a:pt x="155" y="416"/>
                </a:cubicBezTo>
                <a:cubicBezTo>
                  <a:pt x="160" y="409"/>
                  <a:pt x="135" y="378"/>
                  <a:pt x="134" y="376"/>
                </a:cubicBezTo>
                <a:cubicBezTo>
                  <a:pt x="124" y="343"/>
                  <a:pt x="115" y="348"/>
                  <a:pt x="108" y="309"/>
                </a:cubicBezTo>
                <a:cubicBezTo>
                  <a:pt x="110" y="271"/>
                  <a:pt x="108" y="233"/>
                  <a:pt x="114" y="195"/>
                </a:cubicBezTo>
                <a:cubicBezTo>
                  <a:pt x="120" y="156"/>
                  <a:pt x="217" y="154"/>
                  <a:pt x="242" y="141"/>
                </a:cubicBezTo>
                <a:close/>
              </a:path>
            </a:pathLst>
          </a:custGeom>
          <a:noFill/>
          <a:ln w="1905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0" name="Text Box 8">
            <a:extLst>
              <a:ext uri="{FF2B5EF4-FFF2-40B4-BE49-F238E27FC236}">
                <a16:creationId xmlns:a16="http://schemas.microsoft.com/office/drawing/2014/main" id="{8C640859-9F06-6885-9C77-F400C5506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5373688"/>
            <a:ext cx="1368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2400">
                <a:latin typeface="Times New Roman" panose="02020603050405020304" pitchFamily="18" charset="0"/>
              </a:rPr>
              <a:t>heap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3561" name="Text Box 9">
            <a:extLst>
              <a:ext uri="{FF2B5EF4-FFF2-40B4-BE49-F238E27FC236}">
                <a16:creationId xmlns:a16="http://schemas.microsoft.com/office/drawing/2014/main" id="{FD17F889-207C-4899-20AD-5DB1BB8B1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3429000"/>
            <a:ext cx="22320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2400">
                <a:latin typeface="Times New Roman" panose="02020603050405020304" pitchFamily="18" charset="0"/>
              </a:rPr>
              <a:t>objekat klase Automobil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3562" name="Text Box 10">
            <a:extLst>
              <a:ext uri="{FF2B5EF4-FFF2-40B4-BE49-F238E27FC236}">
                <a16:creationId xmlns:a16="http://schemas.microsoft.com/office/drawing/2014/main" id="{A424075C-7E89-4250-5A5B-580DBE3E5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5013325"/>
            <a:ext cx="1152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2400">
                <a:latin typeface="Times New Roman" panose="02020603050405020304" pitchFamily="18" charset="0"/>
              </a:rPr>
              <a:t>stek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3563" name="Text Box 11">
            <a:extLst>
              <a:ext uri="{FF2B5EF4-FFF2-40B4-BE49-F238E27FC236}">
                <a16:creationId xmlns:a16="http://schemas.microsoft.com/office/drawing/2014/main" id="{70A5A9A4-BFFF-8040-3F0B-4E7BC4C65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4437063"/>
            <a:ext cx="431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600">
                <a:latin typeface="Times New Roman" panose="02020603050405020304" pitchFamily="18" charset="0"/>
              </a:rPr>
              <a:t>a</a:t>
            </a: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23564" name="Line 12">
            <a:extLst>
              <a:ext uri="{FF2B5EF4-FFF2-40B4-BE49-F238E27FC236}">
                <a16:creationId xmlns:a16="http://schemas.microsoft.com/office/drawing/2014/main" id="{51184C5E-8F54-2294-6FE3-B1228EB6E0B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24075" y="4221163"/>
            <a:ext cx="2519363" cy="431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7D16F752-06A2-EA6B-1483-0FD44AED4D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609600"/>
            <a:ext cx="8713788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/>
              <a:t>Referenca na objekat kao parametar metode</a:t>
            </a:r>
            <a:endParaRPr lang="en-GB" sz="4000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36EB4C4B-3E55-CA46-4BC4-74C44B94C7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9138"/>
            <a:ext cx="7772400" cy="43354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sr-Latn-CS" altLang="en-US" sz="2800" b="1">
                <a:latin typeface="Courier New" panose="02070309020205020404" pitchFamily="49" charset="0"/>
              </a:rPr>
              <a:t>void test(Automobil a) </a:t>
            </a:r>
            <a:r>
              <a:rPr lang="en-US" altLang="en-US" sz="2800" b="1">
                <a:latin typeface="Courier New" panose="02070309020205020404" pitchFamily="49" charset="0"/>
              </a:rPr>
              <a:t>{</a:t>
            </a:r>
          </a:p>
          <a:p>
            <a:pPr eaLnBrk="1" hangingPunct="1">
              <a:buFontTx/>
              <a:buNone/>
            </a:pPr>
            <a:r>
              <a:rPr lang="en-US" altLang="en-US" sz="2800" b="1">
                <a:latin typeface="Courier New" panose="02070309020205020404" pitchFamily="49" charset="0"/>
              </a:rPr>
              <a:t>  a.</a:t>
            </a:r>
            <a:r>
              <a:rPr lang="sr-Latn-CS" altLang="en-US" sz="2800" b="1">
                <a:latin typeface="Courier New" panose="02070309020205020404" pitchFamily="49" charset="0"/>
              </a:rPr>
              <a:t>radi = true</a:t>
            </a:r>
            <a:r>
              <a:rPr lang="en-US" altLang="en-US" sz="2800" b="1">
                <a:latin typeface="Courier New" panose="02070309020205020404" pitchFamily="49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2800" b="1">
                <a:latin typeface="Courier New" panose="02070309020205020404" pitchFamily="49" charset="0"/>
              </a:rPr>
              <a:t>}</a:t>
            </a:r>
          </a:p>
          <a:p>
            <a:pPr eaLnBrk="1" hangingPunct="1">
              <a:buFontTx/>
              <a:buNone/>
            </a:pPr>
            <a:endParaRPr lang="en-US" altLang="en-US" sz="2800" b="1">
              <a:latin typeface="Courier New" panose="02070309020205020404" pitchFamily="49" charset="0"/>
            </a:endParaRPr>
          </a:p>
          <a:p>
            <a:pPr eaLnBrk="1" hangingPunct="1">
              <a:buFontTx/>
              <a:buNone/>
            </a:pPr>
            <a:r>
              <a:rPr lang="en-US" altLang="en-US" sz="2800" b="1">
                <a:latin typeface="Courier New" panose="02070309020205020404" pitchFamily="49" charset="0"/>
              </a:rPr>
              <a:t>...</a:t>
            </a:r>
          </a:p>
          <a:p>
            <a:pPr eaLnBrk="1" hangingPunct="1">
              <a:buFontTx/>
              <a:buNone/>
            </a:pPr>
            <a:r>
              <a:rPr lang="en-US" altLang="en-US" sz="2800" b="1">
                <a:latin typeface="Courier New" panose="02070309020205020404" pitchFamily="49" charset="0"/>
              </a:rPr>
              <a:t>Automobil x = new Automobil();</a:t>
            </a:r>
          </a:p>
          <a:p>
            <a:pPr eaLnBrk="1" hangingPunct="1">
              <a:buFontTx/>
              <a:buNone/>
            </a:pPr>
            <a:r>
              <a:rPr lang="en-US" altLang="en-US" sz="2800" b="1">
                <a:latin typeface="Courier New" panose="02070309020205020404" pitchFamily="49" charset="0"/>
              </a:rPr>
              <a:t>x.</a:t>
            </a:r>
            <a:r>
              <a:rPr lang="sr-Latn-CS" altLang="en-US" sz="2800" b="1">
                <a:latin typeface="Courier New" panose="02070309020205020404" pitchFamily="49" charset="0"/>
              </a:rPr>
              <a:t>radi = false</a:t>
            </a:r>
            <a:r>
              <a:rPr lang="en-US" altLang="en-US" sz="2800" b="1">
                <a:latin typeface="Courier New" panose="02070309020205020404" pitchFamily="49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altLang="en-US" sz="2800" b="1">
                <a:latin typeface="Courier New" panose="02070309020205020404" pitchFamily="49" charset="0"/>
              </a:rPr>
              <a:t>test(x);</a:t>
            </a:r>
            <a:endParaRPr lang="en-GB" altLang="en-US" sz="2800" b="1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AD71A9DD-852B-04DD-8ECC-DC3003C49F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/>
              <a:t>Referenca na objekat kao parametar metode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6C298529-B728-24E8-FD1F-F5883EC4CD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4508500"/>
            <a:ext cx="647700" cy="358775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400"/>
              <a:t>x</a:t>
            </a:r>
          </a:p>
        </p:txBody>
      </p:sp>
      <p:sp>
        <p:nvSpPr>
          <p:cNvPr id="25604" name="Line 4">
            <a:extLst>
              <a:ext uri="{FF2B5EF4-FFF2-40B4-BE49-F238E27FC236}">
                <a16:creationId xmlns:a16="http://schemas.microsoft.com/office/drawing/2014/main" id="{0CF38D0F-30C6-C585-180E-9E44FD42C2E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76375" y="3500438"/>
            <a:ext cx="0" cy="13684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5" name="Line 5">
            <a:extLst>
              <a:ext uri="{FF2B5EF4-FFF2-40B4-BE49-F238E27FC236}">
                <a16:creationId xmlns:a16="http://schemas.microsoft.com/office/drawing/2014/main" id="{72F00AAF-2822-E438-408F-DBD90981524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24075" y="3500438"/>
            <a:ext cx="0" cy="13684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6" name="AutoShape 6">
            <a:extLst>
              <a:ext uri="{FF2B5EF4-FFF2-40B4-BE49-F238E27FC236}">
                <a16:creationId xmlns:a16="http://schemas.microsoft.com/office/drawing/2014/main" id="{40979661-EDCB-0FCC-D916-2C80E4D9D4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275" y="2276475"/>
            <a:ext cx="4537075" cy="2952750"/>
          </a:xfrm>
          <a:prstGeom prst="roundRect">
            <a:avLst>
              <a:gd name="adj" fmla="val 16667"/>
            </a:avLst>
          </a:prstGeom>
          <a:noFill/>
          <a:ln w="1905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607" name="Freeform 7">
            <a:extLst>
              <a:ext uri="{FF2B5EF4-FFF2-40B4-BE49-F238E27FC236}">
                <a16:creationId xmlns:a16="http://schemas.microsoft.com/office/drawing/2014/main" id="{755B5D1D-8201-FCFB-A5A2-E4CFAC152EB2}"/>
              </a:ext>
            </a:extLst>
          </p:cNvPr>
          <p:cNvSpPr>
            <a:spLocks/>
          </p:cNvSpPr>
          <p:nvPr/>
        </p:nvSpPr>
        <p:spPr bwMode="auto">
          <a:xfrm>
            <a:off x="4624388" y="2965450"/>
            <a:ext cx="3260725" cy="1831975"/>
          </a:xfrm>
          <a:custGeom>
            <a:avLst/>
            <a:gdLst>
              <a:gd name="T0" fmla="*/ 2147483647 w 1353"/>
              <a:gd name="T1" fmla="*/ 2147483647 h 790"/>
              <a:gd name="T2" fmla="*/ 2147483647 w 1353"/>
              <a:gd name="T3" fmla="*/ 2147483647 h 790"/>
              <a:gd name="T4" fmla="*/ 2147483647 w 1353"/>
              <a:gd name="T5" fmla="*/ 2147483647 h 790"/>
              <a:gd name="T6" fmla="*/ 2147483647 w 1353"/>
              <a:gd name="T7" fmla="*/ 2147483647 h 790"/>
              <a:gd name="T8" fmla="*/ 2147483647 w 1353"/>
              <a:gd name="T9" fmla="*/ 2147483647 h 790"/>
              <a:gd name="T10" fmla="*/ 2147483647 w 1353"/>
              <a:gd name="T11" fmla="*/ 2147483647 h 790"/>
              <a:gd name="T12" fmla="*/ 2147483647 w 1353"/>
              <a:gd name="T13" fmla="*/ 2147483647 h 790"/>
              <a:gd name="T14" fmla="*/ 2147483647 w 1353"/>
              <a:gd name="T15" fmla="*/ 2147483647 h 790"/>
              <a:gd name="T16" fmla="*/ 2147483647 w 1353"/>
              <a:gd name="T17" fmla="*/ 2147483647 h 790"/>
              <a:gd name="T18" fmla="*/ 2147483647 w 1353"/>
              <a:gd name="T19" fmla="*/ 2147483647 h 790"/>
              <a:gd name="T20" fmla="*/ 2147483647 w 1353"/>
              <a:gd name="T21" fmla="*/ 2147483647 h 790"/>
              <a:gd name="T22" fmla="*/ 2147483647 w 1353"/>
              <a:gd name="T23" fmla="*/ 2147483647 h 790"/>
              <a:gd name="T24" fmla="*/ 2147483647 w 1353"/>
              <a:gd name="T25" fmla="*/ 2147483647 h 790"/>
              <a:gd name="T26" fmla="*/ 2147483647 w 1353"/>
              <a:gd name="T27" fmla="*/ 2147483647 h 790"/>
              <a:gd name="T28" fmla="*/ 2147483647 w 1353"/>
              <a:gd name="T29" fmla="*/ 2147483647 h 790"/>
              <a:gd name="T30" fmla="*/ 2147483647 w 1353"/>
              <a:gd name="T31" fmla="*/ 2147483647 h 790"/>
              <a:gd name="T32" fmla="*/ 2147483647 w 1353"/>
              <a:gd name="T33" fmla="*/ 2147483647 h 790"/>
              <a:gd name="T34" fmla="*/ 2147483647 w 1353"/>
              <a:gd name="T35" fmla="*/ 2147483647 h 790"/>
              <a:gd name="T36" fmla="*/ 2147483647 w 1353"/>
              <a:gd name="T37" fmla="*/ 2147483647 h 790"/>
              <a:gd name="T38" fmla="*/ 2147483647 w 1353"/>
              <a:gd name="T39" fmla="*/ 2147483647 h 790"/>
              <a:gd name="T40" fmla="*/ 2147483647 w 1353"/>
              <a:gd name="T41" fmla="*/ 2147483647 h 790"/>
              <a:gd name="T42" fmla="*/ 2147483647 w 1353"/>
              <a:gd name="T43" fmla="*/ 2147483647 h 790"/>
              <a:gd name="T44" fmla="*/ 2147483647 w 1353"/>
              <a:gd name="T45" fmla="*/ 2147483647 h 790"/>
              <a:gd name="T46" fmla="*/ 2147483647 w 1353"/>
              <a:gd name="T47" fmla="*/ 2147483647 h 790"/>
              <a:gd name="T48" fmla="*/ 2147483647 w 1353"/>
              <a:gd name="T49" fmla="*/ 2147483647 h 790"/>
              <a:gd name="T50" fmla="*/ 2147483647 w 1353"/>
              <a:gd name="T51" fmla="*/ 2147483647 h 790"/>
              <a:gd name="T52" fmla="*/ 2147483647 w 1353"/>
              <a:gd name="T53" fmla="*/ 2147483647 h 790"/>
              <a:gd name="T54" fmla="*/ 2147483647 w 1353"/>
              <a:gd name="T55" fmla="*/ 2147483647 h 790"/>
              <a:gd name="T56" fmla="*/ 2147483647 w 1353"/>
              <a:gd name="T57" fmla="*/ 2147483647 h 790"/>
              <a:gd name="T58" fmla="*/ 0 w 1353"/>
              <a:gd name="T59" fmla="*/ 2147483647 h 790"/>
              <a:gd name="T60" fmla="*/ 2147483647 w 1353"/>
              <a:gd name="T61" fmla="*/ 2147483647 h 790"/>
              <a:gd name="T62" fmla="*/ 2147483647 w 1353"/>
              <a:gd name="T63" fmla="*/ 2147483647 h 790"/>
              <a:gd name="T64" fmla="*/ 2147483647 w 1353"/>
              <a:gd name="T65" fmla="*/ 2147483647 h 790"/>
              <a:gd name="T66" fmla="*/ 2147483647 w 1353"/>
              <a:gd name="T67" fmla="*/ 2147483647 h 790"/>
              <a:gd name="T68" fmla="*/ 2147483647 w 1353"/>
              <a:gd name="T69" fmla="*/ 2147483647 h 790"/>
              <a:gd name="T70" fmla="*/ 2147483647 w 1353"/>
              <a:gd name="T71" fmla="*/ 2147483647 h 790"/>
              <a:gd name="T72" fmla="*/ 2147483647 w 1353"/>
              <a:gd name="T73" fmla="*/ 2147483647 h 790"/>
              <a:gd name="T74" fmla="*/ 2147483647 w 1353"/>
              <a:gd name="T75" fmla="*/ 2147483647 h 79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353"/>
              <a:gd name="T115" fmla="*/ 0 h 790"/>
              <a:gd name="T116" fmla="*/ 1353 w 1353"/>
              <a:gd name="T117" fmla="*/ 790 h 790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353" h="790">
                <a:moveTo>
                  <a:pt x="242" y="141"/>
                </a:moveTo>
                <a:cubicBezTo>
                  <a:pt x="255" y="96"/>
                  <a:pt x="306" y="65"/>
                  <a:pt x="349" y="54"/>
                </a:cubicBezTo>
                <a:cubicBezTo>
                  <a:pt x="444" y="63"/>
                  <a:pt x="407" y="49"/>
                  <a:pt x="443" y="101"/>
                </a:cubicBezTo>
                <a:cubicBezTo>
                  <a:pt x="445" y="114"/>
                  <a:pt x="436" y="139"/>
                  <a:pt x="449" y="141"/>
                </a:cubicBezTo>
                <a:cubicBezTo>
                  <a:pt x="473" y="145"/>
                  <a:pt x="482" y="105"/>
                  <a:pt x="503" y="94"/>
                </a:cubicBezTo>
                <a:cubicBezTo>
                  <a:pt x="572" y="59"/>
                  <a:pt x="655" y="38"/>
                  <a:pt x="731" y="27"/>
                </a:cubicBezTo>
                <a:cubicBezTo>
                  <a:pt x="856" y="33"/>
                  <a:pt x="870" y="0"/>
                  <a:pt x="918" y="74"/>
                </a:cubicBezTo>
                <a:cubicBezTo>
                  <a:pt x="926" y="114"/>
                  <a:pt x="936" y="142"/>
                  <a:pt x="952" y="181"/>
                </a:cubicBezTo>
                <a:cubicBezTo>
                  <a:pt x="995" y="168"/>
                  <a:pt x="1036" y="152"/>
                  <a:pt x="1079" y="141"/>
                </a:cubicBezTo>
                <a:cubicBezTo>
                  <a:pt x="1189" y="145"/>
                  <a:pt x="1245" y="119"/>
                  <a:pt x="1320" y="168"/>
                </a:cubicBezTo>
                <a:cubicBezTo>
                  <a:pt x="1338" y="196"/>
                  <a:pt x="1341" y="221"/>
                  <a:pt x="1347" y="255"/>
                </a:cubicBezTo>
                <a:cubicBezTo>
                  <a:pt x="1344" y="300"/>
                  <a:pt x="1353" y="392"/>
                  <a:pt x="1313" y="429"/>
                </a:cubicBezTo>
                <a:cubicBezTo>
                  <a:pt x="1295" y="466"/>
                  <a:pt x="1273" y="482"/>
                  <a:pt x="1233" y="490"/>
                </a:cubicBezTo>
                <a:cubicBezTo>
                  <a:pt x="1248" y="513"/>
                  <a:pt x="1253" y="530"/>
                  <a:pt x="1273" y="550"/>
                </a:cubicBezTo>
                <a:cubicBezTo>
                  <a:pt x="1270" y="586"/>
                  <a:pt x="1276" y="625"/>
                  <a:pt x="1260" y="657"/>
                </a:cubicBezTo>
                <a:cubicBezTo>
                  <a:pt x="1249" y="679"/>
                  <a:pt x="1219" y="684"/>
                  <a:pt x="1199" y="691"/>
                </a:cubicBezTo>
                <a:cubicBezTo>
                  <a:pt x="1182" y="697"/>
                  <a:pt x="1169" y="711"/>
                  <a:pt x="1152" y="717"/>
                </a:cubicBezTo>
                <a:cubicBezTo>
                  <a:pt x="1133" y="724"/>
                  <a:pt x="1112" y="726"/>
                  <a:pt x="1092" y="731"/>
                </a:cubicBezTo>
                <a:cubicBezTo>
                  <a:pt x="1011" y="727"/>
                  <a:pt x="930" y="729"/>
                  <a:pt x="851" y="711"/>
                </a:cubicBezTo>
                <a:cubicBezTo>
                  <a:pt x="835" y="694"/>
                  <a:pt x="825" y="687"/>
                  <a:pt x="818" y="664"/>
                </a:cubicBezTo>
                <a:cubicBezTo>
                  <a:pt x="798" y="683"/>
                  <a:pt x="785" y="714"/>
                  <a:pt x="764" y="731"/>
                </a:cubicBezTo>
                <a:cubicBezTo>
                  <a:pt x="756" y="737"/>
                  <a:pt x="745" y="739"/>
                  <a:pt x="737" y="744"/>
                </a:cubicBezTo>
                <a:cubicBezTo>
                  <a:pt x="670" y="786"/>
                  <a:pt x="714" y="771"/>
                  <a:pt x="670" y="784"/>
                </a:cubicBezTo>
                <a:cubicBezTo>
                  <a:pt x="429" y="777"/>
                  <a:pt x="513" y="790"/>
                  <a:pt x="362" y="737"/>
                </a:cubicBezTo>
                <a:cubicBezTo>
                  <a:pt x="354" y="714"/>
                  <a:pt x="343" y="693"/>
                  <a:pt x="335" y="670"/>
                </a:cubicBezTo>
                <a:cubicBezTo>
                  <a:pt x="333" y="657"/>
                  <a:pt x="342" y="632"/>
                  <a:pt x="329" y="630"/>
                </a:cubicBezTo>
                <a:cubicBezTo>
                  <a:pt x="313" y="628"/>
                  <a:pt x="306" y="653"/>
                  <a:pt x="295" y="664"/>
                </a:cubicBezTo>
                <a:cubicBezTo>
                  <a:pt x="285" y="674"/>
                  <a:pt x="268" y="672"/>
                  <a:pt x="255" y="677"/>
                </a:cubicBezTo>
                <a:cubicBezTo>
                  <a:pt x="47" y="668"/>
                  <a:pt x="152" y="677"/>
                  <a:pt x="41" y="644"/>
                </a:cubicBezTo>
                <a:cubicBezTo>
                  <a:pt x="16" y="619"/>
                  <a:pt x="9" y="596"/>
                  <a:pt x="0" y="563"/>
                </a:cubicBezTo>
                <a:cubicBezTo>
                  <a:pt x="2" y="536"/>
                  <a:pt x="0" y="509"/>
                  <a:pt x="7" y="483"/>
                </a:cubicBezTo>
                <a:cubicBezTo>
                  <a:pt x="13" y="462"/>
                  <a:pt x="77" y="447"/>
                  <a:pt x="94" y="443"/>
                </a:cubicBezTo>
                <a:cubicBezTo>
                  <a:pt x="105" y="436"/>
                  <a:pt x="116" y="428"/>
                  <a:pt x="128" y="423"/>
                </a:cubicBezTo>
                <a:cubicBezTo>
                  <a:pt x="137" y="419"/>
                  <a:pt x="149" y="423"/>
                  <a:pt x="155" y="416"/>
                </a:cubicBezTo>
                <a:cubicBezTo>
                  <a:pt x="160" y="409"/>
                  <a:pt x="135" y="378"/>
                  <a:pt x="134" y="376"/>
                </a:cubicBezTo>
                <a:cubicBezTo>
                  <a:pt x="124" y="343"/>
                  <a:pt x="115" y="348"/>
                  <a:pt x="108" y="309"/>
                </a:cubicBezTo>
                <a:cubicBezTo>
                  <a:pt x="110" y="271"/>
                  <a:pt x="108" y="233"/>
                  <a:pt x="114" y="195"/>
                </a:cubicBezTo>
                <a:cubicBezTo>
                  <a:pt x="120" y="156"/>
                  <a:pt x="217" y="154"/>
                  <a:pt x="242" y="141"/>
                </a:cubicBezTo>
                <a:close/>
              </a:path>
            </a:pathLst>
          </a:custGeom>
          <a:noFill/>
          <a:ln w="1905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8" name="Text Box 8">
            <a:extLst>
              <a:ext uri="{FF2B5EF4-FFF2-40B4-BE49-F238E27FC236}">
                <a16:creationId xmlns:a16="http://schemas.microsoft.com/office/drawing/2014/main" id="{8771B446-445A-B52C-0E2D-6815B2894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5373688"/>
            <a:ext cx="1368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2400">
                <a:latin typeface="Times New Roman" panose="02020603050405020304" pitchFamily="18" charset="0"/>
              </a:rPr>
              <a:t>heap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5609" name="Text Box 9">
            <a:extLst>
              <a:ext uri="{FF2B5EF4-FFF2-40B4-BE49-F238E27FC236}">
                <a16:creationId xmlns:a16="http://schemas.microsoft.com/office/drawing/2014/main" id="{BEC71AA7-C343-DB0C-4466-3976A5D3C2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3429000"/>
            <a:ext cx="22320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2400">
                <a:latin typeface="Times New Roman" panose="02020603050405020304" pitchFamily="18" charset="0"/>
              </a:rPr>
              <a:t>objekat klase Automobil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5610" name="Text Box 10">
            <a:extLst>
              <a:ext uri="{FF2B5EF4-FFF2-40B4-BE49-F238E27FC236}">
                <a16:creationId xmlns:a16="http://schemas.microsoft.com/office/drawing/2014/main" id="{4B0D92F8-8EBB-1175-D2AD-8FB1D9AD8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5013325"/>
            <a:ext cx="1152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2400">
                <a:latin typeface="Times New Roman" panose="02020603050405020304" pitchFamily="18" charset="0"/>
              </a:rPr>
              <a:t>stek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5611" name="Line 12">
            <a:extLst>
              <a:ext uri="{FF2B5EF4-FFF2-40B4-BE49-F238E27FC236}">
                <a16:creationId xmlns:a16="http://schemas.microsoft.com/office/drawing/2014/main" id="{49004038-BB63-DEC2-0D73-A3454D83431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24075" y="4221163"/>
            <a:ext cx="2519363" cy="431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2" name="Rectangle 3">
            <a:extLst>
              <a:ext uri="{FF2B5EF4-FFF2-40B4-BE49-F238E27FC236}">
                <a16:creationId xmlns:a16="http://schemas.microsoft.com/office/drawing/2014/main" id="{8A4E6B33-F298-5452-68D8-B37A9303B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8488" y="3789363"/>
            <a:ext cx="647700" cy="358775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400"/>
              <a:t>false</a:t>
            </a:r>
            <a:endParaRPr lang="en-US" altLang="en-US"/>
          </a:p>
        </p:txBody>
      </p:sp>
      <p:sp>
        <p:nvSpPr>
          <p:cNvPr id="25613" name="Text Box 8">
            <a:extLst>
              <a:ext uri="{FF2B5EF4-FFF2-40B4-BE49-F238E27FC236}">
                <a16:creationId xmlns:a16="http://schemas.microsoft.com/office/drawing/2014/main" id="{07B2869A-2544-46D9-919A-AB715B607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3500438"/>
            <a:ext cx="6477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600">
                <a:latin typeface="Times New Roman" panose="02020603050405020304" pitchFamily="18" charset="0"/>
              </a:rPr>
              <a:t>radi</a:t>
            </a: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25614" name="Text Box 22">
            <a:extLst>
              <a:ext uri="{FF2B5EF4-FFF2-40B4-BE49-F238E27FC236}">
                <a16:creationId xmlns:a16="http://schemas.microsoft.com/office/drawing/2014/main" id="{D8695819-EDA0-8A75-ABD8-586733B4A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447800"/>
            <a:ext cx="7848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latin typeface="Courier New" panose="02070309020205020404" pitchFamily="49" charset="0"/>
              </a:rPr>
              <a:t>Automobil x = new Automobil();</a:t>
            </a:r>
          </a:p>
          <a:p>
            <a:pPr eaLnBrk="1" hangingPunct="1"/>
            <a:r>
              <a:rPr lang="en-US" altLang="en-US" sz="2000" b="1">
                <a:latin typeface="Courier New" panose="02070309020205020404" pitchFamily="49" charset="0"/>
              </a:rPr>
              <a:t>x.</a:t>
            </a:r>
            <a:r>
              <a:rPr lang="sr-Latn-CS" altLang="en-US" sz="2000" b="1">
                <a:latin typeface="Courier New" panose="02070309020205020404" pitchFamily="49" charset="0"/>
              </a:rPr>
              <a:t>radi = false</a:t>
            </a:r>
            <a:r>
              <a:rPr lang="en-US" altLang="en-US" sz="2000" b="1">
                <a:latin typeface="Courier New" panose="02070309020205020404" pitchFamily="49" charset="0"/>
              </a:rPr>
              <a:t>;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C79F1568-CD9E-E11D-E21C-5A20C7F83E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/>
              <a:t>Referenca na objekat kao parametar metode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F235F54F-0E9A-38C8-D4BF-9A2552513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1300" y="5051425"/>
            <a:ext cx="647700" cy="358775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400"/>
              <a:t>x</a:t>
            </a:r>
          </a:p>
        </p:txBody>
      </p:sp>
      <p:sp>
        <p:nvSpPr>
          <p:cNvPr id="26628" name="Line 4">
            <a:extLst>
              <a:ext uri="{FF2B5EF4-FFF2-40B4-BE49-F238E27FC236}">
                <a16:creationId xmlns:a16="http://schemas.microsoft.com/office/drawing/2014/main" id="{18C33E9F-A8D0-65AC-9EFC-744CDC54840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11300" y="4043363"/>
            <a:ext cx="0" cy="13684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29" name="Line 5">
            <a:extLst>
              <a:ext uri="{FF2B5EF4-FFF2-40B4-BE49-F238E27FC236}">
                <a16:creationId xmlns:a16="http://schemas.microsoft.com/office/drawing/2014/main" id="{62D14B5A-120B-D6E5-500B-D8DEB822A64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4043363"/>
            <a:ext cx="0" cy="13684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0" name="AutoShape 6">
            <a:extLst>
              <a:ext uri="{FF2B5EF4-FFF2-40B4-BE49-F238E27FC236}">
                <a16:creationId xmlns:a16="http://schemas.microsoft.com/office/drawing/2014/main" id="{C31ED7C6-3111-88FD-6FF8-758A080D9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819400"/>
            <a:ext cx="4537075" cy="2952750"/>
          </a:xfrm>
          <a:prstGeom prst="roundRect">
            <a:avLst>
              <a:gd name="adj" fmla="val 16667"/>
            </a:avLst>
          </a:prstGeom>
          <a:noFill/>
          <a:ln w="1905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631" name="Freeform 7">
            <a:extLst>
              <a:ext uri="{FF2B5EF4-FFF2-40B4-BE49-F238E27FC236}">
                <a16:creationId xmlns:a16="http://schemas.microsoft.com/office/drawing/2014/main" id="{184B1568-1578-958A-DFD0-4630A40D945F}"/>
              </a:ext>
            </a:extLst>
          </p:cNvPr>
          <p:cNvSpPr>
            <a:spLocks/>
          </p:cNvSpPr>
          <p:nvPr/>
        </p:nvSpPr>
        <p:spPr bwMode="auto">
          <a:xfrm>
            <a:off x="4659313" y="3508375"/>
            <a:ext cx="3260725" cy="1831975"/>
          </a:xfrm>
          <a:custGeom>
            <a:avLst/>
            <a:gdLst>
              <a:gd name="T0" fmla="*/ 2147483647 w 1353"/>
              <a:gd name="T1" fmla="*/ 2147483647 h 790"/>
              <a:gd name="T2" fmla="*/ 2147483647 w 1353"/>
              <a:gd name="T3" fmla="*/ 2147483647 h 790"/>
              <a:gd name="T4" fmla="*/ 2147483647 w 1353"/>
              <a:gd name="T5" fmla="*/ 2147483647 h 790"/>
              <a:gd name="T6" fmla="*/ 2147483647 w 1353"/>
              <a:gd name="T7" fmla="*/ 2147483647 h 790"/>
              <a:gd name="T8" fmla="*/ 2147483647 w 1353"/>
              <a:gd name="T9" fmla="*/ 2147483647 h 790"/>
              <a:gd name="T10" fmla="*/ 2147483647 w 1353"/>
              <a:gd name="T11" fmla="*/ 2147483647 h 790"/>
              <a:gd name="T12" fmla="*/ 2147483647 w 1353"/>
              <a:gd name="T13" fmla="*/ 2147483647 h 790"/>
              <a:gd name="T14" fmla="*/ 2147483647 w 1353"/>
              <a:gd name="T15" fmla="*/ 2147483647 h 790"/>
              <a:gd name="T16" fmla="*/ 2147483647 w 1353"/>
              <a:gd name="T17" fmla="*/ 2147483647 h 790"/>
              <a:gd name="T18" fmla="*/ 2147483647 w 1353"/>
              <a:gd name="T19" fmla="*/ 2147483647 h 790"/>
              <a:gd name="T20" fmla="*/ 2147483647 w 1353"/>
              <a:gd name="T21" fmla="*/ 2147483647 h 790"/>
              <a:gd name="T22" fmla="*/ 2147483647 w 1353"/>
              <a:gd name="T23" fmla="*/ 2147483647 h 790"/>
              <a:gd name="T24" fmla="*/ 2147483647 w 1353"/>
              <a:gd name="T25" fmla="*/ 2147483647 h 790"/>
              <a:gd name="T26" fmla="*/ 2147483647 w 1353"/>
              <a:gd name="T27" fmla="*/ 2147483647 h 790"/>
              <a:gd name="T28" fmla="*/ 2147483647 w 1353"/>
              <a:gd name="T29" fmla="*/ 2147483647 h 790"/>
              <a:gd name="T30" fmla="*/ 2147483647 w 1353"/>
              <a:gd name="T31" fmla="*/ 2147483647 h 790"/>
              <a:gd name="T32" fmla="*/ 2147483647 w 1353"/>
              <a:gd name="T33" fmla="*/ 2147483647 h 790"/>
              <a:gd name="T34" fmla="*/ 2147483647 w 1353"/>
              <a:gd name="T35" fmla="*/ 2147483647 h 790"/>
              <a:gd name="T36" fmla="*/ 2147483647 w 1353"/>
              <a:gd name="T37" fmla="*/ 2147483647 h 790"/>
              <a:gd name="T38" fmla="*/ 2147483647 w 1353"/>
              <a:gd name="T39" fmla="*/ 2147483647 h 790"/>
              <a:gd name="T40" fmla="*/ 2147483647 w 1353"/>
              <a:gd name="T41" fmla="*/ 2147483647 h 790"/>
              <a:gd name="T42" fmla="*/ 2147483647 w 1353"/>
              <a:gd name="T43" fmla="*/ 2147483647 h 790"/>
              <a:gd name="T44" fmla="*/ 2147483647 w 1353"/>
              <a:gd name="T45" fmla="*/ 2147483647 h 790"/>
              <a:gd name="T46" fmla="*/ 2147483647 w 1353"/>
              <a:gd name="T47" fmla="*/ 2147483647 h 790"/>
              <a:gd name="T48" fmla="*/ 2147483647 w 1353"/>
              <a:gd name="T49" fmla="*/ 2147483647 h 790"/>
              <a:gd name="T50" fmla="*/ 2147483647 w 1353"/>
              <a:gd name="T51" fmla="*/ 2147483647 h 790"/>
              <a:gd name="T52" fmla="*/ 2147483647 w 1353"/>
              <a:gd name="T53" fmla="*/ 2147483647 h 790"/>
              <a:gd name="T54" fmla="*/ 2147483647 w 1353"/>
              <a:gd name="T55" fmla="*/ 2147483647 h 790"/>
              <a:gd name="T56" fmla="*/ 2147483647 w 1353"/>
              <a:gd name="T57" fmla="*/ 2147483647 h 790"/>
              <a:gd name="T58" fmla="*/ 0 w 1353"/>
              <a:gd name="T59" fmla="*/ 2147483647 h 790"/>
              <a:gd name="T60" fmla="*/ 2147483647 w 1353"/>
              <a:gd name="T61" fmla="*/ 2147483647 h 790"/>
              <a:gd name="T62" fmla="*/ 2147483647 w 1353"/>
              <a:gd name="T63" fmla="*/ 2147483647 h 790"/>
              <a:gd name="T64" fmla="*/ 2147483647 w 1353"/>
              <a:gd name="T65" fmla="*/ 2147483647 h 790"/>
              <a:gd name="T66" fmla="*/ 2147483647 w 1353"/>
              <a:gd name="T67" fmla="*/ 2147483647 h 790"/>
              <a:gd name="T68" fmla="*/ 2147483647 w 1353"/>
              <a:gd name="T69" fmla="*/ 2147483647 h 790"/>
              <a:gd name="T70" fmla="*/ 2147483647 w 1353"/>
              <a:gd name="T71" fmla="*/ 2147483647 h 790"/>
              <a:gd name="T72" fmla="*/ 2147483647 w 1353"/>
              <a:gd name="T73" fmla="*/ 2147483647 h 790"/>
              <a:gd name="T74" fmla="*/ 2147483647 w 1353"/>
              <a:gd name="T75" fmla="*/ 2147483647 h 79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353"/>
              <a:gd name="T115" fmla="*/ 0 h 790"/>
              <a:gd name="T116" fmla="*/ 1353 w 1353"/>
              <a:gd name="T117" fmla="*/ 790 h 790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353" h="790">
                <a:moveTo>
                  <a:pt x="242" y="141"/>
                </a:moveTo>
                <a:cubicBezTo>
                  <a:pt x="255" y="96"/>
                  <a:pt x="306" y="65"/>
                  <a:pt x="349" y="54"/>
                </a:cubicBezTo>
                <a:cubicBezTo>
                  <a:pt x="444" y="63"/>
                  <a:pt x="407" y="49"/>
                  <a:pt x="443" y="101"/>
                </a:cubicBezTo>
                <a:cubicBezTo>
                  <a:pt x="445" y="114"/>
                  <a:pt x="436" y="139"/>
                  <a:pt x="449" y="141"/>
                </a:cubicBezTo>
                <a:cubicBezTo>
                  <a:pt x="473" y="145"/>
                  <a:pt x="482" y="105"/>
                  <a:pt x="503" y="94"/>
                </a:cubicBezTo>
                <a:cubicBezTo>
                  <a:pt x="572" y="59"/>
                  <a:pt x="655" y="38"/>
                  <a:pt x="731" y="27"/>
                </a:cubicBezTo>
                <a:cubicBezTo>
                  <a:pt x="856" y="33"/>
                  <a:pt x="870" y="0"/>
                  <a:pt x="918" y="74"/>
                </a:cubicBezTo>
                <a:cubicBezTo>
                  <a:pt x="926" y="114"/>
                  <a:pt x="936" y="142"/>
                  <a:pt x="952" y="181"/>
                </a:cubicBezTo>
                <a:cubicBezTo>
                  <a:pt x="995" y="168"/>
                  <a:pt x="1036" y="152"/>
                  <a:pt x="1079" y="141"/>
                </a:cubicBezTo>
                <a:cubicBezTo>
                  <a:pt x="1189" y="145"/>
                  <a:pt x="1245" y="119"/>
                  <a:pt x="1320" y="168"/>
                </a:cubicBezTo>
                <a:cubicBezTo>
                  <a:pt x="1338" y="196"/>
                  <a:pt x="1341" y="221"/>
                  <a:pt x="1347" y="255"/>
                </a:cubicBezTo>
                <a:cubicBezTo>
                  <a:pt x="1344" y="300"/>
                  <a:pt x="1353" y="392"/>
                  <a:pt x="1313" y="429"/>
                </a:cubicBezTo>
                <a:cubicBezTo>
                  <a:pt x="1295" y="466"/>
                  <a:pt x="1273" y="482"/>
                  <a:pt x="1233" y="490"/>
                </a:cubicBezTo>
                <a:cubicBezTo>
                  <a:pt x="1248" y="513"/>
                  <a:pt x="1253" y="530"/>
                  <a:pt x="1273" y="550"/>
                </a:cubicBezTo>
                <a:cubicBezTo>
                  <a:pt x="1270" y="586"/>
                  <a:pt x="1276" y="625"/>
                  <a:pt x="1260" y="657"/>
                </a:cubicBezTo>
                <a:cubicBezTo>
                  <a:pt x="1249" y="679"/>
                  <a:pt x="1219" y="684"/>
                  <a:pt x="1199" y="691"/>
                </a:cubicBezTo>
                <a:cubicBezTo>
                  <a:pt x="1182" y="697"/>
                  <a:pt x="1169" y="711"/>
                  <a:pt x="1152" y="717"/>
                </a:cubicBezTo>
                <a:cubicBezTo>
                  <a:pt x="1133" y="724"/>
                  <a:pt x="1112" y="726"/>
                  <a:pt x="1092" y="731"/>
                </a:cubicBezTo>
                <a:cubicBezTo>
                  <a:pt x="1011" y="727"/>
                  <a:pt x="930" y="729"/>
                  <a:pt x="851" y="711"/>
                </a:cubicBezTo>
                <a:cubicBezTo>
                  <a:pt x="835" y="694"/>
                  <a:pt x="825" y="687"/>
                  <a:pt x="818" y="664"/>
                </a:cubicBezTo>
                <a:cubicBezTo>
                  <a:pt x="798" y="683"/>
                  <a:pt x="785" y="714"/>
                  <a:pt x="764" y="731"/>
                </a:cubicBezTo>
                <a:cubicBezTo>
                  <a:pt x="756" y="737"/>
                  <a:pt x="745" y="739"/>
                  <a:pt x="737" y="744"/>
                </a:cubicBezTo>
                <a:cubicBezTo>
                  <a:pt x="670" y="786"/>
                  <a:pt x="714" y="771"/>
                  <a:pt x="670" y="784"/>
                </a:cubicBezTo>
                <a:cubicBezTo>
                  <a:pt x="429" y="777"/>
                  <a:pt x="513" y="790"/>
                  <a:pt x="362" y="737"/>
                </a:cubicBezTo>
                <a:cubicBezTo>
                  <a:pt x="354" y="714"/>
                  <a:pt x="343" y="693"/>
                  <a:pt x="335" y="670"/>
                </a:cubicBezTo>
                <a:cubicBezTo>
                  <a:pt x="333" y="657"/>
                  <a:pt x="342" y="632"/>
                  <a:pt x="329" y="630"/>
                </a:cubicBezTo>
                <a:cubicBezTo>
                  <a:pt x="313" y="628"/>
                  <a:pt x="306" y="653"/>
                  <a:pt x="295" y="664"/>
                </a:cubicBezTo>
                <a:cubicBezTo>
                  <a:pt x="285" y="674"/>
                  <a:pt x="268" y="672"/>
                  <a:pt x="255" y="677"/>
                </a:cubicBezTo>
                <a:cubicBezTo>
                  <a:pt x="47" y="668"/>
                  <a:pt x="152" y="677"/>
                  <a:pt x="41" y="644"/>
                </a:cubicBezTo>
                <a:cubicBezTo>
                  <a:pt x="16" y="619"/>
                  <a:pt x="9" y="596"/>
                  <a:pt x="0" y="563"/>
                </a:cubicBezTo>
                <a:cubicBezTo>
                  <a:pt x="2" y="536"/>
                  <a:pt x="0" y="509"/>
                  <a:pt x="7" y="483"/>
                </a:cubicBezTo>
                <a:cubicBezTo>
                  <a:pt x="13" y="462"/>
                  <a:pt x="77" y="447"/>
                  <a:pt x="94" y="443"/>
                </a:cubicBezTo>
                <a:cubicBezTo>
                  <a:pt x="105" y="436"/>
                  <a:pt x="116" y="428"/>
                  <a:pt x="128" y="423"/>
                </a:cubicBezTo>
                <a:cubicBezTo>
                  <a:pt x="137" y="419"/>
                  <a:pt x="149" y="423"/>
                  <a:pt x="155" y="416"/>
                </a:cubicBezTo>
                <a:cubicBezTo>
                  <a:pt x="160" y="409"/>
                  <a:pt x="135" y="378"/>
                  <a:pt x="134" y="376"/>
                </a:cubicBezTo>
                <a:cubicBezTo>
                  <a:pt x="124" y="343"/>
                  <a:pt x="115" y="348"/>
                  <a:pt x="108" y="309"/>
                </a:cubicBezTo>
                <a:cubicBezTo>
                  <a:pt x="110" y="271"/>
                  <a:pt x="108" y="233"/>
                  <a:pt x="114" y="195"/>
                </a:cubicBezTo>
                <a:cubicBezTo>
                  <a:pt x="120" y="156"/>
                  <a:pt x="217" y="154"/>
                  <a:pt x="242" y="141"/>
                </a:cubicBezTo>
                <a:close/>
              </a:path>
            </a:pathLst>
          </a:custGeom>
          <a:noFill/>
          <a:ln w="1905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2" name="Text Box 8">
            <a:extLst>
              <a:ext uri="{FF2B5EF4-FFF2-40B4-BE49-F238E27FC236}">
                <a16:creationId xmlns:a16="http://schemas.microsoft.com/office/drawing/2014/main" id="{FCF00EB4-352E-809A-3D63-E2A86044D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7513" y="5916613"/>
            <a:ext cx="1368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2400">
                <a:latin typeface="Times New Roman" panose="02020603050405020304" pitchFamily="18" charset="0"/>
              </a:rPr>
              <a:t>heap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6633" name="Text Box 9">
            <a:extLst>
              <a:ext uri="{FF2B5EF4-FFF2-40B4-BE49-F238E27FC236}">
                <a16:creationId xmlns:a16="http://schemas.microsoft.com/office/drawing/2014/main" id="{541C96B7-0086-406D-E489-DC6BBB84E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3188" y="3971925"/>
            <a:ext cx="22320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2400">
                <a:latin typeface="Times New Roman" panose="02020603050405020304" pitchFamily="18" charset="0"/>
              </a:rPr>
              <a:t>objekat klase Automobil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6634" name="Text Box 10">
            <a:extLst>
              <a:ext uri="{FF2B5EF4-FFF2-40B4-BE49-F238E27FC236}">
                <a16:creationId xmlns:a16="http://schemas.microsoft.com/office/drawing/2014/main" id="{B40B96BC-EA51-3173-0694-060C6B0CC9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6838" y="5556250"/>
            <a:ext cx="1152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2400">
                <a:latin typeface="Times New Roman" panose="02020603050405020304" pitchFamily="18" charset="0"/>
              </a:rPr>
              <a:t>stek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6635" name="Line 12">
            <a:extLst>
              <a:ext uri="{FF2B5EF4-FFF2-40B4-BE49-F238E27FC236}">
                <a16:creationId xmlns:a16="http://schemas.microsoft.com/office/drawing/2014/main" id="{792E2412-FDC2-1720-BE40-B1A9DB013C4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4764088"/>
            <a:ext cx="2519363" cy="431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6" name="Rectangle 3">
            <a:extLst>
              <a:ext uri="{FF2B5EF4-FFF2-40B4-BE49-F238E27FC236}">
                <a16:creationId xmlns:a16="http://schemas.microsoft.com/office/drawing/2014/main" id="{2A0E6945-9E5F-9A22-524C-84E710A417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1300" y="4692650"/>
            <a:ext cx="647700" cy="358775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400"/>
              <a:t>a</a:t>
            </a:r>
            <a:endParaRPr lang="en-US" altLang="en-US"/>
          </a:p>
        </p:txBody>
      </p:sp>
      <p:sp>
        <p:nvSpPr>
          <p:cNvPr id="26637" name="Line 12">
            <a:extLst>
              <a:ext uri="{FF2B5EF4-FFF2-40B4-BE49-F238E27FC236}">
                <a16:creationId xmlns:a16="http://schemas.microsoft.com/office/drawing/2014/main" id="{FE178AC9-809B-53A4-E4A6-692A41F40ED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4619625"/>
            <a:ext cx="2519363" cy="2889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8" name="Rectangle 3">
            <a:extLst>
              <a:ext uri="{FF2B5EF4-FFF2-40B4-BE49-F238E27FC236}">
                <a16:creationId xmlns:a16="http://schemas.microsoft.com/office/drawing/2014/main" id="{16E0720C-A94C-9E32-B201-B8241FB6C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3413" y="4332288"/>
            <a:ext cx="647700" cy="358775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400"/>
              <a:t>true</a:t>
            </a:r>
            <a:endParaRPr lang="en-US" altLang="en-US"/>
          </a:p>
        </p:txBody>
      </p:sp>
      <p:sp>
        <p:nvSpPr>
          <p:cNvPr id="26639" name="Text Box 8">
            <a:extLst>
              <a:ext uri="{FF2B5EF4-FFF2-40B4-BE49-F238E27FC236}">
                <a16:creationId xmlns:a16="http://schemas.microsoft.com/office/drawing/2014/main" id="{D96AFC7B-C78D-8C86-F947-BE086E5EB2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4850" y="4043363"/>
            <a:ext cx="6477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600">
                <a:latin typeface="Times New Roman" panose="02020603050405020304" pitchFamily="18" charset="0"/>
              </a:rPr>
              <a:t>radi</a:t>
            </a: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26640" name="Text Box 22">
            <a:extLst>
              <a:ext uri="{FF2B5EF4-FFF2-40B4-BE49-F238E27FC236}">
                <a16:creationId xmlns:a16="http://schemas.microsoft.com/office/drawing/2014/main" id="{A25B8FB8-CB2A-B4FF-C938-5AD06320A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95400"/>
            <a:ext cx="78486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r-Latn-CS" altLang="en-US" sz="1600" b="1">
                <a:latin typeface="Courier New" panose="02070309020205020404" pitchFamily="49" charset="0"/>
              </a:rPr>
              <a:t>...</a:t>
            </a:r>
          </a:p>
          <a:p>
            <a:pPr eaLnBrk="1" hangingPunct="1"/>
            <a:r>
              <a:rPr lang="sr-Latn-CS" altLang="en-US" sz="1600" b="1">
                <a:latin typeface="Courier New" panose="02070309020205020404" pitchFamily="49" charset="0"/>
              </a:rPr>
              <a:t>test(x);</a:t>
            </a:r>
          </a:p>
          <a:p>
            <a:pPr eaLnBrk="1" hangingPunct="1"/>
            <a:r>
              <a:rPr lang="sr-Latn-CS" altLang="en-US" sz="1600" b="1">
                <a:latin typeface="Courier New" panose="02070309020205020404" pitchFamily="49" charset="0"/>
              </a:rPr>
              <a:t>...</a:t>
            </a:r>
          </a:p>
          <a:p>
            <a:pPr eaLnBrk="1" hangingPunct="1"/>
            <a:r>
              <a:rPr lang="sr-Latn-CS" altLang="en-US" sz="1600" b="1">
                <a:latin typeface="Courier New" panose="02070309020205020404" pitchFamily="49" charset="0"/>
              </a:rPr>
              <a:t>void test(Automobil a) </a:t>
            </a:r>
            <a:r>
              <a:rPr lang="en-US" altLang="en-US" sz="1600" b="1">
                <a:latin typeface="Courier New" panose="02070309020205020404" pitchFamily="49" charset="0"/>
              </a:rPr>
              <a:t>{</a:t>
            </a:r>
          </a:p>
          <a:p>
            <a:pPr eaLnBrk="1" hangingPunct="1"/>
            <a:r>
              <a:rPr lang="en-US" altLang="en-US" sz="1600" b="1">
                <a:latin typeface="Courier New" panose="02070309020205020404" pitchFamily="49" charset="0"/>
              </a:rPr>
              <a:t>  a.</a:t>
            </a:r>
            <a:r>
              <a:rPr lang="sr-Latn-CS" altLang="en-US" sz="1600" b="1">
                <a:latin typeface="Courier New" panose="02070309020205020404" pitchFamily="49" charset="0"/>
              </a:rPr>
              <a:t>radi = true</a:t>
            </a:r>
            <a:r>
              <a:rPr lang="en-US" altLang="en-US" sz="1600" b="1">
                <a:latin typeface="Courier New" panose="02070309020205020404" pitchFamily="49" charset="0"/>
              </a:rPr>
              <a:t>;</a:t>
            </a:r>
          </a:p>
          <a:p>
            <a:pPr eaLnBrk="1" hangingPunct="1"/>
            <a:r>
              <a:rPr lang="en-US" altLang="en-US" sz="1600" b="1">
                <a:latin typeface="Courier New" panose="02070309020205020404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3EFB1AE1-2199-920F-1CA0-4CCD098E6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latin typeface="Courier New" pitchFamily="49" charset="0"/>
                <a:cs typeface="Courier New" pitchFamily="49" charset="0"/>
              </a:rPr>
              <a:t>null</a:t>
            </a:r>
            <a:r>
              <a:rPr lang="en-US"/>
              <a:t> literal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C6FA5-6CAF-059F-0F2F-E9E0D368A9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/>
              <a:t>Ako želimo da inicijalizujemo referencu tako da ona ne ukazuje ni na jedan </a:t>
            </a:r>
            <a:r>
              <a:rPr lang="en-US"/>
              <a:t>objekat, onda takvoj promenljivoj dodeljujemo </a:t>
            </a:r>
            <a:r>
              <a:rPr lang="en-US" b="1">
                <a:latin typeface="Courier New" pitchFamily="49" charset="0"/>
                <a:cs typeface="Courier New" pitchFamily="49" charset="0"/>
              </a:rPr>
              <a:t>null</a:t>
            </a:r>
            <a:r>
              <a:rPr lang="en-US"/>
              <a:t> vrednost, odn. </a:t>
            </a:r>
            <a:r>
              <a:rPr lang="en-US" b="1">
                <a:latin typeface="Courier New" pitchFamily="49" charset="0"/>
                <a:cs typeface="Courier New" pitchFamily="49" charset="0"/>
              </a:rPr>
              <a:t>null</a:t>
            </a:r>
            <a:r>
              <a:rPr lang="x-none"/>
              <a:t> </a:t>
            </a:r>
            <a:r>
              <a:rPr lang="en-US"/>
              <a:t>literal</a:t>
            </a:r>
            <a:r>
              <a:rPr lang="x-none"/>
              <a:t>: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b="1">
                <a:latin typeface="Courier New" pitchFamily="49" charset="0"/>
                <a:cs typeface="Courier New" pitchFamily="49" charset="0"/>
              </a:rPr>
              <a:t>Automobil a = null;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C3B23C60-418C-59E4-3B23-703DB94BF4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Operator dodele vrednosti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20F558A2-A740-2B3B-FAD0-062131B1DB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772400" cy="990600"/>
          </a:xfrm>
        </p:spPr>
        <p:txBody>
          <a:bodyPr/>
          <a:lstStyle/>
          <a:p>
            <a:pPr eaLnBrk="1" hangingPunct="1">
              <a:buFont typeface="Wingdings 3" panose="05040102010807070707" pitchFamily="18" charset="2"/>
              <a:buNone/>
            </a:pPr>
            <a:r>
              <a:rPr lang="sr-Latn-CS" altLang="en-US" sz="2400" b="1">
                <a:latin typeface="Courier New" panose="02070309020205020404" pitchFamily="49" charset="0"/>
              </a:rPr>
              <a:t>Automobil a = new Automobil();</a:t>
            </a:r>
            <a:endParaRPr lang="en-US" altLang="en-US" sz="2400" b="1">
              <a:latin typeface="Courier New" panose="02070309020205020404" pitchFamily="49" charset="0"/>
            </a:endParaRPr>
          </a:p>
          <a:p>
            <a:pPr eaLnBrk="1" hangingPunct="1">
              <a:buFontTx/>
              <a:buNone/>
            </a:pPr>
            <a:r>
              <a:rPr lang="sr-Latn-CS" altLang="en-US" sz="2400" b="1">
                <a:latin typeface="Courier New" panose="02070309020205020404" pitchFamily="49" charset="0"/>
              </a:rPr>
              <a:t>Automobil b = new Automobil();</a:t>
            </a:r>
            <a:br>
              <a:rPr lang="sr-Latn-CS" altLang="en-US" sz="2400" b="1">
                <a:latin typeface="Courier New" panose="02070309020205020404" pitchFamily="49" charset="0"/>
              </a:rPr>
            </a:br>
            <a:endParaRPr lang="sr-Latn-CS" altLang="en-US" sz="2400" b="1">
              <a:latin typeface="Courier New" panose="02070309020205020404" pitchFamily="49" charset="0"/>
            </a:endParaRPr>
          </a:p>
          <a:p>
            <a:pPr eaLnBrk="1" hangingPunct="1"/>
            <a:endParaRPr lang="en-US" altLang="en-US"/>
          </a:p>
        </p:txBody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724597CF-B652-E861-F2DE-02F92A1FEB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4508500"/>
            <a:ext cx="647700" cy="358775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677" name="Line 4">
            <a:extLst>
              <a:ext uri="{FF2B5EF4-FFF2-40B4-BE49-F238E27FC236}">
                <a16:creationId xmlns:a16="http://schemas.microsoft.com/office/drawing/2014/main" id="{01088492-AEAF-93FA-1F64-BD900014834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76375" y="3500438"/>
            <a:ext cx="0" cy="13684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8" name="Line 5">
            <a:extLst>
              <a:ext uri="{FF2B5EF4-FFF2-40B4-BE49-F238E27FC236}">
                <a16:creationId xmlns:a16="http://schemas.microsoft.com/office/drawing/2014/main" id="{DFAF6CA3-B28C-8030-A74C-1C9B70D2790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24075" y="3500438"/>
            <a:ext cx="0" cy="13684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9" name="AutoShape 6">
            <a:extLst>
              <a:ext uri="{FF2B5EF4-FFF2-40B4-BE49-F238E27FC236}">
                <a16:creationId xmlns:a16="http://schemas.microsoft.com/office/drawing/2014/main" id="{B920E538-B561-5B00-63F5-67CF1C8FB1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275" y="2276475"/>
            <a:ext cx="4537075" cy="2952750"/>
          </a:xfrm>
          <a:prstGeom prst="roundRect">
            <a:avLst>
              <a:gd name="adj" fmla="val 16667"/>
            </a:avLst>
          </a:prstGeom>
          <a:noFill/>
          <a:ln w="1905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680" name="Freeform 7">
            <a:extLst>
              <a:ext uri="{FF2B5EF4-FFF2-40B4-BE49-F238E27FC236}">
                <a16:creationId xmlns:a16="http://schemas.microsoft.com/office/drawing/2014/main" id="{6F439166-370F-6ED8-8C60-C160817E9E76}"/>
              </a:ext>
            </a:extLst>
          </p:cNvPr>
          <p:cNvSpPr>
            <a:spLocks/>
          </p:cNvSpPr>
          <p:nvPr/>
        </p:nvSpPr>
        <p:spPr bwMode="auto">
          <a:xfrm>
            <a:off x="4356100" y="2420938"/>
            <a:ext cx="1963738" cy="1255712"/>
          </a:xfrm>
          <a:custGeom>
            <a:avLst/>
            <a:gdLst>
              <a:gd name="T0" fmla="*/ 2147483647 w 1353"/>
              <a:gd name="T1" fmla="*/ 2147483647 h 790"/>
              <a:gd name="T2" fmla="*/ 2147483647 w 1353"/>
              <a:gd name="T3" fmla="*/ 2147483647 h 790"/>
              <a:gd name="T4" fmla="*/ 2147483647 w 1353"/>
              <a:gd name="T5" fmla="*/ 2147483647 h 790"/>
              <a:gd name="T6" fmla="*/ 2147483647 w 1353"/>
              <a:gd name="T7" fmla="*/ 2147483647 h 790"/>
              <a:gd name="T8" fmla="*/ 2147483647 w 1353"/>
              <a:gd name="T9" fmla="*/ 2147483647 h 790"/>
              <a:gd name="T10" fmla="*/ 2147483647 w 1353"/>
              <a:gd name="T11" fmla="*/ 2147483647 h 790"/>
              <a:gd name="T12" fmla="*/ 2147483647 w 1353"/>
              <a:gd name="T13" fmla="*/ 2147483647 h 790"/>
              <a:gd name="T14" fmla="*/ 2147483647 w 1353"/>
              <a:gd name="T15" fmla="*/ 2147483647 h 790"/>
              <a:gd name="T16" fmla="*/ 2147483647 w 1353"/>
              <a:gd name="T17" fmla="*/ 2147483647 h 790"/>
              <a:gd name="T18" fmla="*/ 2147483647 w 1353"/>
              <a:gd name="T19" fmla="*/ 2147483647 h 790"/>
              <a:gd name="T20" fmla="*/ 2147483647 w 1353"/>
              <a:gd name="T21" fmla="*/ 2147483647 h 790"/>
              <a:gd name="T22" fmla="*/ 2147483647 w 1353"/>
              <a:gd name="T23" fmla="*/ 2147483647 h 790"/>
              <a:gd name="T24" fmla="*/ 2147483647 w 1353"/>
              <a:gd name="T25" fmla="*/ 2147483647 h 790"/>
              <a:gd name="T26" fmla="*/ 2147483647 w 1353"/>
              <a:gd name="T27" fmla="*/ 2147483647 h 790"/>
              <a:gd name="T28" fmla="*/ 2147483647 w 1353"/>
              <a:gd name="T29" fmla="*/ 2147483647 h 790"/>
              <a:gd name="T30" fmla="*/ 2147483647 w 1353"/>
              <a:gd name="T31" fmla="*/ 2147483647 h 790"/>
              <a:gd name="T32" fmla="*/ 2147483647 w 1353"/>
              <a:gd name="T33" fmla="*/ 2147483647 h 790"/>
              <a:gd name="T34" fmla="*/ 2147483647 w 1353"/>
              <a:gd name="T35" fmla="*/ 2147483647 h 790"/>
              <a:gd name="T36" fmla="*/ 2147483647 w 1353"/>
              <a:gd name="T37" fmla="*/ 2147483647 h 790"/>
              <a:gd name="T38" fmla="*/ 2147483647 w 1353"/>
              <a:gd name="T39" fmla="*/ 2147483647 h 790"/>
              <a:gd name="T40" fmla="*/ 2147483647 w 1353"/>
              <a:gd name="T41" fmla="*/ 2147483647 h 790"/>
              <a:gd name="T42" fmla="*/ 2147483647 w 1353"/>
              <a:gd name="T43" fmla="*/ 2147483647 h 790"/>
              <a:gd name="T44" fmla="*/ 2147483647 w 1353"/>
              <a:gd name="T45" fmla="*/ 2147483647 h 790"/>
              <a:gd name="T46" fmla="*/ 2147483647 w 1353"/>
              <a:gd name="T47" fmla="*/ 2147483647 h 790"/>
              <a:gd name="T48" fmla="*/ 2147483647 w 1353"/>
              <a:gd name="T49" fmla="*/ 2147483647 h 790"/>
              <a:gd name="T50" fmla="*/ 2147483647 w 1353"/>
              <a:gd name="T51" fmla="*/ 2147483647 h 790"/>
              <a:gd name="T52" fmla="*/ 2147483647 w 1353"/>
              <a:gd name="T53" fmla="*/ 2147483647 h 790"/>
              <a:gd name="T54" fmla="*/ 2147483647 w 1353"/>
              <a:gd name="T55" fmla="*/ 2147483647 h 790"/>
              <a:gd name="T56" fmla="*/ 2147483647 w 1353"/>
              <a:gd name="T57" fmla="*/ 2147483647 h 790"/>
              <a:gd name="T58" fmla="*/ 0 w 1353"/>
              <a:gd name="T59" fmla="*/ 2147483647 h 790"/>
              <a:gd name="T60" fmla="*/ 2147483647 w 1353"/>
              <a:gd name="T61" fmla="*/ 2147483647 h 790"/>
              <a:gd name="T62" fmla="*/ 2147483647 w 1353"/>
              <a:gd name="T63" fmla="*/ 2147483647 h 790"/>
              <a:gd name="T64" fmla="*/ 2147483647 w 1353"/>
              <a:gd name="T65" fmla="*/ 2147483647 h 790"/>
              <a:gd name="T66" fmla="*/ 2147483647 w 1353"/>
              <a:gd name="T67" fmla="*/ 2147483647 h 790"/>
              <a:gd name="T68" fmla="*/ 2147483647 w 1353"/>
              <a:gd name="T69" fmla="*/ 2147483647 h 790"/>
              <a:gd name="T70" fmla="*/ 2147483647 w 1353"/>
              <a:gd name="T71" fmla="*/ 2147483647 h 790"/>
              <a:gd name="T72" fmla="*/ 2147483647 w 1353"/>
              <a:gd name="T73" fmla="*/ 2147483647 h 790"/>
              <a:gd name="T74" fmla="*/ 2147483647 w 1353"/>
              <a:gd name="T75" fmla="*/ 2147483647 h 79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353"/>
              <a:gd name="T115" fmla="*/ 0 h 790"/>
              <a:gd name="T116" fmla="*/ 1353 w 1353"/>
              <a:gd name="T117" fmla="*/ 790 h 790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353" h="790">
                <a:moveTo>
                  <a:pt x="242" y="141"/>
                </a:moveTo>
                <a:cubicBezTo>
                  <a:pt x="255" y="96"/>
                  <a:pt x="306" y="65"/>
                  <a:pt x="349" y="54"/>
                </a:cubicBezTo>
                <a:cubicBezTo>
                  <a:pt x="444" y="63"/>
                  <a:pt x="407" y="49"/>
                  <a:pt x="443" y="101"/>
                </a:cubicBezTo>
                <a:cubicBezTo>
                  <a:pt x="445" y="114"/>
                  <a:pt x="436" y="139"/>
                  <a:pt x="449" y="141"/>
                </a:cubicBezTo>
                <a:cubicBezTo>
                  <a:pt x="473" y="145"/>
                  <a:pt x="482" y="105"/>
                  <a:pt x="503" y="94"/>
                </a:cubicBezTo>
                <a:cubicBezTo>
                  <a:pt x="572" y="59"/>
                  <a:pt x="655" y="38"/>
                  <a:pt x="731" y="27"/>
                </a:cubicBezTo>
                <a:cubicBezTo>
                  <a:pt x="856" y="33"/>
                  <a:pt x="870" y="0"/>
                  <a:pt x="918" y="74"/>
                </a:cubicBezTo>
                <a:cubicBezTo>
                  <a:pt x="926" y="114"/>
                  <a:pt x="936" y="142"/>
                  <a:pt x="952" y="181"/>
                </a:cubicBezTo>
                <a:cubicBezTo>
                  <a:pt x="995" y="168"/>
                  <a:pt x="1036" y="152"/>
                  <a:pt x="1079" y="141"/>
                </a:cubicBezTo>
                <a:cubicBezTo>
                  <a:pt x="1189" y="145"/>
                  <a:pt x="1245" y="119"/>
                  <a:pt x="1320" y="168"/>
                </a:cubicBezTo>
                <a:cubicBezTo>
                  <a:pt x="1338" y="196"/>
                  <a:pt x="1341" y="221"/>
                  <a:pt x="1347" y="255"/>
                </a:cubicBezTo>
                <a:cubicBezTo>
                  <a:pt x="1344" y="300"/>
                  <a:pt x="1353" y="392"/>
                  <a:pt x="1313" y="429"/>
                </a:cubicBezTo>
                <a:cubicBezTo>
                  <a:pt x="1295" y="466"/>
                  <a:pt x="1273" y="482"/>
                  <a:pt x="1233" y="490"/>
                </a:cubicBezTo>
                <a:cubicBezTo>
                  <a:pt x="1248" y="513"/>
                  <a:pt x="1253" y="530"/>
                  <a:pt x="1273" y="550"/>
                </a:cubicBezTo>
                <a:cubicBezTo>
                  <a:pt x="1270" y="586"/>
                  <a:pt x="1276" y="625"/>
                  <a:pt x="1260" y="657"/>
                </a:cubicBezTo>
                <a:cubicBezTo>
                  <a:pt x="1249" y="679"/>
                  <a:pt x="1219" y="684"/>
                  <a:pt x="1199" y="691"/>
                </a:cubicBezTo>
                <a:cubicBezTo>
                  <a:pt x="1182" y="697"/>
                  <a:pt x="1169" y="711"/>
                  <a:pt x="1152" y="717"/>
                </a:cubicBezTo>
                <a:cubicBezTo>
                  <a:pt x="1133" y="724"/>
                  <a:pt x="1112" y="726"/>
                  <a:pt x="1092" y="731"/>
                </a:cubicBezTo>
                <a:cubicBezTo>
                  <a:pt x="1011" y="727"/>
                  <a:pt x="930" y="729"/>
                  <a:pt x="851" y="711"/>
                </a:cubicBezTo>
                <a:cubicBezTo>
                  <a:pt x="835" y="694"/>
                  <a:pt x="825" y="687"/>
                  <a:pt x="818" y="664"/>
                </a:cubicBezTo>
                <a:cubicBezTo>
                  <a:pt x="798" y="683"/>
                  <a:pt x="785" y="714"/>
                  <a:pt x="764" y="731"/>
                </a:cubicBezTo>
                <a:cubicBezTo>
                  <a:pt x="756" y="737"/>
                  <a:pt x="745" y="739"/>
                  <a:pt x="737" y="744"/>
                </a:cubicBezTo>
                <a:cubicBezTo>
                  <a:pt x="670" y="786"/>
                  <a:pt x="714" y="771"/>
                  <a:pt x="670" y="784"/>
                </a:cubicBezTo>
                <a:cubicBezTo>
                  <a:pt x="429" y="777"/>
                  <a:pt x="513" y="790"/>
                  <a:pt x="362" y="737"/>
                </a:cubicBezTo>
                <a:cubicBezTo>
                  <a:pt x="354" y="714"/>
                  <a:pt x="343" y="693"/>
                  <a:pt x="335" y="670"/>
                </a:cubicBezTo>
                <a:cubicBezTo>
                  <a:pt x="333" y="657"/>
                  <a:pt x="342" y="632"/>
                  <a:pt x="329" y="630"/>
                </a:cubicBezTo>
                <a:cubicBezTo>
                  <a:pt x="313" y="628"/>
                  <a:pt x="306" y="653"/>
                  <a:pt x="295" y="664"/>
                </a:cubicBezTo>
                <a:cubicBezTo>
                  <a:pt x="285" y="674"/>
                  <a:pt x="268" y="672"/>
                  <a:pt x="255" y="677"/>
                </a:cubicBezTo>
                <a:cubicBezTo>
                  <a:pt x="47" y="668"/>
                  <a:pt x="152" y="677"/>
                  <a:pt x="41" y="644"/>
                </a:cubicBezTo>
                <a:cubicBezTo>
                  <a:pt x="16" y="619"/>
                  <a:pt x="9" y="596"/>
                  <a:pt x="0" y="563"/>
                </a:cubicBezTo>
                <a:cubicBezTo>
                  <a:pt x="2" y="536"/>
                  <a:pt x="0" y="509"/>
                  <a:pt x="7" y="483"/>
                </a:cubicBezTo>
                <a:cubicBezTo>
                  <a:pt x="13" y="462"/>
                  <a:pt x="77" y="447"/>
                  <a:pt x="94" y="443"/>
                </a:cubicBezTo>
                <a:cubicBezTo>
                  <a:pt x="105" y="436"/>
                  <a:pt x="116" y="428"/>
                  <a:pt x="128" y="423"/>
                </a:cubicBezTo>
                <a:cubicBezTo>
                  <a:pt x="137" y="419"/>
                  <a:pt x="149" y="423"/>
                  <a:pt x="155" y="416"/>
                </a:cubicBezTo>
                <a:cubicBezTo>
                  <a:pt x="160" y="409"/>
                  <a:pt x="135" y="378"/>
                  <a:pt x="134" y="376"/>
                </a:cubicBezTo>
                <a:cubicBezTo>
                  <a:pt x="124" y="343"/>
                  <a:pt x="115" y="348"/>
                  <a:pt x="108" y="309"/>
                </a:cubicBezTo>
                <a:cubicBezTo>
                  <a:pt x="110" y="271"/>
                  <a:pt x="108" y="233"/>
                  <a:pt x="114" y="195"/>
                </a:cubicBezTo>
                <a:cubicBezTo>
                  <a:pt x="120" y="156"/>
                  <a:pt x="217" y="154"/>
                  <a:pt x="242" y="141"/>
                </a:cubicBezTo>
                <a:close/>
              </a:path>
            </a:pathLst>
          </a:custGeom>
          <a:noFill/>
          <a:ln w="1905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1" name="Text Box 8">
            <a:extLst>
              <a:ext uri="{FF2B5EF4-FFF2-40B4-BE49-F238E27FC236}">
                <a16:creationId xmlns:a16="http://schemas.microsoft.com/office/drawing/2014/main" id="{A730683A-3824-14E1-5E60-726A023F0D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5373688"/>
            <a:ext cx="1368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2400">
                <a:latin typeface="Times New Roman" panose="02020603050405020304" pitchFamily="18" charset="0"/>
              </a:rPr>
              <a:t>heap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8682" name="Text Box 9">
            <a:extLst>
              <a:ext uri="{FF2B5EF4-FFF2-40B4-BE49-F238E27FC236}">
                <a16:creationId xmlns:a16="http://schemas.microsoft.com/office/drawing/2014/main" id="{7940FFE0-1E03-7A08-394E-CFE6403696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781300"/>
            <a:ext cx="12954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600">
                <a:latin typeface="Times New Roman" panose="02020603050405020304" pitchFamily="18" charset="0"/>
              </a:rPr>
              <a:t>objekat klase Automobil</a:t>
            </a: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28683" name="Text Box 10">
            <a:extLst>
              <a:ext uri="{FF2B5EF4-FFF2-40B4-BE49-F238E27FC236}">
                <a16:creationId xmlns:a16="http://schemas.microsoft.com/office/drawing/2014/main" id="{A0689640-421E-F438-15AC-70986A019F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5013325"/>
            <a:ext cx="1152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2400">
                <a:latin typeface="Times New Roman" panose="02020603050405020304" pitchFamily="18" charset="0"/>
              </a:rPr>
              <a:t>stek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8684" name="Text Box 11">
            <a:extLst>
              <a:ext uri="{FF2B5EF4-FFF2-40B4-BE49-F238E27FC236}">
                <a16:creationId xmlns:a16="http://schemas.microsoft.com/office/drawing/2014/main" id="{27214A7E-00BC-F3BE-9DA3-F81E64CB79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4437063"/>
            <a:ext cx="431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600">
                <a:latin typeface="Times New Roman" panose="02020603050405020304" pitchFamily="18" charset="0"/>
              </a:rPr>
              <a:t>a</a:t>
            </a: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28685" name="Line 12">
            <a:extLst>
              <a:ext uri="{FF2B5EF4-FFF2-40B4-BE49-F238E27FC236}">
                <a16:creationId xmlns:a16="http://schemas.microsoft.com/office/drawing/2014/main" id="{7D017952-38ED-08B5-C4CB-AF144DA1B74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24075" y="4581525"/>
            <a:ext cx="2376488" cy="71438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6" name="Rectangle 13">
            <a:extLst>
              <a:ext uri="{FF2B5EF4-FFF2-40B4-BE49-F238E27FC236}">
                <a16:creationId xmlns:a16="http://schemas.microsoft.com/office/drawing/2014/main" id="{05856114-7326-8826-16D4-8502D703B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4149725"/>
            <a:ext cx="647700" cy="358775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687" name="Text Box 14">
            <a:extLst>
              <a:ext uri="{FF2B5EF4-FFF2-40B4-BE49-F238E27FC236}">
                <a16:creationId xmlns:a16="http://schemas.microsoft.com/office/drawing/2014/main" id="{2A7726F7-D4AD-B2E5-AE10-44913C06A7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4149725"/>
            <a:ext cx="431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600">
                <a:latin typeface="Times New Roman" panose="02020603050405020304" pitchFamily="18" charset="0"/>
              </a:rPr>
              <a:t>b</a:t>
            </a: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28688" name="Freeform 15">
            <a:extLst>
              <a:ext uri="{FF2B5EF4-FFF2-40B4-BE49-F238E27FC236}">
                <a16:creationId xmlns:a16="http://schemas.microsoft.com/office/drawing/2014/main" id="{26DA0D2D-A502-8ABA-12DF-D8062976A20B}"/>
              </a:ext>
            </a:extLst>
          </p:cNvPr>
          <p:cNvSpPr>
            <a:spLocks/>
          </p:cNvSpPr>
          <p:nvPr/>
        </p:nvSpPr>
        <p:spPr bwMode="auto">
          <a:xfrm>
            <a:off x="4429125" y="3860800"/>
            <a:ext cx="1963738" cy="1255713"/>
          </a:xfrm>
          <a:custGeom>
            <a:avLst/>
            <a:gdLst>
              <a:gd name="T0" fmla="*/ 2147483647 w 1353"/>
              <a:gd name="T1" fmla="*/ 2147483647 h 790"/>
              <a:gd name="T2" fmla="*/ 2147483647 w 1353"/>
              <a:gd name="T3" fmla="*/ 2147483647 h 790"/>
              <a:gd name="T4" fmla="*/ 2147483647 w 1353"/>
              <a:gd name="T5" fmla="*/ 2147483647 h 790"/>
              <a:gd name="T6" fmla="*/ 2147483647 w 1353"/>
              <a:gd name="T7" fmla="*/ 2147483647 h 790"/>
              <a:gd name="T8" fmla="*/ 2147483647 w 1353"/>
              <a:gd name="T9" fmla="*/ 2147483647 h 790"/>
              <a:gd name="T10" fmla="*/ 2147483647 w 1353"/>
              <a:gd name="T11" fmla="*/ 2147483647 h 790"/>
              <a:gd name="T12" fmla="*/ 2147483647 w 1353"/>
              <a:gd name="T13" fmla="*/ 2147483647 h 790"/>
              <a:gd name="T14" fmla="*/ 2147483647 w 1353"/>
              <a:gd name="T15" fmla="*/ 2147483647 h 790"/>
              <a:gd name="T16" fmla="*/ 2147483647 w 1353"/>
              <a:gd name="T17" fmla="*/ 2147483647 h 790"/>
              <a:gd name="T18" fmla="*/ 2147483647 w 1353"/>
              <a:gd name="T19" fmla="*/ 2147483647 h 790"/>
              <a:gd name="T20" fmla="*/ 2147483647 w 1353"/>
              <a:gd name="T21" fmla="*/ 2147483647 h 790"/>
              <a:gd name="T22" fmla="*/ 2147483647 w 1353"/>
              <a:gd name="T23" fmla="*/ 2147483647 h 790"/>
              <a:gd name="T24" fmla="*/ 2147483647 w 1353"/>
              <a:gd name="T25" fmla="*/ 2147483647 h 790"/>
              <a:gd name="T26" fmla="*/ 2147483647 w 1353"/>
              <a:gd name="T27" fmla="*/ 2147483647 h 790"/>
              <a:gd name="T28" fmla="*/ 2147483647 w 1353"/>
              <a:gd name="T29" fmla="*/ 2147483647 h 790"/>
              <a:gd name="T30" fmla="*/ 2147483647 w 1353"/>
              <a:gd name="T31" fmla="*/ 2147483647 h 790"/>
              <a:gd name="T32" fmla="*/ 2147483647 w 1353"/>
              <a:gd name="T33" fmla="*/ 2147483647 h 790"/>
              <a:gd name="T34" fmla="*/ 2147483647 w 1353"/>
              <a:gd name="T35" fmla="*/ 2147483647 h 790"/>
              <a:gd name="T36" fmla="*/ 2147483647 w 1353"/>
              <a:gd name="T37" fmla="*/ 2147483647 h 790"/>
              <a:gd name="T38" fmla="*/ 2147483647 w 1353"/>
              <a:gd name="T39" fmla="*/ 2147483647 h 790"/>
              <a:gd name="T40" fmla="*/ 2147483647 w 1353"/>
              <a:gd name="T41" fmla="*/ 2147483647 h 790"/>
              <a:gd name="T42" fmla="*/ 2147483647 w 1353"/>
              <a:gd name="T43" fmla="*/ 2147483647 h 790"/>
              <a:gd name="T44" fmla="*/ 2147483647 w 1353"/>
              <a:gd name="T45" fmla="*/ 2147483647 h 790"/>
              <a:gd name="T46" fmla="*/ 2147483647 w 1353"/>
              <a:gd name="T47" fmla="*/ 2147483647 h 790"/>
              <a:gd name="T48" fmla="*/ 2147483647 w 1353"/>
              <a:gd name="T49" fmla="*/ 2147483647 h 790"/>
              <a:gd name="T50" fmla="*/ 2147483647 w 1353"/>
              <a:gd name="T51" fmla="*/ 2147483647 h 790"/>
              <a:gd name="T52" fmla="*/ 2147483647 w 1353"/>
              <a:gd name="T53" fmla="*/ 2147483647 h 790"/>
              <a:gd name="T54" fmla="*/ 2147483647 w 1353"/>
              <a:gd name="T55" fmla="*/ 2147483647 h 790"/>
              <a:gd name="T56" fmla="*/ 2147483647 w 1353"/>
              <a:gd name="T57" fmla="*/ 2147483647 h 790"/>
              <a:gd name="T58" fmla="*/ 0 w 1353"/>
              <a:gd name="T59" fmla="*/ 2147483647 h 790"/>
              <a:gd name="T60" fmla="*/ 2147483647 w 1353"/>
              <a:gd name="T61" fmla="*/ 2147483647 h 790"/>
              <a:gd name="T62" fmla="*/ 2147483647 w 1353"/>
              <a:gd name="T63" fmla="*/ 2147483647 h 790"/>
              <a:gd name="T64" fmla="*/ 2147483647 w 1353"/>
              <a:gd name="T65" fmla="*/ 2147483647 h 790"/>
              <a:gd name="T66" fmla="*/ 2147483647 w 1353"/>
              <a:gd name="T67" fmla="*/ 2147483647 h 790"/>
              <a:gd name="T68" fmla="*/ 2147483647 w 1353"/>
              <a:gd name="T69" fmla="*/ 2147483647 h 790"/>
              <a:gd name="T70" fmla="*/ 2147483647 w 1353"/>
              <a:gd name="T71" fmla="*/ 2147483647 h 790"/>
              <a:gd name="T72" fmla="*/ 2147483647 w 1353"/>
              <a:gd name="T73" fmla="*/ 2147483647 h 790"/>
              <a:gd name="T74" fmla="*/ 2147483647 w 1353"/>
              <a:gd name="T75" fmla="*/ 2147483647 h 79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353"/>
              <a:gd name="T115" fmla="*/ 0 h 790"/>
              <a:gd name="T116" fmla="*/ 1353 w 1353"/>
              <a:gd name="T117" fmla="*/ 790 h 790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353" h="790">
                <a:moveTo>
                  <a:pt x="242" y="141"/>
                </a:moveTo>
                <a:cubicBezTo>
                  <a:pt x="255" y="96"/>
                  <a:pt x="306" y="65"/>
                  <a:pt x="349" y="54"/>
                </a:cubicBezTo>
                <a:cubicBezTo>
                  <a:pt x="444" y="63"/>
                  <a:pt x="407" y="49"/>
                  <a:pt x="443" y="101"/>
                </a:cubicBezTo>
                <a:cubicBezTo>
                  <a:pt x="445" y="114"/>
                  <a:pt x="436" y="139"/>
                  <a:pt x="449" y="141"/>
                </a:cubicBezTo>
                <a:cubicBezTo>
                  <a:pt x="473" y="145"/>
                  <a:pt x="482" y="105"/>
                  <a:pt x="503" y="94"/>
                </a:cubicBezTo>
                <a:cubicBezTo>
                  <a:pt x="572" y="59"/>
                  <a:pt x="655" y="38"/>
                  <a:pt x="731" y="27"/>
                </a:cubicBezTo>
                <a:cubicBezTo>
                  <a:pt x="856" y="33"/>
                  <a:pt x="870" y="0"/>
                  <a:pt x="918" y="74"/>
                </a:cubicBezTo>
                <a:cubicBezTo>
                  <a:pt x="926" y="114"/>
                  <a:pt x="936" y="142"/>
                  <a:pt x="952" y="181"/>
                </a:cubicBezTo>
                <a:cubicBezTo>
                  <a:pt x="995" y="168"/>
                  <a:pt x="1036" y="152"/>
                  <a:pt x="1079" y="141"/>
                </a:cubicBezTo>
                <a:cubicBezTo>
                  <a:pt x="1189" y="145"/>
                  <a:pt x="1245" y="119"/>
                  <a:pt x="1320" y="168"/>
                </a:cubicBezTo>
                <a:cubicBezTo>
                  <a:pt x="1338" y="196"/>
                  <a:pt x="1341" y="221"/>
                  <a:pt x="1347" y="255"/>
                </a:cubicBezTo>
                <a:cubicBezTo>
                  <a:pt x="1344" y="300"/>
                  <a:pt x="1353" y="392"/>
                  <a:pt x="1313" y="429"/>
                </a:cubicBezTo>
                <a:cubicBezTo>
                  <a:pt x="1295" y="466"/>
                  <a:pt x="1273" y="482"/>
                  <a:pt x="1233" y="490"/>
                </a:cubicBezTo>
                <a:cubicBezTo>
                  <a:pt x="1248" y="513"/>
                  <a:pt x="1253" y="530"/>
                  <a:pt x="1273" y="550"/>
                </a:cubicBezTo>
                <a:cubicBezTo>
                  <a:pt x="1270" y="586"/>
                  <a:pt x="1276" y="625"/>
                  <a:pt x="1260" y="657"/>
                </a:cubicBezTo>
                <a:cubicBezTo>
                  <a:pt x="1249" y="679"/>
                  <a:pt x="1219" y="684"/>
                  <a:pt x="1199" y="691"/>
                </a:cubicBezTo>
                <a:cubicBezTo>
                  <a:pt x="1182" y="697"/>
                  <a:pt x="1169" y="711"/>
                  <a:pt x="1152" y="717"/>
                </a:cubicBezTo>
                <a:cubicBezTo>
                  <a:pt x="1133" y="724"/>
                  <a:pt x="1112" y="726"/>
                  <a:pt x="1092" y="731"/>
                </a:cubicBezTo>
                <a:cubicBezTo>
                  <a:pt x="1011" y="727"/>
                  <a:pt x="930" y="729"/>
                  <a:pt x="851" y="711"/>
                </a:cubicBezTo>
                <a:cubicBezTo>
                  <a:pt x="835" y="694"/>
                  <a:pt x="825" y="687"/>
                  <a:pt x="818" y="664"/>
                </a:cubicBezTo>
                <a:cubicBezTo>
                  <a:pt x="798" y="683"/>
                  <a:pt x="785" y="714"/>
                  <a:pt x="764" y="731"/>
                </a:cubicBezTo>
                <a:cubicBezTo>
                  <a:pt x="756" y="737"/>
                  <a:pt x="745" y="739"/>
                  <a:pt x="737" y="744"/>
                </a:cubicBezTo>
                <a:cubicBezTo>
                  <a:pt x="670" y="786"/>
                  <a:pt x="714" y="771"/>
                  <a:pt x="670" y="784"/>
                </a:cubicBezTo>
                <a:cubicBezTo>
                  <a:pt x="429" y="777"/>
                  <a:pt x="513" y="790"/>
                  <a:pt x="362" y="737"/>
                </a:cubicBezTo>
                <a:cubicBezTo>
                  <a:pt x="354" y="714"/>
                  <a:pt x="343" y="693"/>
                  <a:pt x="335" y="670"/>
                </a:cubicBezTo>
                <a:cubicBezTo>
                  <a:pt x="333" y="657"/>
                  <a:pt x="342" y="632"/>
                  <a:pt x="329" y="630"/>
                </a:cubicBezTo>
                <a:cubicBezTo>
                  <a:pt x="313" y="628"/>
                  <a:pt x="306" y="653"/>
                  <a:pt x="295" y="664"/>
                </a:cubicBezTo>
                <a:cubicBezTo>
                  <a:pt x="285" y="674"/>
                  <a:pt x="268" y="672"/>
                  <a:pt x="255" y="677"/>
                </a:cubicBezTo>
                <a:cubicBezTo>
                  <a:pt x="47" y="668"/>
                  <a:pt x="152" y="677"/>
                  <a:pt x="41" y="644"/>
                </a:cubicBezTo>
                <a:cubicBezTo>
                  <a:pt x="16" y="619"/>
                  <a:pt x="9" y="596"/>
                  <a:pt x="0" y="563"/>
                </a:cubicBezTo>
                <a:cubicBezTo>
                  <a:pt x="2" y="536"/>
                  <a:pt x="0" y="509"/>
                  <a:pt x="7" y="483"/>
                </a:cubicBezTo>
                <a:cubicBezTo>
                  <a:pt x="13" y="462"/>
                  <a:pt x="77" y="447"/>
                  <a:pt x="94" y="443"/>
                </a:cubicBezTo>
                <a:cubicBezTo>
                  <a:pt x="105" y="436"/>
                  <a:pt x="116" y="428"/>
                  <a:pt x="128" y="423"/>
                </a:cubicBezTo>
                <a:cubicBezTo>
                  <a:pt x="137" y="419"/>
                  <a:pt x="149" y="423"/>
                  <a:pt x="155" y="416"/>
                </a:cubicBezTo>
                <a:cubicBezTo>
                  <a:pt x="160" y="409"/>
                  <a:pt x="135" y="378"/>
                  <a:pt x="134" y="376"/>
                </a:cubicBezTo>
                <a:cubicBezTo>
                  <a:pt x="124" y="343"/>
                  <a:pt x="115" y="348"/>
                  <a:pt x="108" y="309"/>
                </a:cubicBezTo>
                <a:cubicBezTo>
                  <a:pt x="110" y="271"/>
                  <a:pt x="108" y="233"/>
                  <a:pt x="114" y="195"/>
                </a:cubicBezTo>
                <a:cubicBezTo>
                  <a:pt x="120" y="156"/>
                  <a:pt x="217" y="154"/>
                  <a:pt x="242" y="141"/>
                </a:cubicBezTo>
                <a:close/>
              </a:path>
            </a:pathLst>
          </a:custGeom>
          <a:noFill/>
          <a:ln w="1905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9" name="Text Box 16">
            <a:extLst>
              <a:ext uri="{FF2B5EF4-FFF2-40B4-BE49-F238E27FC236}">
                <a16:creationId xmlns:a16="http://schemas.microsoft.com/office/drawing/2014/main" id="{6449AB6F-D5BD-6256-0C97-FFD29562B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4221163"/>
            <a:ext cx="12954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600">
                <a:latin typeface="Times New Roman" panose="02020603050405020304" pitchFamily="18" charset="0"/>
              </a:rPr>
              <a:t>objekat klase Automobil</a:t>
            </a: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28690" name="Line 17">
            <a:extLst>
              <a:ext uri="{FF2B5EF4-FFF2-40B4-BE49-F238E27FC236}">
                <a16:creationId xmlns:a16="http://schemas.microsoft.com/office/drawing/2014/main" id="{F23F7D49-F350-5B42-03F0-5A407347543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24075" y="3357563"/>
            <a:ext cx="2232025" cy="100647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ECECBA23-A111-2D3D-5F6B-72F7A53FB8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sr-Latn-CS" sz="4000" dirty="0"/>
              <a:t>Reference na objekte</a:t>
            </a:r>
            <a:br>
              <a:rPr lang="sr-Latn-CS" sz="4000" dirty="0"/>
            </a:br>
            <a:r>
              <a:rPr lang="sr-Latn-CS" sz="4000" dirty="0"/>
              <a:t>b = a</a:t>
            </a:r>
            <a:endParaRPr lang="en-US" sz="4000" dirty="0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D7023F11-E2B6-9271-CCA6-1D9A73D10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1300" y="5051425"/>
            <a:ext cx="647700" cy="358775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700" name="Line 4">
            <a:extLst>
              <a:ext uri="{FF2B5EF4-FFF2-40B4-BE49-F238E27FC236}">
                <a16:creationId xmlns:a16="http://schemas.microsoft.com/office/drawing/2014/main" id="{1BAC68DA-1BEA-A6FA-7C2B-53746875F59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11300" y="4043363"/>
            <a:ext cx="0" cy="13684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1" name="Line 5">
            <a:extLst>
              <a:ext uri="{FF2B5EF4-FFF2-40B4-BE49-F238E27FC236}">
                <a16:creationId xmlns:a16="http://schemas.microsoft.com/office/drawing/2014/main" id="{5D487512-A56E-082F-328D-109BA58B565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4043363"/>
            <a:ext cx="0" cy="13684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2" name="AutoShape 6">
            <a:extLst>
              <a:ext uri="{FF2B5EF4-FFF2-40B4-BE49-F238E27FC236}">
                <a16:creationId xmlns:a16="http://schemas.microsoft.com/office/drawing/2014/main" id="{981624A1-020C-12FC-6B28-66ED88F755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819400"/>
            <a:ext cx="4537075" cy="2952750"/>
          </a:xfrm>
          <a:prstGeom prst="roundRect">
            <a:avLst>
              <a:gd name="adj" fmla="val 16667"/>
            </a:avLst>
          </a:prstGeom>
          <a:noFill/>
          <a:ln w="1905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703" name="Freeform 7">
            <a:extLst>
              <a:ext uri="{FF2B5EF4-FFF2-40B4-BE49-F238E27FC236}">
                <a16:creationId xmlns:a16="http://schemas.microsoft.com/office/drawing/2014/main" id="{25B2CD94-7EC7-5251-43B0-35A7C745A9C6}"/>
              </a:ext>
            </a:extLst>
          </p:cNvPr>
          <p:cNvSpPr>
            <a:spLocks/>
          </p:cNvSpPr>
          <p:nvPr/>
        </p:nvSpPr>
        <p:spPr bwMode="auto">
          <a:xfrm>
            <a:off x="4391025" y="2963863"/>
            <a:ext cx="1963738" cy="1255712"/>
          </a:xfrm>
          <a:custGeom>
            <a:avLst/>
            <a:gdLst>
              <a:gd name="T0" fmla="*/ 2147483647 w 1353"/>
              <a:gd name="T1" fmla="*/ 2147483647 h 790"/>
              <a:gd name="T2" fmla="*/ 2147483647 w 1353"/>
              <a:gd name="T3" fmla="*/ 2147483647 h 790"/>
              <a:gd name="T4" fmla="*/ 2147483647 w 1353"/>
              <a:gd name="T5" fmla="*/ 2147483647 h 790"/>
              <a:gd name="T6" fmla="*/ 2147483647 w 1353"/>
              <a:gd name="T7" fmla="*/ 2147483647 h 790"/>
              <a:gd name="T8" fmla="*/ 2147483647 w 1353"/>
              <a:gd name="T9" fmla="*/ 2147483647 h 790"/>
              <a:gd name="T10" fmla="*/ 2147483647 w 1353"/>
              <a:gd name="T11" fmla="*/ 2147483647 h 790"/>
              <a:gd name="T12" fmla="*/ 2147483647 w 1353"/>
              <a:gd name="T13" fmla="*/ 2147483647 h 790"/>
              <a:gd name="T14" fmla="*/ 2147483647 w 1353"/>
              <a:gd name="T15" fmla="*/ 2147483647 h 790"/>
              <a:gd name="T16" fmla="*/ 2147483647 w 1353"/>
              <a:gd name="T17" fmla="*/ 2147483647 h 790"/>
              <a:gd name="T18" fmla="*/ 2147483647 w 1353"/>
              <a:gd name="T19" fmla="*/ 2147483647 h 790"/>
              <a:gd name="T20" fmla="*/ 2147483647 w 1353"/>
              <a:gd name="T21" fmla="*/ 2147483647 h 790"/>
              <a:gd name="T22" fmla="*/ 2147483647 w 1353"/>
              <a:gd name="T23" fmla="*/ 2147483647 h 790"/>
              <a:gd name="T24" fmla="*/ 2147483647 w 1353"/>
              <a:gd name="T25" fmla="*/ 2147483647 h 790"/>
              <a:gd name="T26" fmla="*/ 2147483647 w 1353"/>
              <a:gd name="T27" fmla="*/ 2147483647 h 790"/>
              <a:gd name="T28" fmla="*/ 2147483647 w 1353"/>
              <a:gd name="T29" fmla="*/ 2147483647 h 790"/>
              <a:gd name="T30" fmla="*/ 2147483647 w 1353"/>
              <a:gd name="T31" fmla="*/ 2147483647 h 790"/>
              <a:gd name="T32" fmla="*/ 2147483647 w 1353"/>
              <a:gd name="T33" fmla="*/ 2147483647 h 790"/>
              <a:gd name="T34" fmla="*/ 2147483647 w 1353"/>
              <a:gd name="T35" fmla="*/ 2147483647 h 790"/>
              <a:gd name="T36" fmla="*/ 2147483647 w 1353"/>
              <a:gd name="T37" fmla="*/ 2147483647 h 790"/>
              <a:gd name="T38" fmla="*/ 2147483647 w 1353"/>
              <a:gd name="T39" fmla="*/ 2147483647 h 790"/>
              <a:gd name="T40" fmla="*/ 2147483647 w 1353"/>
              <a:gd name="T41" fmla="*/ 2147483647 h 790"/>
              <a:gd name="T42" fmla="*/ 2147483647 w 1353"/>
              <a:gd name="T43" fmla="*/ 2147483647 h 790"/>
              <a:gd name="T44" fmla="*/ 2147483647 w 1353"/>
              <a:gd name="T45" fmla="*/ 2147483647 h 790"/>
              <a:gd name="T46" fmla="*/ 2147483647 w 1353"/>
              <a:gd name="T47" fmla="*/ 2147483647 h 790"/>
              <a:gd name="T48" fmla="*/ 2147483647 w 1353"/>
              <a:gd name="T49" fmla="*/ 2147483647 h 790"/>
              <a:gd name="T50" fmla="*/ 2147483647 w 1353"/>
              <a:gd name="T51" fmla="*/ 2147483647 h 790"/>
              <a:gd name="T52" fmla="*/ 2147483647 w 1353"/>
              <a:gd name="T53" fmla="*/ 2147483647 h 790"/>
              <a:gd name="T54" fmla="*/ 2147483647 w 1353"/>
              <a:gd name="T55" fmla="*/ 2147483647 h 790"/>
              <a:gd name="T56" fmla="*/ 2147483647 w 1353"/>
              <a:gd name="T57" fmla="*/ 2147483647 h 790"/>
              <a:gd name="T58" fmla="*/ 0 w 1353"/>
              <a:gd name="T59" fmla="*/ 2147483647 h 790"/>
              <a:gd name="T60" fmla="*/ 2147483647 w 1353"/>
              <a:gd name="T61" fmla="*/ 2147483647 h 790"/>
              <a:gd name="T62" fmla="*/ 2147483647 w 1353"/>
              <a:gd name="T63" fmla="*/ 2147483647 h 790"/>
              <a:gd name="T64" fmla="*/ 2147483647 w 1353"/>
              <a:gd name="T65" fmla="*/ 2147483647 h 790"/>
              <a:gd name="T66" fmla="*/ 2147483647 w 1353"/>
              <a:gd name="T67" fmla="*/ 2147483647 h 790"/>
              <a:gd name="T68" fmla="*/ 2147483647 w 1353"/>
              <a:gd name="T69" fmla="*/ 2147483647 h 790"/>
              <a:gd name="T70" fmla="*/ 2147483647 w 1353"/>
              <a:gd name="T71" fmla="*/ 2147483647 h 790"/>
              <a:gd name="T72" fmla="*/ 2147483647 w 1353"/>
              <a:gd name="T73" fmla="*/ 2147483647 h 790"/>
              <a:gd name="T74" fmla="*/ 2147483647 w 1353"/>
              <a:gd name="T75" fmla="*/ 2147483647 h 79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353"/>
              <a:gd name="T115" fmla="*/ 0 h 790"/>
              <a:gd name="T116" fmla="*/ 1353 w 1353"/>
              <a:gd name="T117" fmla="*/ 790 h 790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353" h="790">
                <a:moveTo>
                  <a:pt x="242" y="141"/>
                </a:moveTo>
                <a:cubicBezTo>
                  <a:pt x="255" y="96"/>
                  <a:pt x="306" y="65"/>
                  <a:pt x="349" y="54"/>
                </a:cubicBezTo>
                <a:cubicBezTo>
                  <a:pt x="444" y="63"/>
                  <a:pt x="407" y="49"/>
                  <a:pt x="443" y="101"/>
                </a:cubicBezTo>
                <a:cubicBezTo>
                  <a:pt x="445" y="114"/>
                  <a:pt x="436" y="139"/>
                  <a:pt x="449" y="141"/>
                </a:cubicBezTo>
                <a:cubicBezTo>
                  <a:pt x="473" y="145"/>
                  <a:pt x="482" y="105"/>
                  <a:pt x="503" y="94"/>
                </a:cubicBezTo>
                <a:cubicBezTo>
                  <a:pt x="572" y="59"/>
                  <a:pt x="655" y="38"/>
                  <a:pt x="731" y="27"/>
                </a:cubicBezTo>
                <a:cubicBezTo>
                  <a:pt x="856" y="33"/>
                  <a:pt x="870" y="0"/>
                  <a:pt x="918" y="74"/>
                </a:cubicBezTo>
                <a:cubicBezTo>
                  <a:pt x="926" y="114"/>
                  <a:pt x="936" y="142"/>
                  <a:pt x="952" y="181"/>
                </a:cubicBezTo>
                <a:cubicBezTo>
                  <a:pt x="995" y="168"/>
                  <a:pt x="1036" y="152"/>
                  <a:pt x="1079" y="141"/>
                </a:cubicBezTo>
                <a:cubicBezTo>
                  <a:pt x="1189" y="145"/>
                  <a:pt x="1245" y="119"/>
                  <a:pt x="1320" y="168"/>
                </a:cubicBezTo>
                <a:cubicBezTo>
                  <a:pt x="1338" y="196"/>
                  <a:pt x="1341" y="221"/>
                  <a:pt x="1347" y="255"/>
                </a:cubicBezTo>
                <a:cubicBezTo>
                  <a:pt x="1344" y="300"/>
                  <a:pt x="1353" y="392"/>
                  <a:pt x="1313" y="429"/>
                </a:cubicBezTo>
                <a:cubicBezTo>
                  <a:pt x="1295" y="466"/>
                  <a:pt x="1273" y="482"/>
                  <a:pt x="1233" y="490"/>
                </a:cubicBezTo>
                <a:cubicBezTo>
                  <a:pt x="1248" y="513"/>
                  <a:pt x="1253" y="530"/>
                  <a:pt x="1273" y="550"/>
                </a:cubicBezTo>
                <a:cubicBezTo>
                  <a:pt x="1270" y="586"/>
                  <a:pt x="1276" y="625"/>
                  <a:pt x="1260" y="657"/>
                </a:cubicBezTo>
                <a:cubicBezTo>
                  <a:pt x="1249" y="679"/>
                  <a:pt x="1219" y="684"/>
                  <a:pt x="1199" y="691"/>
                </a:cubicBezTo>
                <a:cubicBezTo>
                  <a:pt x="1182" y="697"/>
                  <a:pt x="1169" y="711"/>
                  <a:pt x="1152" y="717"/>
                </a:cubicBezTo>
                <a:cubicBezTo>
                  <a:pt x="1133" y="724"/>
                  <a:pt x="1112" y="726"/>
                  <a:pt x="1092" y="731"/>
                </a:cubicBezTo>
                <a:cubicBezTo>
                  <a:pt x="1011" y="727"/>
                  <a:pt x="930" y="729"/>
                  <a:pt x="851" y="711"/>
                </a:cubicBezTo>
                <a:cubicBezTo>
                  <a:pt x="835" y="694"/>
                  <a:pt x="825" y="687"/>
                  <a:pt x="818" y="664"/>
                </a:cubicBezTo>
                <a:cubicBezTo>
                  <a:pt x="798" y="683"/>
                  <a:pt x="785" y="714"/>
                  <a:pt x="764" y="731"/>
                </a:cubicBezTo>
                <a:cubicBezTo>
                  <a:pt x="756" y="737"/>
                  <a:pt x="745" y="739"/>
                  <a:pt x="737" y="744"/>
                </a:cubicBezTo>
                <a:cubicBezTo>
                  <a:pt x="670" y="786"/>
                  <a:pt x="714" y="771"/>
                  <a:pt x="670" y="784"/>
                </a:cubicBezTo>
                <a:cubicBezTo>
                  <a:pt x="429" y="777"/>
                  <a:pt x="513" y="790"/>
                  <a:pt x="362" y="737"/>
                </a:cubicBezTo>
                <a:cubicBezTo>
                  <a:pt x="354" y="714"/>
                  <a:pt x="343" y="693"/>
                  <a:pt x="335" y="670"/>
                </a:cubicBezTo>
                <a:cubicBezTo>
                  <a:pt x="333" y="657"/>
                  <a:pt x="342" y="632"/>
                  <a:pt x="329" y="630"/>
                </a:cubicBezTo>
                <a:cubicBezTo>
                  <a:pt x="313" y="628"/>
                  <a:pt x="306" y="653"/>
                  <a:pt x="295" y="664"/>
                </a:cubicBezTo>
                <a:cubicBezTo>
                  <a:pt x="285" y="674"/>
                  <a:pt x="268" y="672"/>
                  <a:pt x="255" y="677"/>
                </a:cubicBezTo>
                <a:cubicBezTo>
                  <a:pt x="47" y="668"/>
                  <a:pt x="152" y="677"/>
                  <a:pt x="41" y="644"/>
                </a:cubicBezTo>
                <a:cubicBezTo>
                  <a:pt x="16" y="619"/>
                  <a:pt x="9" y="596"/>
                  <a:pt x="0" y="563"/>
                </a:cubicBezTo>
                <a:cubicBezTo>
                  <a:pt x="2" y="536"/>
                  <a:pt x="0" y="509"/>
                  <a:pt x="7" y="483"/>
                </a:cubicBezTo>
                <a:cubicBezTo>
                  <a:pt x="13" y="462"/>
                  <a:pt x="77" y="447"/>
                  <a:pt x="94" y="443"/>
                </a:cubicBezTo>
                <a:cubicBezTo>
                  <a:pt x="105" y="436"/>
                  <a:pt x="116" y="428"/>
                  <a:pt x="128" y="423"/>
                </a:cubicBezTo>
                <a:cubicBezTo>
                  <a:pt x="137" y="419"/>
                  <a:pt x="149" y="423"/>
                  <a:pt x="155" y="416"/>
                </a:cubicBezTo>
                <a:cubicBezTo>
                  <a:pt x="160" y="409"/>
                  <a:pt x="135" y="378"/>
                  <a:pt x="134" y="376"/>
                </a:cubicBezTo>
                <a:cubicBezTo>
                  <a:pt x="124" y="343"/>
                  <a:pt x="115" y="348"/>
                  <a:pt x="108" y="309"/>
                </a:cubicBezTo>
                <a:cubicBezTo>
                  <a:pt x="110" y="271"/>
                  <a:pt x="108" y="233"/>
                  <a:pt x="114" y="195"/>
                </a:cubicBezTo>
                <a:cubicBezTo>
                  <a:pt x="120" y="156"/>
                  <a:pt x="217" y="154"/>
                  <a:pt x="242" y="141"/>
                </a:cubicBezTo>
                <a:close/>
              </a:path>
            </a:pathLst>
          </a:custGeom>
          <a:noFill/>
          <a:ln w="1905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4" name="Text Box 8">
            <a:extLst>
              <a:ext uri="{FF2B5EF4-FFF2-40B4-BE49-F238E27FC236}">
                <a16:creationId xmlns:a16="http://schemas.microsoft.com/office/drawing/2014/main" id="{211D64EB-7B37-742F-F841-9F5980011A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7513" y="5916613"/>
            <a:ext cx="1368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2400">
                <a:latin typeface="Times New Roman" panose="02020603050405020304" pitchFamily="18" charset="0"/>
              </a:rPr>
              <a:t>heap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9705" name="Text Box 9">
            <a:extLst>
              <a:ext uri="{FF2B5EF4-FFF2-40B4-BE49-F238E27FC236}">
                <a16:creationId xmlns:a16="http://schemas.microsoft.com/office/drawing/2014/main" id="{0A2244C3-32A8-9214-7D90-292A165E1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8363" y="3324225"/>
            <a:ext cx="12954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600">
                <a:latin typeface="Times New Roman" panose="02020603050405020304" pitchFamily="18" charset="0"/>
              </a:rPr>
              <a:t>objekat klase Automobil</a:t>
            </a: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29706" name="Text Box 10">
            <a:extLst>
              <a:ext uri="{FF2B5EF4-FFF2-40B4-BE49-F238E27FC236}">
                <a16:creationId xmlns:a16="http://schemas.microsoft.com/office/drawing/2014/main" id="{3163D11F-C0EE-CC6D-AEA0-2E1165224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6838" y="5556250"/>
            <a:ext cx="1152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2400">
                <a:latin typeface="Times New Roman" panose="02020603050405020304" pitchFamily="18" charset="0"/>
              </a:rPr>
              <a:t>stek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9707" name="Text Box 11">
            <a:extLst>
              <a:ext uri="{FF2B5EF4-FFF2-40B4-BE49-F238E27FC236}">
                <a16:creationId xmlns:a16="http://schemas.microsoft.com/office/drawing/2014/main" id="{ABAAE1D4-8CAF-31AB-EEE7-147D2F3583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4175" y="4979988"/>
            <a:ext cx="431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600">
                <a:latin typeface="Times New Roman" panose="02020603050405020304" pitchFamily="18" charset="0"/>
              </a:rPr>
              <a:t>a</a:t>
            </a: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29708" name="Line 12">
            <a:extLst>
              <a:ext uri="{FF2B5EF4-FFF2-40B4-BE49-F238E27FC236}">
                <a16:creationId xmlns:a16="http://schemas.microsoft.com/office/drawing/2014/main" id="{67AC8144-FC98-F8E7-C442-6FE83A68819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5124450"/>
            <a:ext cx="2376488" cy="71438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9" name="Rectangle 13">
            <a:extLst>
              <a:ext uri="{FF2B5EF4-FFF2-40B4-BE49-F238E27FC236}">
                <a16:creationId xmlns:a16="http://schemas.microsoft.com/office/drawing/2014/main" id="{D2BB100E-78F3-B44A-6803-97D71F829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1300" y="4692650"/>
            <a:ext cx="647700" cy="358775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9710" name="Text Box 14">
            <a:extLst>
              <a:ext uri="{FF2B5EF4-FFF2-40B4-BE49-F238E27FC236}">
                <a16:creationId xmlns:a16="http://schemas.microsoft.com/office/drawing/2014/main" id="{FDDAF62F-14DB-E2F8-6F55-C258FCED0A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4175" y="4692650"/>
            <a:ext cx="431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600">
                <a:latin typeface="Times New Roman" panose="02020603050405020304" pitchFamily="18" charset="0"/>
              </a:rPr>
              <a:t>b</a:t>
            </a: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29711" name="Freeform 15">
            <a:extLst>
              <a:ext uri="{FF2B5EF4-FFF2-40B4-BE49-F238E27FC236}">
                <a16:creationId xmlns:a16="http://schemas.microsoft.com/office/drawing/2014/main" id="{04A68B30-3C88-A18F-2B79-33D2B669CB94}"/>
              </a:ext>
            </a:extLst>
          </p:cNvPr>
          <p:cNvSpPr>
            <a:spLocks/>
          </p:cNvSpPr>
          <p:nvPr/>
        </p:nvSpPr>
        <p:spPr bwMode="auto">
          <a:xfrm>
            <a:off x="4464050" y="4403725"/>
            <a:ext cx="1963738" cy="1255713"/>
          </a:xfrm>
          <a:custGeom>
            <a:avLst/>
            <a:gdLst>
              <a:gd name="T0" fmla="*/ 2147483647 w 1353"/>
              <a:gd name="T1" fmla="*/ 2147483647 h 790"/>
              <a:gd name="T2" fmla="*/ 2147483647 w 1353"/>
              <a:gd name="T3" fmla="*/ 2147483647 h 790"/>
              <a:gd name="T4" fmla="*/ 2147483647 w 1353"/>
              <a:gd name="T5" fmla="*/ 2147483647 h 790"/>
              <a:gd name="T6" fmla="*/ 2147483647 w 1353"/>
              <a:gd name="T7" fmla="*/ 2147483647 h 790"/>
              <a:gd name="T8" fmla="*/ 2147483647 w 1353"/>
              <a:gd name="T9" fmla="*/ 2147483647 h 790"/>
              <a:gd name="T10" fmla="*/ 2147483647 w 1353"/>
              <a:gd name="T11" fmla="*/ 2147483647 h 790"/>
              <a:gd name="T12" fmla="*/ 2147483647 w 1353"/>
              <a:gd name="T13" fmla="*/ 2147483647 h 790"/>
              <a:gd name="T14" fmla="*/ 2147483647 w 1353"/>
              <a:gd name="T15" fmla="*/ 2147483647 h 790"/>
              <a:gd name="T16" fmla="*/ 2147483647 w 1353"/>
              <a:gd name="T17" fmla="*/ 2147483647 h 790"/>
              <a:gd name="T18" fmla="*/ 2147483647 w 1353"/>
              <a:gd name="T19" fmla="*/ 2147483647 h 790"/>
              <a:gd name="T20" fmla="*/ 2147483647 w 1353"/>
              <a:gd name="T21" fmla="*/ 2147483647 h 790"/>
              <a:gd name="T22" fmla="*/ 2147483647 w 1353"/>
              <a:gd name="T23" fmla="*/ 2147483647 h 790"/>
              <a:gd name="T24" fmla="*/ 2147483647 w 1353"/>
              <a:gd name="T25" fmla="*/ 2147483647 h 790"/>
              <a:gd name="T26" fmla="*/ 2147483647 w 1353"/>
              <a:gd name="T27" fmla="*/ 2147483647 h 790"/>
              <a:gd name="T28" fmla="*/ 2147483647 w 1353"/>
              <a:gd name="T29" fmla="*/ 2147483647 h 790"/>
              <a:gd name="T30" fmla="*/ 2147483647 w 1353"/>
              <a:gd name="T31" fmla="*/ 2147483647 h 790"/>
              <a:gd name="T32" fmla="*/ 2147483647 w 1353"/>
              <a:gd name="T33" fmla="*/ 2147483647 h 790"/>
              <a:gd name="T34" fmla="*/ 2147483647 w 1353"/>
              <a:gd name="T35" fmla="*/ 2147483647 h 790"/>
              <a:gd name="T36" fmla="*/ 2147483647 w 1353"/>
              <a:gd name="T37" fmla="*/ 2147483647 h 790"/>
              <a:gd name="T38" fmla="*/ 2147483647 w 1353"/>
              <a:gd name="T39" fmla="*/ 2147483647 h 790"/>
              <a:gd name="T40" fmla="*/ 2147483647 w 1353"/>
              <a:gd name="T41" fmla="*/ 2147483647 h 790"/>
              <a:gd name="T42" fmla="*/ 2147483647 w 1353"/>
              <a:gd name="T43" fmla="*/ 2147483647 h 790"/>
              <a:gd name="T44" fmla="*/ 2147483647 w 1353"/>
              <a:gd name="T45" fmla="*/ 2147483647 h 790"/>
              <a:gd name="T46" fmla="*/ 2147483647 w 1353"/>
              <a:gd name="T47" fmla="*/ 2147483647 h 790"/>
              <a:gd name="T48" fmla="*/ 2147483647 w 1353"/>
              <a:gd name="T49" fmla="*/ 2147483647 h 790"/>
              <a:gd name="T50" fmla="*/ 2147483647 w 1353"/>
              <a:gd name="T51" fmla="*/ 2147483647 h 790"/>
              <a:gd name="T52" fmla="*/ 2147483647 w 1353"/>
              <a:gd name="T53" fmla="*/ 2147483647 h 790"/>
              <a:gd name="T54" fmla="*/ 2147483647 w 1353"/>
              <a:gd name="T55" fmla="*/ 2147483647 h 790"/>
              <a:gd name="T56" fmla="*/ 2147483647 w 1353"/>
              <a:gd name="T57" fmla="*/ 2147483647 h 790"/>
              <a:gd name="T58" fmla="*/ 0 w 1353"/>
              <a:gd name="T59" fmla="*/ 2147483647 h 790"/>
              <a:gd name="T60" fmla="*/ 2147483647 w 1353"/>
              <a:gd name="T61" fmla="*/ 2147483647 h 790"/>
              <a:gd name="T62" fmla="*/ 2147483647 w 1353"/>
              <a:gd name="T63" fmla="*/ 2147483647 h 790"/>
              <a:gd name="T64" fmla="*/ 2147483647 w 1353"/>
              <a:gd name="T65" fmla="*/ 2147483647 h 790"/>
              <a:gd name="T66" fmla="*/ 2147483647 w 1353"/>
              <a:gd name="T67" fmla="*/ 2147483647 h 790"/>
              <a:gd name="T68" fmla="*/ 2147483647 w 1353"/>
              <a:gd name="T69" fmla="*/ 2147483647 h 790"/>
              <a:gd name="T70" fmla="*/ 2147483647 w 1353"/>
              <a:gd name="T71" fmla="*/ 2147483647 h 790"/>
              <a:gd name="T72" fmla="*/ 2147483647 w 1353"/>
              <a:gd name="T73" fmla="*/ 2147483647 h 790"/>
              <a:gd name="T74" fmla="*/ 2147483647 w 1353"/>
              <a:gd name="T75" fmla="*/ 2147483647 h 79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353"/>
              <a:gd name="T115" fmla="*/ 0 h 790"/>
              <a:gd name="T116" fmla="*/ 1353 w 1353"/>
              <a:gd name="T117" fmla="*/ 790 h 790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353" h="790">
                <a:moveTo>
                  <a:pt x="242" y="141"/>
                </a:moveTo>
                <a:cubicBezTo>
                  <a:pt x="255" y="96"/>
                  <a:pt x="306" y="65"/>
                  <a:pt x="349" y="54"/>
                </a:cubicBezTo>
                <a:cubicBezTo>
                  <a:pt x="444" y="63"/>
                  <a:pt x="407" y="49"/>
                  <a:pt x="443" y="101"/>
                </a:cubicBezTo>
                <a:cubicBezTo>
                  <a:pt x="445" y="114"/>
                  <a:pt x="436" y="139"/>
                  <a:pt x="449" y="141"/>
                </a:cubicBezTo>
                <a:cubicBezTo>
                  <a:pt x="473" y="145"/>
                  <a:pt x="482" y="105"/>
                  <a:pt x="503" y="94"/>
                </a:cubicBezTo>
                <a:cubicBezTo>
                  <a:pt x="572" y="59"/>
                  <a:pt x="655" y="38"/>
                  <a:pt x="731" y="27"/>
                </a:cubicBezTo>
                <a:cubicBezTo>
                  <a:pt x="856" y="33"/>
                  <a:pt x="870" y="0"/>
                  <a:pt x="918" y="74"/>
                </a:cubicBezTo>
                <a:cubicBezTo>
                  <a:pt x="926" y="114"/>
                  <a:pt x="936" y="142"/>
                  <a:pt x="952" y="181"/>
                </a:cubicBezTo>
                <a:cubicBezTo>
                  <a:pt x="995" y="168"/>
                  <a:pt x="1036" y="152"/>
                  <a:pt x="1079" y="141"/>
                </a:cubicBezTo>
                <a:cubicBezTo>
                  <a:pt x="1189" y="145"/>
                  <a:pt x="1245" y="119"/>
                  <a:pt x="1320" y="168"/>
                </a:cubicBezTo>
                <a:cubicBezTo>
                  <a:pt x="1338" y="196"/>
                  <a:pt x="1341" y="221"/>
                  <a:pt x="1347" y="255"/>
                </a:cubicBezTo>
                <a:cubicBezTo>
                  <a:pt x="1344" y="300"/>
                  <a:pt x="1353" y="392"/>
                  <a:pt x="1313" y="429"/>
                </a:cubicBezTo>
                <a:cubicBezTo>
                  <a:pt x="1295" y="466"/>
                  <a:pt x="1273" y="482"/>
                  <a:pt x="1233" y="490"/>
                </a:cubicBezTo>
                <a:cubicBezTo>
                  <a:pt x="1248" y="513"/>
                  <a:pt x="1253" y="530"/>
                  <a:pt x="1273" y="550"/>
                </a:cubicBezTo>
                <a:cubicBezTo>
                  <a:pt x="1270" y="586"/>
                  <a:pt x="1276" y="625"/>
                  <a:pt x="1260" y="657"/>
                </a:cubicBezTo>
                <a:cubicBezTo>
                  <a:pt x="1249" y="679"/>
                  <a:pt x="1219" y="684"/>
                  <a:pt x="1199" y="691"/>
                </a:cubicBezTo>
                <a:cubicBezTo>
                  <a:pt x="1182" y="697"/>
                  <a:pt x="1169" y="711"/>
                  <a:pt x="1152" y="717"/>
                </a:cubicBezTo>
                <a:cubicBezTo>
                  <a:pt x="1133" y="724"/>
                  <a:pt x="1112" y="726"/>
                  <a:pt x="1092" y="731"/>
                </a:cubicBezTo>
                <a:cubicBezTo>
                  <a:pt x="1011" y="727"/>
                  <a:pt x="930" y="729"/>
                  <a:pt x="851" y="711"/>
                </a:cubicBezTo>
                <a:cubicBezTo>
                  <a:pt x="835" y="694"/>
                  <a:pt x="825" y="687"/>
                  <a:pt x="818" y="664"/>
                </a:cubicBezTo>
                <a:cubicBezTo>
                  <a:pt x="798" y="683"/>
                  <a:pt x="785" y="714"/>
                  <a:pt x="764" y="731"/>
                </a:cubicBezTo>
                <a:cubicBezTo>
                  <a:pt x="756" y="737"/>
                  <a:pt x="745" y="739"/>
                  <a:pt x="737" y="744"/>
                </a:cubicBezTo>
                <a:cubicBezTo>
                  <a:pt x="670" y="786"/>
                  <a:pt x="714" y="771"/>
                  <a:pt x="670" y="784"/>
                </a:cubicBezTo>
                <a:cubicBezTo>
                  <a:pt x="429" y="777"/>
                  <a:pt x="513" y="790"/>
                  <a:pt x="362" y="737"/>
                </a:cubicBezTo>
                <a:cubicBezTo>
                  <a:pt x="354" y="714"/>
                  <a:pt x="343" y="693"/>
                  <a:pt x="335" y="670"/>
                </a:cubicBezTo>
                <a:cubicBezTo>
                  <a:pt x="333" y="657"/>
                  <a:pt x="342" y="632"/>
                  <a:pt x="329" y="630"/>
                </a:cubicBezTo>
                <a:cubicBezTo>
                  <a:pt x="313" y="628"/>
                  <a:pt x="306" y="653"/>
                  <a:pt x="295" y="664"/>
                </a:cubicBezTo>
                <a:cubicBezTo>
                  <a:pt x="285" y="674"/>
                  <a:pt x="268" y="672"/>
                  <a:pt x="255" y="677"/>
                </a:cubicBezTo>
                <a:cubicBezTo>
                  <a:pt x="47" y="668"/>
                  <a:pt x="152" y="677"/>
                  <a:pt x="41" y="644"/>
                </a:cubicBezTo>
                <a:cubicBezTo>
                  <a:pt x="16" y="619"/>
                  <a:pt x="9" y="596"/>
                  <a:pt x="0" y="563"/>
                </a:cubicBezTo>
                <a:cubicBezTo>
                  <a:pt x="2" y="536"/>
                  <a:pt x="0" y="509"/>
                  <a:pt x="7" y="483"/>
                </a:cubicBezTo>
                <a:cubicBezTo>
                  <a:pt x="13" y="462"/>
                  <a:pt x="77" y="447"/>
                  <a:pt x="94" y="443"/>
                </a:cubicBezTo>
                <a:cubicBezTo>
                  <a:pt x="105" y="436"/>
                  <a:pt x="116" y="428"/>
                  <a:pt x="128" y="423"/>
                </a:cubicBezTo>
                <a:cubicBezTo>
                  <a:pt x="137" y="419"/>
                  <a:pt x="149" y="423"/>
                  <a:pt x="155" y="416"/>
                </a:cubicBezTo>
                <a:cubicBezTo>
                  <a:pt x="160" y="409"/>
                  <a:pt x="135" y="378"/>
                  <a:pt x="134" y="376"/>
                </a:cubicBezTo>
                <a:cubicBezTo>
                  <a:pt x="124" y="343"/>
                  <a:pt x="115" y="348"/>
                  <a:pt x="108" y="309"/>
                </a:cubicBezTo>
                <a:cubicBezTo>
                  <a:pt x="110" y="271"/>
                  <a:pt x="108" y="233"/>
                  <a:pt x="114" y="195"/>
                </a:cubicBezTo>
                <a:cubicBezTo>
                  <a:pt x="120" y="156"/>
                  <a:pt x="217" y="154"/>
                  <a:pt x="242" y="141"/>
                </a:cubicBezTo>
                <a:close/>
              </a:path>
            </a:pathLst>
          </a:custGeom>
          <a:noFill/>
          <a:ln w="1905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2" name="Text Box 16">
            <a:extLst>
              <a:ext uri="{FF2B5EF4-FFF2-40B4-BE49-F238E27FC236}">
                <a16:creationId xmlns:a16="http://schemas.microsoft.com/office/drawing/2014/main" id="{20F96F9A-8ED1-2FAC-8190-5518DBC5A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1388" y="4764088"/>
            <a:ext cx="12954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600">
                <a:latin typeface="Times New Roman" panose="02020603050405020304" pitchFamily="18" charset="0"/>
              </a:rPr>
              <a:t>objekat klase Automobil</a:t>
            </a: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29713" name="Line 17">
            <a:extLst>
              <a:ext uri="{FF2B5EF4-FFF2-40B4-BE49-F238E27FC236}">
                <a16:creationId xmlns:a16="http://schemas.microsoft.com/office/drawing/2014/main" id="{3504DF5C-28FD-EB13-F08D-41C93D4BB98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4835525"/>
            <a:ext cx="2447925" cy="71438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4" name="AutoShape 4">
            <a:extLst>
              <a:ext uri="{FF2B5EF4-FFF2-40B4-BE49-F238E27FC236}">
                <a16:creationId xmlns:a16="http://schemas.microsoft.com/office/drawing/2014/main" id="{AD00C0FA-0341-0308-1ECD-FF0854D8D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1295400"/>
            <a:ext cx="4800600" cy="685800"/>
          </a:xfrm>
          <a:prstGeom prst="wedgeRoundRectCallout">
            <a:avLst>
              <a:gd name="adj1" fmla="val -65477"/>
              <a:gd name="adj2" fmla="val -95139"/>
              <a:gd name="adj3" fmla="val 16667"/>
            </a:avLst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Operator dodele vrednosti nad objektima samo kopira referencu, ne i objekat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32FFBEFC-954A-D293-AF5B-5C8D93BE7C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Nizovi i objekti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4F7BE814-2EFD-619C-C780-8D2E1A0366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altLang="en-US" sz="2400" b="1">
                <a:latin typeface="Courier New" panose="02070309020205020404" pitchFamily="49" charset="0"/>
              </a:rPr>
              <a:t>int a[]; // još uvek nije napravljen niz!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400" b="1">
              <a:latin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altLang="en-US" sz="2400" b="1">
                <a:latin typeface="Courier New" panose="02070309020205020404" pitchFamily="49" charset="0"/>
              </a:rPr>
              <a:t>a = new int[5];</a:t>
            </a:r>
            <a:endParaRPr lang="en-US" altLang="en-US" sz="2400" b="1">
              <a:latin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CS" altLang="en-US" sz="2400" b="1">
              <a:latin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altLang="en-US" sz="2400" b="1">
                <a:latin typeface="Courier New" panose="02070309020205020404" pitchFamily="49" charset="0"/>
              </a:rPr>
              <a:t>int a[] = { 1, 2, 3, 4, 5 };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CS" altLang="en-US" sz="2400" b="1">
              <a:latin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CS" altLang="en-US" sz="2400" b="1">
              <a:latin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CS" altLang="en-US" sz="2400" b="1">
              <a:latin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altLang="en-US" sz="2400" b="1">
                <a:latin typeface="Courier New" panose="02070309020205020404" pitchFamily="49" charset="0"/>
              </a:rPr>
              <a:t>Automobil[] parking = new Automobil[20];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altLang="en-US" sz="2400" b="1">
                <a:latin typeface="Courier New" panose="02070309020205020404" pitchFamily="49" charset="0"/>
              </a:rPr>
              <a:t>for(int i = 0; i &lt; parking.length; i++)</a:t>
            </a:r>
            <a:br>
              <a:rPr lang="sr-Latn-CS" altLang="en-US" sz="2400" b="1">
                <a:latin typeface="Courier New" panose="02070309020205020404" pitchFamily="49" charset="0"/>
              </a:rPr>
            </a:br>
            <a:r>
              <a:rPr lang="sr-Latn-CS" altLang="en-US" sz="2400" b="1">
                <a:latin typeface="Courier New" panose="02070309020205020404" pitchFamily="49" charset="0"/>
              </a:rPr>
              <a:t>parking[i] = new Automobil();</a:t>
            </a:r>
            <a:endParaRPr lang="en-US" altLang="en-US" sz="2400" b="1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19226E5F-D497-FF38-B315-591C716E95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Nizovi referenci na objekte </a:t>
            </a:r>
            <a:r>
              <a:rPr lang="sr-Latn-CS" baseline="-25000"/>
              <a:t>1/3</a:t>
            </a:r>
            <a:endParaRPr lang="en-US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CD82655E-2FA0-383E-80F7-A749B43F3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4508500"/>
            <a:ext cx="647700" cy="358775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1748" name="Line 4">
            <a:extLst>
              <a:ext uri="{FF2B5EF4-FFF2-40B4-BE49-F238E27FC236}">
                <a16:creationId xmlns:a16="http://schemas.microsoft.com/office/drawing/2014/main" id="{315E0A48-6384-0675-1623-E04334F173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76375" y="3500438"/>
            <a:ext cx="0" cy="13684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9" name="Line 5">
            <a:extLst>
              <a:ext uri="{FF2B5EF4-FFF2-40B4-BE49-F238E27FC236}">
                <a16:creationId xmlns:a16="http://schemas.microsoft.com/office/drawing/2014/main" id="{600CD74E-434B-39E8-8DD6-E1F215B49D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24075" y="3500438"/>
            <a:ext cx="0" cy="13684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0" name="AutoShape 6">
            <a:extLst>
              <a:ext uri="{FF2B5EF4-FFF2-40B4-BE49-F238E27FC236}">
                <a16:creationId xmlns:a16="http://schemas.microsoft.com/office/drawing/2014/main" id="{F2B709B0-0BAB-29F9-9842-420DF1766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275" y="2276475"/>
            <a:ext cx="4537075" cy="2952750"/>
          </a:xfrm>
          <a:prstGeom prst="roundRect">
            <a:avLst>
              <a:gd name="adj" fmla="val 16667"/>
            </a:avLst>
          </a:prstGeom>
          <a:noFill/>
          <a:ln w="1905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1751" name="Text Box 7">
            <a:extLst>
              <a:ext uri="{FF2B5EF4-FFF2-40B4-BE49-F238E27FC236}">
                <a16:creationId xmlns:a16="http://schemas.microsoft.com/office/drawing/2014/main" id="{2623AD95-3B24-55F1-EB80-3D8CB8DDB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5373688"/>
            <a:ext cx="1368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2400">
                <a:latin typeface="Times New Roman" panose="02020603050405020304" pitchFamily="18" charset="0"/>
              </a:rPr>
              <a:t>heap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1752" name="Text Box 8">
            <a:extLst>
              <a:ext uri="{FF2B5EF4-FFF2-40B4-BE49-F238E27FC236}">
                <a16:creationId xmlns:a16="http://schemas.microsoft.com/office/drawing/2014/main" id="{F068C5E1-901F-44F1-D674-BDEBD69FF5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5013325"/>
            <a:ext cx="1152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2400">
                <a:latin typeface="Times New Roman" panose="02020603050405020304" pitchFamily="18" charset="0"/>
              </a:rPr>
              <a:t>stek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1753" name="Text Box 16">
            <a:extLst>
              <a:ext uri="{FF2B5EF4-FFF2-40B4-BE49-F238E27FC236}">
                <a16:creationId xmlns:a16="http://schemas.microsoft.com/office/drawing/2014/main" id="{FD143684-782B-3358-E3F0-03E319D842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00200"/>
            <a:ext cx="7704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2400" b="1">
                <a:latin typeface="Courier New" panose="02070309020205020404" pitchFamily="49" charset="0"/>
              </a:rPr>
              <a:t>Automobil[] parking;</a:t>
            </a:r>
            <a:endParaRPr lang="en-US" altLang="en-US" sz="2400" b="1">
              <a:latin typeface="Courier New" panose="02070309020205020404" pitchFamily="49" charset="0"/>
            </a:endParaRPr>
          </a:p>
        </p:txBody>
      </p:sp>
      <p:sp>
        <p:nvSpPr>
          <p:cNvPr id="31754" name="Text Box 22">
            <a:extLst>
              <a:ext uri="{FF2B5EF4-FFF2-40B4-BE49-F238E27FC236}">
                <a16:creationId xmlns:a16="http://schemas.microsoft.com/office/drawing/2014/main" id="{4CBC47C5-863C-D83B-7754-CB6D0055E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437063"/>
            <a:ext cx="719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Times New Roman" panose="02020603050405020304" pitchFamily="18" charset="0"/>
              </a:rPr>
              <a:t>parking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0B5812C5-E9FF-1983-65FF-E6D09E8070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Nizovi referenci na objekte </a:t>
            </a:r>
            <a:r>
              <a:rPr lang="sr-Latn-CS" baseline="-25000"/>
              <a:t>2/3</a:t>
            </a:r>
            <a:endParaRPr lang="en-US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44DDE242-8C9A-C0FF-FBFD-E7A0A6A26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4508500"/>
            <a:ext cx="647700" cy="358775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772" name="Line 4">
            <a:extLst>
              <a:ext uri="{FF2B5EF4-FFF2-40B4-BE49-F238E27FC236}">
                <a16:creationId xmlns:a16="http://schemas.microsoft.com/office/drawing/2014/main" id="{75190322-CA1F-B5DC-C004-A1C11CBFB8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76375" y="3500438"/>
            <a:ext cx="0" cy="13684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3" name="Line 5">
            <a:extLst>
              <a:ext uri="{FF2B5EF4-FFF2-40B4-BE49-F238E27FC236}">
                <a16:creationId xmlns:a16="http://schemas.microsoft.com/office/drawing/2014/main" id="{8A2F368C-734A-F3EB-3D4C-4A7FAFC898F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24075" y="3500438"/>
            <a:ext cx="0" cy="13684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4" name="AutoShape 6">
            <a:extLst>
              <a:ext uri="{FF2B5EF4-FFF2-40B4-BE49-F238E27FC236}">
                <a16:creationId xmlns:a16="http://schemas.microsoft.com/office/drawing/2014/main" id="{EBE20900-FD72-FB89-6550-306B6803B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275" y="2276475"/>
            <a:ext cx="4537075" cy="2952750"/>
          </a:xfrm>
          <a:prstGeom prst="roundRect">
            <a:avLst>
              <a:gd name="adj" fmla="val 16667"/>
            </a:avLst>
          </a:prstGeom>
          <a:noFill/>
          <a:ln w="1905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775" name="Text Box 7">
            <a:extLst>
              <a:ext uri="{FF2B5EF4-FFF2-40B4-BE49-F238E27FC236}">
                <a16:creationId xmlns:a16="http://schemas.microsoft.com/office/drawing/2014/main" id="{A47EFC86-0E91-72BA-625B-79A2AAAB12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5373688"/>
            <a:ext cx="1368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2400">
                <a:latin typeface="Times New Roman" panose="02020603050405020304" pitchFamily="18" charset="0"/>
              </a:rPr>
              <a:t>heap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2776" name="Text Box 8">
            <a:extLst>
              <a:ext uri="{FF2B5EF4-FFF2-40B4-BE49-F238E27FC236}">
                <a16:creationId xmlns:a16="http://schemas.microsoft.com/office/drawing/2014/main" id="{9250902D-D6C2-5065-C073-C3CC7F3E0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5013325"/>
            <a:ext cx="1152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2400">
                <a:latin typeface="Times New Roman" panose="02020603050405020304" pitchFamily="18" charset="0"/>
              </a:rPr>
              <a:t>stek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2777" name="Line 9">
            <a:extLst>
              <a:ext uri="{FF2B5EF4-FFF2-40B4-BE49-F238E27FC236}">
                <a16:creationId xmlns:a16="http://schemas.microsoft.com/office/drawing/2014/main" id="{913DCA98-5152-CACB-E309-5F5A4685BA8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24075" y="3933825"/>
            <a:ext cx="2592388" cy="719138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8" name="Rectangle 10">
            <a:extLst>
              <a:ext uri="{FF2B5EF4-FFF2-40B4-BE49-F238E27FC236}">
                <a16:creationId xmlns:a16="http://schemas.microsoft.com/office/drawing/2014/main" id="{C66F11DF-37F4-C852-8B8A-08F6CCA43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3644900"/>
            <a:ext cx="2519362" cy="360363"/>
          </a:xfrm>
          <a:prstGeom prst="rect">
            <a:avLst/>
          </a:prstGeom>
          <a:noFill/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779" name="Rectangle 11">
            <a:extLst>
              <a:ext uri="{FF2B5EF4-FFF2-40B4-BE49-F238E27FC236}">
                <a16:creationId xmlns:a16="http://schemas.microsoft.com/office/drawing/2014/main" id="{F44E80F7-E378-6CA4-D328-6A40FFE6B8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3644900"/>
            <a:ext cx="503237" cy="360363"/>
          </a:xfrm>
          <a:prstGeom prst="rect">
            <a:avLst/>
          </a:prstGeom>
          <a:noFill/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780" name="Rectangle 12">
            <a:extLst>
              <a:ext uri="{FF2B5EF4-FFF2-40B4-BE49-F238E27FC236}">
                <a16:creationId xmlns:a16="http://schemas.microsoft.com/office/drawing/2014/main" id="{0B68CFEC-D7B7-95F8-62A2-B97C5EFCB7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700" y="3644900"/>
            <a:ext cx="503238" cy="360363"/>
          </a:xfrm>
          <a:prstGeom prst="rect">
            <a:avLst/>
          </a:prstGeom>
          <a:noFill/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781" name="Rectangle 13">
            <a:extLst>
              <a:ext uri="{FF2B5EF4-FFF2-40B4-BE49-F238E27FC236}">
                <a16:creationId xmlns:a16="http://schemas.microsoft.com/office/drawing/2014/main" id="{D3E09213-B665-47BD-00EC-932FD001F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3644900"/>
            <a:ext cx="503238" cy="360363"/>
          </a:xfrm>
          <a:prstGeom prst="rect">
            <a:avLst/>
          </a:prstGeom>
          <a:noFill/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782" name="Rectangle 14">
            <a:extLst>
              <a:ext uri="{FF2B5EF4-FFF2-40B4-BE49-F238E27FC236}">
                <a16:creationId xmlns:a16="http://schemas.microsoft.com/office/drawing/2014/main" id="{B9975D32-A1E3-28EE-167B-6604FFDFF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3644900"/>
            <a:ext cx="503237" cy="360363"/>
          </a:xfrm>
          <a:prstGeom prst="rect">
            <a:avLst/>
          </a:prstGeom>
          <a:noFill/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783" name="Rectangle 15">
            <a:extLst>
              <a:ext uri="{FF2B5EF4-FFF2-40B4-BE49-F238E27FC236}">
                <a16:creationId xmlns:a16="http://schemas.microsoft.com/office/drawing/2014/main" id="{45D17E20-9A05-9694-3217-F3AC3241D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588" y="3644900"/>
            <a:ext cx="503237" cy="360363"/>
          </a:xfrm>
          <a:prstGeom prst="rect">
            <a:avLst/>
          </a:prstGeom>
          <a:noFill/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784" name="Text Box 16">
            <a:extLst>
              <a:ext uri="{FF2B5EF4-FFF2-40B4-BE49-F238E27FC236}">
                <a16:creationId xmlns:a16="http://schemas.microsoft.com/office/drawing/2014/main" id="{5C93062E-C5FC-24BF-2685-B395683B0B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524000"/>
            <a:ext cx="7704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2400" b="1">
                <a:latin typeface="Courier New" panose="02070309020205020404" pitchFamily="49" charset="0"/>
              </a:rPr>
              <a:t>parking = new Automobil[5];</a:t>
            </a:r>
            <a:endParaRPr lang="en-US" altLang="en-US" sz="2400" b="1">
              <a:latin typeface="Courier New" panose="02070309020205020404" pitchFamily="49" charset="0"/>
            </a:endParaRPr>
          </a:p>
        </p:txBody>
      </p:sp>
      <p:sp>
        <p:nvSpPr>
          <p:cNvPr id="32785" name="Text Box 17">
            <a:extLst>
              <a:ext uri="{FF2B5EF4-FFF2-40B4-BE49-F238E27FC236}">
                <a16:creationId xmlns:a16="http://schemas.microsoft.com/office/drawing/2014/main" id="{74F0779B-5F33-4E46-9B44-F4A296584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3644900"/>
            <a:ext cx="5762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600">
                <a:latin typeface="Times New Roman" panose="02020603050405020304" pitchFamily="18" charset="0"/>
              </a:rPr>
              <a:t>null</a:t>
            </a: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32786" name="Text Box 18">
            <a:extLst>
              <a:ext uri="{FF2B5EF4-FFF2-40B4-BE49-F238E27FC236}">
                <a16:creationId xmlns:a16="http://schemas.microsoft.com/office/drawing/2014/main" id="{22D8D627-5E2D-A2A7-3897-2DDC95AA4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3644900"/>
            <a:ext cx="5762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600">
                <a:latin typeface="Times New Roman" panose="02020603050405020304" pitchFamily="18" charset="0"/>
              </a:rPr>
              <a:t>null</a:t>
            </a: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32787" name="Text Box 19">
            <a:extLst>
              <a:ext uri="{FF2B5EF4-FFF2-40B4-BE49-F238E27FC236}">
                <a16:creationId xmlns:a16="http://schemas.microsoft.com/office/drawing/2014/main" id="{653652EE-2A7F-0BE0-AAC6-3F7510F2C6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525" y="3644900"/>
            <a:ext cx="5762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600">
                <a:latin typeface="Times New Roman" panose="02020603050405020304" pitchFamily="18" charset="0"/>
              </a:rPr>
              <a:t>null</a:t>
            </a: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32788" name="Text Box 20">
            <a:extLst>
              <a:ext uri="{FF2B5EF4-FFF2-40B4-BE49-F238E27FC236}">
                <a16:creationId xmlns:a16="http://schemas.microsoft.com/office/drawing/2014/main" id="{94AAC486-849B-AAB9-E78E-D06DC196D2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3644900"/>
            <a:ext cx="5762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600">
                <a:latin typeface="Times New Roman" panose="02020603050405020304" pitchFamily="18" charset="0"/>
              </a:rPr>
              <a:t>null</a:t>
            </a: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32789" name="Text Box 21">
            <a:extLst>
              <a:ext uri="{FF2B5EF4-FFF2-40B4-BE49-F238E27FC236}">
                <a16:creationId xmlns:a16="http://schemas.microsoft.com/office/drawing/2014/main" id="{A700A595-7A6B-B45D-BEF3-07AAAF1FF8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3644900"/>
            <a:ext cx="5762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600">
                <a:latin typeface="Times New Roman" panose="02020603050405020304" pitchFamily="18" charset="0"/>
              </a:rPr>
              <a:t>null</a:t>
            </a: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32790" name="Text Box 22">
            <a:extLst>
              <a:ext uri="{FF2B5EF4-FFF2-40B4-BE49-F238E27FC236}">
                <a16:creationId xmlns:a16="http://schemas.microsoft.com/office/drawing/2014/main" id="{275EDD54-F174-9F48-B242-1A6C062D1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437063"/>
            <a:ext cx="719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Times New Roman" panose="02020603050405020304" pitchFamily="18" charset="0"/>
              </a:rPr>
              <a:t>parking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B43D1B53-EAF1-5ACF-755B-A5BFDF8CFF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Nizovi referenci na objekte </a:t>
            </a:r>
            <a:r>
              <a:rPr lang="sr-Latn-CS" baseline="-25000"/>
              <a:t>3/3</a:t>
            </a:r>
            <a:endParaRPr lang="en-US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FDB237B2-5883-1C34-F457-97B34F51E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4508500"/>
            <a:ext cx="647700" cy="358775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3796" name="Line 4">
            <a:extLst>
              <a:ext uri="{FF2B5EF4-FFF2-40B4-BE49-F238E27FC236}">
                <a16:creationId xmlns:a16="http://schemas.microsoft.com/office/drawing/2014/main" id="{A21CBF02-25D3-3C98-1413-F21EFDAB8CC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76375" y="3500438"/>
            <a:ext cx="0" cy="13684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7" name="Line 5">
            <a:extLst>
              <a:ext uri="{FF2B5EF4-FFF2-40B4-BE49-F238E27FC236}">
                <a16:creationId xmlns:a16="http://schemas.microsoft.com/office/drawing/2014/main" id="{C798FE3B-4A8E-B0DD-4AE5-720F06267E6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24075" y="3500438"/>
            <a:ext cx="0" cy="13684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8" name="AutoShape 6">
            <a:extLst>
              <a:ext uri="{FF2B5EF4-FFF2-40B4-BE49-F238E27FC236}">
                <a16:creationId xmlns:a16="http://schemas.microsoft.com/office/drawing/2014/main" id="{862BCB15-6D8A-D904-EFDD-01D318A46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275" y="2276475"/>
            <a:ext cx="4537075" cy="2952750"/>
          </a:xfrm>
          <a:prstGeom prst="roundRect">
            <a:avLst>
              <a:gd name="adj" fmla="val 16667"/>
            </a:avLst>
          </a:prstGeom>
          <a:noFill/>
          <a:ln w="1905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3799" name="Text Box 7">
            <a:extLst>
              <a:ext uri="{FF2B5EF4-FFF2-40B4-BE49-F238E27FC236}">
                <a16:creationId xmlns:a16="http://schemas.microsoft.com/office/drawing/2014/main" id="{9227D949-2200-611E-74DE-FEED22B13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5373688"/>
            <a:ext cx="1368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2400">
                <a:latin typeface="Times New Roman" panose="02020603050405020304" pitchFamily="18" charset="0"/>
              </a:rPr>
              <a:t>heap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3800" name="Text Box 8">
            <a:extLst>
              <a:ext uri="{FF2B5EF4-FFF2-40B4-BE49-F238E27FC236}">
                <a16:creationId xmlns:a16="http://schemas.microsoft.com/office/drawing/2014/main" id="{B18090BF-6182-76A8-1DB5-167E5567F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5013325"/>
            <a:ext cx="1152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2400">
                <a:latin typeface="Times New Roman" panose="02020603050405020304" pitchFamily="18" charset="0"/>
              </a:rPr>
              <a:t>stek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3801" name="Text Box 9">
            <a:extLst>
              <a:ext uri="{FF2B5EF4-FFF2-40B4-BE49-F238E27FC236}">
                <a16:creationId xmlns:a16="http://schemas.microsoft.com/office/drawing/2014/main" id="{659197C7-C570-5F81-D9B0-48B587393E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437063"/>
            <a:ext cx="719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Times New Roman" panose="02020603050405020304" pitchFamily="18" charset="0"/>
              </a:rPr>
              <a:t>parking</a:t>
            </a:r>
          </a:p>
        </p:txBody>
      </p:sp>
      <p:sp>
        <p:nvSpPr>
          <p:cNvPr id="33802" name="Line 10">
            <a:extLst>
              <a:ext uri="{FF2B5EF4-FFF2-40B4-BE49-F238E27FC236}">
                <a16:creationId xmlns:a16="http://schemas.microsoft.com/office/drawing/2014/main" id="{83DAB3D7-8866-514F-5CDE-F2388611A3A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24075" y="3933825"/>
            <a:ext cx="2592388" cy="719138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3" name="Rectangle 11">
            <a:extLst>
              <a:ext uri="{FF2B5EF4-FFF2-40B4-BE49-F238E27FC236}">
                <a16:creationId xmlns:a16="http://schemas.microsoft.com/office/drawing/2014/main" id="{4409F23F-B143-5BE8-ADB9-7A0CF0AF21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3644900"/>
            <a:ext cx="2519362" cy="360363"/>
          </a:xfrm>
          <a:prstGeom prst="rect">
            <a:avLst/>
          </a:prstGeom>
          <a:noFill/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3804" name="Rectangle 12">
            <a:extLst>
              <a:ext uri="{FF2B5EF4-FFF2-40B4-BE49-F238E27FC236}">
                <a16:creationId xmlns:a16="http://schemas.microsoft.com/office/drawing/2014/main" id="{B9193F8F-E594-C160-44DE-C68A57CE11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3644900"/>
            <a:ext cx="503237" cy="360363"/>
          </a:xfrm>
          <a:prstGeom prst="rect">
            <a:avLst/>
          </a:prstGeom>
          <a:noFill/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3805" name="Rectangle 13">
            <a:extLst>
              <a:ext uri="{FF2B5EF4-FFF2-40B4-BE49-F238E27FC236}">
                <a16:creationId xmlns:a16="http://schemas.microsoft.com/office/drawing/2014/main" id="{02AA94F7-08FE-72D4-5DA8-7E94FF52E3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700" y="3644900"/>
            <a:ext cx="503238" cy="360363"/>
          </a:xfrm>
          <a:prstGeom prst="rect">
            <a:avLst/>
          </a:prstGeom>
          <a:noFill/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3806" name="Rectangle 14">
            <a:extLst>
              <a:ext uri="{FF2B5EF4-FFF2-40B4-BE49-F238E27FC236}">
                <a16:creationId xmlns:a16="http://schemas.microsoft.com/office/drawing/2014/main" id="{C57EDA2E-239E-B7D2-07F3-6CEB4761EB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3644900"/>
            <a:ext cx="503238" cy="360363"/>
          </a:xfrm>
          <a:prstGeom prst="rect">
            <a:avLst/>
          </a:prstGeom>
          <a:noFill/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3807" name="Rectangle 15">
            <a:extLst>
              <a:ext uri="{FF2B5EF4-FFF2-40B4-BE49-F238E27FC236}">
                <a16:creationId xmlns:a16="http://schemas.microsoft.com/office/drawing/2014/main" id="{A4860973-C339-EA0F-AC98-C61E496BB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3644900"/>
            <a:ext cx="503237" cy="360363"/>
          </a:xfrm>
          <a:prstGeom prst="rect">
            <a:avLst/>
          </a:prstGeom>
          <a:noFill/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3808" name="Rectangle 16">
            <a:extLst>
              <a:ext uri="{FF2B5EF4-FFF2-40B4-BE49-F238E27FC236}">
                <a16:creationId xmlns:a16="http://schemas.microsoft.com/office/drawing/2014/main" id="{7E0CA69E-8F33-5B28-8724-D7C58EC11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588" y="3644900"/>
            <a:ext cx="503237" cy="360363"/>
          </a:xfrm>
          <a:prstGeom prst="rect">
            <a:avLst/>
          </a:prstGeom>
          <a:noFill/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3809" name="Freeform 17">
            <a:extLst>
              <a:ext uri="{FF2B5EF4-FFF2-40B4-BE49-F238E27FC236}">
                <a16:creationId xmlns:a16="http://schemas.microsoft.com/office/drawing/2014/main" id="{9C393448-7AD0-3038-F6A2-7FA97072A13C}"/>
              </a:ext>
            </a:extLst>
          </p:cNvPr>
          <p:cNvSpPr>
            <a:spLocks/>
          </p:cNvSpPr>
          <p:nvPr/>
        </p:nvSpPr>
        <p:spPr bwMode="auto">
          <a:xfrm>
            <a:off x="4114800" y="2519363"/>
            <a:ext cx="596900" cy="522287"/>
          </a:xfrm>
          <a:custGeom>
            <a:avLst/>
            <a:gdLst>
              <a:gd name="T0" fmla="*/ 2147483647 w 376"/>
              <a:gd name="T1" fmla="*/ 2147483647 h 329"/>
              <a:gd name="T2" fmla="*/ 2147483647 w 376"/>
              <a:gd name="T3" fmla="*/ 2147483647 h 329"/>
              <a:gd name="T4" fmla="*/ 2147483647 w 376"/>
              <a:gd name="T5" fmla="*/ 2147483647 h 329"/>
              <a:gd name="T6" fmla="*/ 2147483647 w 376"/>
              <a:gd name="T7" fmla="*/ 2147483647 h 329"/>
              <a:gd name="T8" fmla="*/ 0 w 376"/>
              <a:gd name="T9" fmla="*/ 2147483647 h 329"/>
              <a:gd name="T10" fmla="*/ 2147483647 w 376"/>
              <a:gd name="T11" fmla="*/ 2147483647 h 329"/>
              <a:gd name="T12" fmla="*/ 2147483647 w 376"/>
              <a:gd name="T13" fmla="*/ 2147483647 h 329"/>
              <a:gd name="T14" fmla="*/ 2147483647 w 376"/>
              <a:gd name="T15" fmla="*/ 2147483647 h 329"/>
              <a:gd name="T16" fmla="*/ 2147483647 w 376"/>
              <a:gd name="T17" fmla="*/ 2147483647 h 329"/>
              <a:gd name="T18" fmla="*/ 2147483647 w 376"/>
              <a:gd name="T19" fmla="*/ 2147483647 h 329"/>
              <a:gd name="T20" fmla="*/ 2147483647 w 376"/>
              <a:gd name="T21" fmla="*/ 2147483647 h 329"/>
              <a:gd name="T22" fmla="*/ 2147483647 w 376"/>
              <a:gd name="T23" fmla="*/ 2147483647 h 329"/>
              <a:gd name="T24" fmla="*/ 2147483647 w 376"/>
              <a:gd name="T25" fmla="*/ 2147483647 h 329"/>
              <a:gd name="T26" fmla="*/ 2147483647 w 376"/>
              <a:gd name="T27" fmla="*/ 2147483647 h 329"/>
              <a:gd name="T28" fmla="*/ 2147483647 w 376"/>
              <a:gd name="T29" fmla="*/ 2147483647 h 329"/>
              <a:gd name="T30" fmla="*/ 2147483647 w 376"/>
              <a:gd name="T31" fmla="*/ 2147483647 h 329"/>
              <a:gd name="T32" fmla="*/ 2147483647 w 376"/>
              <a:gd name="T33" fmla="*/ 2147483647 h 329"/>
              <a:gd name="T34" fmla="*/ 2147483647 w 376"/>
              <a:gd name="T35" fmla="*/ 2147483647 h 329"/>
              <a:gd name="T36" fmla="*/ 2147483647 w 376"/>
              <a:gd name="T37" fmla="*/ 0 h 329"/>
              <a:gd name="T38" fmla="*/ 2147483647 w 376"/>
              <a:gd name="T39" fmla="*/ 2147483647 h 329"/>
              <a:gd name="T40" fmla="*/ 2147483647 w 376"/>
              <a:gd name="T41" fmla="*/ 2147483647 h 329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76"/>
              <a:gd name="T64" fmla="*/ 0 h 329"/>
              <a:gd name="T65" fmla="*/ 376 w 376"/>
              <a:gd name="T66" fmla="*/ 329 h 329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76" h="329">
                <a:moveTo>
                  <a:pt x="100" y="34"/>
                </a:moveTo>
                <a:cubicBezTo>
                  <a:pt x="74" y="43"/>
                  <a:pt x="60" y="54"/>
                  <a:pt x="40" y="74"/>
                </a:cubicBezTo>
                <a:cubicBezTo>
                  <a:pt x="28" y="109"/>
                  <a:pt x="49" y="120"/>
                  <a:pt x="67" y="148"/>
                </a:cubicBezTo>
                <a:cubicBezTo>
                  <a:pt x="40" y="174"/>
                  <a:pt x="25" y="186"/>
                  <a:pt x="13" y="221"/>
                </a:cubicBezTo>
                <a:cubicBezTo>
                  <a:pt x="9" y="235"/>
                  <a:pt x="0" y="262"/>
                  <a:pt x="0" y="262"/>
                </a:cubicBezTo>
                <a:cubicBezTo>
                  <a:pt x="13" y="300"/>
                  <a:pt x="52" y="303"/>
                  <a:pt x="87" y="315"/>
                </a:cubicBezTo>
                <a:cubicBezTo>
                  <a:pt x="105" y="313"/>
                  <a:pt x="124" y="315"/>
                  <a:pt x="141" y="308"/>
                </a:cubicBezTo>
                <a:cubicBezTo>
                  <a:pt x="148" y="305"/>
                  <a:pt x="146" y="290"/>
                  <a:pt x="154" y="288"/>
                </a:cubicBezTo>
                <a:cubicBezTo>
                  <a:pt x="160" y="287"/>
                  <a:pt x="161" y="299"/>
                  <a:pt x="167" y="302"/>
                </a:cubicBezTo>
                <a:cubicBezTo>
                  <a:pt x="184" y="310"/>
                  <a:pt x="203" y="309"/>
                  <a:pt x="221" y="315"/>
                </a:cubicBezTo>
                <a:cubicBezTo>
                  <a:pt x="234" y="319"/>
                  <a:pt x="261" y="329"/>
                  <a:pt x="261" y="329"/>
                </a:cubicBezTo>
                <a:cubicBezTo>
                  <a:pt x="306" y="313"/>
                  <a:pt x="287" y="267"/>
                  <a:pt x="275" y="228"/>
                </a:cubicBezTo>
                <a:cubicBezTo>
                  <a:pt x="300" y="189"/>
                  <a:pt x="272" y="223"/>
                  <a:pt x="315" y="201"/>
                </a:cubicBezTo>
                <a:cubicBezTo>
                  <a:pt x="329" y="194"/>
                  <a:pt x="355" y="174"/>
                  <a:pt x="355" y="174"/>
                </a:cubicBezTo>
                <a:cubicBezTo>
                  <a:pt x="360" y="160"/>
                  <a:pt x="373" y="149"/>
                  <a:pt x="375" y="134"/>
                </a:cubicBezTo>
                <a:cubicBezTo>
                  <a:pt x="376" y="124"/>
                  <a:pt x="350" y="60"/>
                  <a:pt x="342" y="54"/>
                </a:cubicBezTo>
                <a:cubicBezTo>
                  <a:pt x="336" y="49"/>
                  <a:pt x="328" y="49"/>
                  <a:pt x="321" y="47"/>
                </a:cubicBezTo>
                <a:cubicBezTo>
                  <a:pt x="286" y="56"/>
                  <a:pt x="285" y="68"/>
                  <a:pt x="255" y="47"/>
                </a:cubicBezTo>
                <a:cubicBezTo>
                  <a:pt x="246" y="22"/>
                  <a:pt x="232" y="18"/>
                  <a:pt x="214" y="0"/>
                </a:cubicBezTo>
                <a:cubicBezTo>
                  <a:pt x="175" y="5"/>
                  <a:pt x="144" y="9"/>
                  <a:pt x="107" y="20"/>
                </a:cubicBezTo>
                <a:cubicBezTo>
                  <a:pt x="99" y="43"/>
                  <a:pt x="100" y="48"/>
                  <a:pt x="100" y="34"/>
                </a:cubicBezTo>
                <a:close/>
              </a:path>
            </a:pathLst>
          </a:custGeom>
          <a:noFill/>
          <a:ln w="1905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0" name="Freeform 18">
            <a:extLst>
              <a:ext uri="{FF2B5EF4-FFF2-40B4-BE49-F238E27FC236}">
                <a16:creationId xmlns:a16="http://schemas.microsoft.com/office/drawing/2014/main" id="{21E2283C-8AB4-CC3C-A7C4-3971F92CA1A6}"/>
              </a:ext>
            </a:extLst>
          </p:cNvPr>
          <p:cNvSpPr>
            <a:spLocks/>
          </p:cNvSpPr>
          <p:nvPr/>
        </p:nvSpPr>
        <p:spPr bwMode="auto">
          <a:xfrm>
            <a:off x="4859338" y="2492375"/>
            <a:ext cx="596900" cy="522288"/>
          </a:xfrm>
          <a:custGeom>
            <a:avLst/>
            <a:gdLst>
              <a:gd name="T0" fmla="*/ 2147483647 w 376"/>
              <a:gd name="T1" fmla="*/ 2147483647 h 329"/>
              <a:gd name="T2" fmla="*/ 2147483647 w 376"/>
              <a:gd name="T3" fmla="*/ 2147483647 h 329"/>
              <a:gd name="T4" fmla="*/ 2147483647 w 376"/>
              <a:gd name="T5" fmla="*/ 2147483647 h 329"/>
              <a:gd name="T6" fmla="*/ 2147483647 w 376"/>
              <a:gd name="T7" fmla="*/ 2147483647 h 329"/>
              <a:gd name="T8" fmla="*/ 0 w 376"/>
              <a:gd name="T9" fmla="*/ 2147483647 h 329"/>
              <a:gd name="T10" fmla="*/ 2147483647 w 376"/>
              <a:gd name="T11" fmla="*/ 2147483647 h 329"/>
              <a:gd name="T12" fmla="*/ 2147483647 w 376"/>
              <a:gd name="T13" fmla="*/ 2147483647 h 329"/>
              <a:gd name="T14" fmla="*/ 2147483647 w 376"/>
              <a:gd name="T15" fmla="*/ 2147483647 h 329"/>
              <a:gd name="T16" fmla="*/ 2147483647 w 376"/>
              <a:gd name="T17" fmla="*/ 2147483647 h 329"/>
              <a:gd name="T18" fmla="*/ 2147483647 w 376"/>
              <a:gd name="T19" fmla="*/ 2147483647 h 329"/>
              <a:gd name="T20" fmla="*/ 2147483647 w 376"/>
              <a:gd name="T21" fmla="*/ 2147483647 h 329"/>
              <a:gd name="T22" fmla="*/ 2147483647 w 376"/>
              <a:gd name="T23" fmla="*/ 2147483647 h 329"/>
              <a:gd name="T24" fmla="*/ 2147483647 w 376"/>
              <a:gd name="T25" fmla="*/ 2147483647 h 329"/>
              <a:gd name="T26" fmla="*/ 2147483647 w 376"/>
              <a:gd name="T27" fmla="*/ 2147483647 h 329"/>
              <a:gd name="T28" fmla="*/ 2147483647 w 376"/>
              <a:gd name="T29" fmla="*/ 2147483647 h 329"/>
              <a:gd name="T30" fmla="*/ 2147483647 w 376"/>
              <a:gd name="T31" fmla="*/ 2147483647 h 329"/>
              <a:gd name="T32" fmla="*/ 2147483647 w 376"/>
              <a:gd name="T33" fmla="*/ 2147483647 h 329"/>
              <a:gd name="T34" fmla="*/ 2147483647 w 376"/>
              <a:gd name="T35" fmla="*/ 2147483647 h 329"/>
              <a:gd name="T36" fmla="*/ 2147483647 w 376"/>
              <a:gd name="T37" fmla="*/ 0 h 329"/>
              <a:gd name="T38" fmla="*/ 2147483647 w 376"/>
              <a:gd name="T39" fmla="*/ 2147483647 h 329"/>
              <a:gd name="T40" fmla="*/ 2147483647 w 376"/>
              <a:gd name="T41" fmla="*/ 2147483647 h 329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76"/>
              <a:gd name="T64" fmla="*/ 0 h 329"/>
              <a:gd name="T65" fmla="*/ 376 w 376"/>
              <a:gd name="T66" fmla="*/ 329 h 329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76" h="329">
                <a:moveTo>
                  <a:pt x="100" y="34"/>
                </a:moveTo>
                <a:cubicBezTo>
                  <a:pt x="74" y="43"/>
                  <a:pt x="60" y="54"/>
                  <a:pt x="40" y="74"/>
                </a:cubicBezTo>
                <a:cubicBezTo>
                  <a:pt x="28" y="109"/>
                  <a:pt x="49" y="120"/>
                  <a:pt x="67" y="148"/>
                </a:cubicBezTo>
                <a:cubicBezTo>
                  <a:pt x="40" y="174"/>
                  <a:pt x="25" y="186"/>
                  <a:pt x="13" y="221"/>
                </a:cubicBezTo>
                <a:cubicBezTo>
                  <a:pt x="9" y="235"/>
                  <a:pt x="0" y="262"/>
                  <a:pt x="0" y="262"/>
                </a:cubicBezTo>
                <a:cubicBezTo>
                  <a:pt x="13" y="300"/>
                  <a:pt x="52" y="303"/>
                  <a:pt x="87" y="315"/>
                </a:cubicBezTo>
                <a:cubicBezTo>
                  <a:pt x="105" y="313"/>
                  <a:pt x="124" y="315"/>
                  <a:pt x="141" y="308"/>
                </a:cubicBezTo>
                <a:cubicBezTo>
                  <a:pt x="148" y="305"/>
                  <a:pt x="146" y="290"/>
                  <a:pt x="154" y="288"/>
                </a:cubicBezTo>
                <a:cubicBezTo>
                  <a:pt x="160" y="287"/>
                  <a:pt x="161" y="299"/>
                  <a:pt x="167" y="302"/>
                </a:cubicBezTo>
                <a:cubicBezTo>
                  <a:pt x="184" y="310"/>
                  <a:pt x="203" y="309"/>
                  <a:pt x="221" y="315"/>
                </a:cubicBezTo>
                <a:cubicBezTo>
                  <a:pt x="234" y="319"/>
                  <a:pt x="261" y="329"/>
                  <a:pt x="261" y="329"/>
                </a:cubicBezTo>
                <a:cubicBezTo>
                  <a:pt x="306" y="313"/>
                  <a:pt x="287" y="267"/>
                  <a:pt x="275" y="228"/>
                </a:cubicBezTo>
                <a:cubicBezTo>
                  <a:pt x="300" y="189"/>
                  <a:pt x="272" y="223"/>
                  <a:pt x="315" y="201"/>
                </a:cubicBezTo>
                <a:cubicBezTo>
                  <a:pt x="329" y="194"/>
                  <a:pt x="355" y="174"/>
                  <a:pt x="355" y="174"/>
                </a:cubicBezTo>
                <a:cubicBezTo>
                  <a:pt x="360" y="160"/>
                  <a:pt x="373" y="149"/>
                  <a:pt x="375" y="134"/>
                </a:cubicBezTo>
                <a:cubicBezTo>
                  <a:pt x="376" y="124"/>
                  <a:pt x="350" y="60"/>
                  <a:pt x="342" y="54"/>
                </a:cubicBezTo>
                <a:cubicBezTo>
                  <a:pt x="336" y="49"/>
                  <a:pt x="328" y="49"/>
                  <a:pt x="321" y="47"/>
                </a:cubicBezTo>
                <a:cubicBezTo>
                  <a:pt x="286" y="56"/>
                  <a:pt x="285" y="68"/>
                  <a:pt x="255" y="47"/>
                </a:cubicBezTo>
                <a:cubicBezTo>
                  <a:pt x="246" y="22"/>
                  <a:pt x="232" y="18"/>
                  <a:pt x="214" y="0"/>
                </a:cubicBezTo>
                <a:cubicBezTo>
                  <a:pt x="175" y="5"/>
                  <a:pt x="144" y="9"/>
                  <a:pt x="107" y="20"/>
                </a:cubicBezTo>
                <a:cubicBezTo>
                  <a:pt x="99" y="43"/>
                  <a:pt x="100" y="48"/>
                  <a:pt x="100" y="34"/>
                </a:cubicBezTo>
                <a:close/>
              </a:path>
            </a:pathLst>
          </a:custGeom>
          <a:noFill/>
          <a:ln w="1905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1" name="Freeform 19">
            <a:extLst>
              <a:ext uri="{FF2B5EF4-FFF2-40B4-BE49-F238E27FC236}">
                <a16:creationId xmlns:a16="http://schemas.microsoft.com/office/drawing/2014/main" id="{5FCD3EF5-3162-364D-A848-956339C11D8A}"/>
              </a:ext>
            </a:extLst>
          </p:cNvPr>
          <p:cNvSpPr>
            <a:spLocks/>
          </p:cNvSpPr>
          <p:nvPr/>
        </p:nvSpPr>
        <p:spPr bwMode="auto">
          <a:xfrm>
            <a:off x="5724525" y="2420938"/>
            <a:ext cx="596900" cy="522287"/>
          </a:xfrm>
          <a:custGeom>
            <a:avLst/>
            <a:gdLst>
              <a:gd name="T0" fmla="*/ 2147483647 w 376"/>
              <a:gd name="T1" fmla="*/ 2147483647 h 329"/>
              <a:gd name="T2" fmla="*/ 2147483647 w 376"/>
              <a:gd name="T3" fmla="*/ 2147483647 h 329"/>
              <a:gd name="T4" fmla="*/ 2147483647 w 376"/>
              <a:gd name="T5" fmla="*/ 2147483647 h 329"/>
              <a:gd name="T6" fmla="*/ 2147483647 w 376"/>
              <a:gd name="T7" fmla="*/ 2147483647 h 329"/>
              <a:gd name="T8" fmla="*/ 0 w 376"/>
              <a:gd name="T9" fmla="*/ 2147483647 h 329"/>
              <a:gd name="T10" fmla="*/ 2147483647 w 376"/>
              <a:gd name="T11" fmla="*/ 2147483647 h 329"/>
              <a:gd name="T12" fmla="*/ 2147483647 w 376"/>
              <a:gd name="T13" fmla="*/ 2147483647 h 329"/>
              <a:gd name="T14" fmla="*/ 2147483647 w 376"/>
              <a:gd name="T15" fmla="*/ 2147483647 h 329"/>
              <a:gd name="T16" fmla="*/ 2147483647 w 376"/>
              <a:gd name="T17" fmla="*/ 2147483647 h 329"/>
              <a:gd name="T18" fmla="*/ 2147483647 w 376"/>
              <a:gd name="T19" fmla="*/ 2147483647 h 329"/>
              <a:gd name="T20" fmla="*/ 2147483647 w 376"/>
              <a:gd name="T21" fmla="*/ 2147483647 h 329"/>
              <a:gd name="T22" fmla="*/ 2147483647 w 376"/>
              <a:gd name="T23" fmla="*/ 2147483647 h 329"/>
              <a:gd name="T24" fmla="*/ 2147483647 w 376"/>
              <a:gd name="T25" fmla="*/ 2147483647 h 329"/>
              <a:gd name="T26" fmla="*/ 2147483647 w 376"/>
              <a:gd name="T27" fmla="*/ 2147483647 h 329"/>
              <a:gd name="T28" fmla="*/ 2147483647 w 376"/>
              <a:gd name="T29" fmla="*/ 2147483647 h 329"/>
              <a:gd name="T30" fmla="*/ 2147483647 w 376"/>
              <a:gd name="T31" fmla="*/ 2147483647 h 329"/>
              <a:gd name="T32" fmla="*/ 2147483647 w 376"/>
              <a:gd name="T33" fmla="*/ 2147483647 h 329"/>
              <a:gd name="T34" fmla="*/ 2147483647 w 376"/>
              <a:gd name="T35" fmla="*/ 2147483647 h 329"/>
              <a:gd name="T36" fmla="*/ 2147483647 w 376"/>
              <a:gd name="T37" fmla="*/ 0 h 329"/>
              <a:gd name="T38" fmla="*/ 2147483647 w 376"/>
              <a:gd name="T39" fmla="*/ 2147483647 h 329"/>
              <a:gd name="T40" fmla="*/ 2147483647 w 376"/>
              <a:gd name="T41" fmla="*/ 2147483647 h 329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76"/>
              <a:gd name="T64" fmla="*/ 0 h 329"/>
              <a:gd name="T65" fmla="*/ 376 w 376"/>
              <a:gd name="T66" fmla="*/ 329 h 329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76" h="329">
                <a:moveTo>
                  <a:pt x="100" y="34"/>
                </a:moveTo>
                <a:cubicBezTo>
                  <a:pt x="74" y="43"/>
                  <a:pt x="60" y="54"/>
                  <a:pt x="40" y="74"/>
                </a:cubicBezTo>
                <a:cubicBezTo>
                  <a:pt x="28" y="109"/>
                  <a:pt x="49" y="120"/>
                  <a:pt x="67" y="148"/>
                </a:cubicBezTo>
                <a:cubicBezTo>
                  <a:pt x="40" y="174"/>
                  <a:pt x="25" y="186"/>
                  <a:pt x="13" y="221"/>
                </a:cubicBezTo>
                <a:cubicBezTo>
                  <a:pt x="9" y="235"/>
                  <a:pt x="0" y="262"/>
                  <a:pt x="0" y="262"/>
                </a:cubicBezTo>
                <a:cubicBezTo>
                  <a:pt x="13" y="300"/>
                  <a:pt x="52" y="303"/>
                  <a:pt x="87" y="315"/>
                </a:cubicBezTo>
                <a:cubicBezTo>
                  <a:pt x="105" y="313"/>
                  <a:pt x="124" y="315"/>
                  <a:pt x="141" y="308"/>
                </a:cubicBezTo>
                <a:cubicBezTo>
                  <a:pt x="148" y="305"/>
                  <a:pt x="146" y="290"/>
                  <a:pt x="154" y="288"/>
                </a:cubicBezTo>
                <a:cubicBezTo>
                  <a:pt x="160" y="287"/>
                  <a:pt x="161" y="299"/>
                  <a:pt x="167" y="302"/>
                </a:cubicBezTo>
                <a:cubicBezTo>
                  <a:pt x="184" y="310"/>
                  <a:pt x="203" y="309"/>
                  <a:pt x="221" y="315"/>
                </a:cubicBezTo>
                <a:cubicBezTo>
                  <a:pt x="234" y="319"/>
                  <a:pt x="261" y="329"/>
                  <a:pt x="261" y="329"/>
                </a:cubicBezTo>
                <a:cubicBezTo>
                  <a:pt x="306" y="313"/>
                  <a:pt x="287" y="267"/>
                  <a:pt x="275" y="228"/>
                </a:cubicBezTo>
                <a:cubicBezTo>
                  <a:pt x="300" y="189"/>
                  <a:pt x="272" y="223"/>
                  <a:pt x="315" y="201"/>
                </a:cubicBezTo>
                <a:cubicBezTo>
                  <a:pt x="329" y="194"/>
                  <a:pt x="355" y="174"/>
                  <a:pt x="355" y="174"/>
                </a:cubicBezTo>
                <a:cubicBezTo>
                  <a:pt x="360" y="160"/>
                  <a:pt x="373" y="149"/>
                  <a:pt x="375" y="134"/>
                </a:cubicBezTo>
                <a:cubicBezTo>
                  <a:pt x="376" y="124"/>
                  <a:pt x="350" y="60"/>
                  <a:pt x="342" y="54"/>
                </a:cubicBezTo>
                <a:cubicBezTo>
                  <a:pt x="336" y="49"/>
                  <a:pt x="328" y="49"/>
                  <a:pt x="321" y="47"/>
                </a:cubicBezTo>
                <a:cubicBezTo>
                  <a:pt x="286" y="56"/>
                  <a:pt x="285" y="68"/>
                  <a:pt x="255" y="47"/>
                </a:cubicBezTo>
                <a:cubicBezTo>
                  <a:pt x="246" y="22"/>
                  <a:pt x="232" y="18"/>
                  <a:pt x="214" y="0"/>
                </a:cubicBezTo>
                <a:cubicBezTo>
                  <a:pt x="175" y="5"/>
                  <a:pt x="144" y="9"/>
                  <a:pt x="107" y="20"/>
                </a:cubicBezTo>
                <a:cubicBezTo>
                  <a:pt x="99" y="43"/>
                  <a:pt x="100" y="48"/>
                  <a:pt x="100" y="34"/>
                </a:cubicBezTo>
                <a:close/>
              </a:path>
            </a:pathLst>
          </a:custGeom>
          <a:noFill/>
          <a:ln w="1905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2" name="Freeform 20">
            <a:extLst>
              <a:ext uri="{FF2B5EF4-FFF2-40B4-BE49-F238E27FC236}">
                <a16:creationId xmlns:a16="http://schemas.microsoft.com/office/drawing/2014/main" id="{DB019A9F-614A-EC01-D536-3A948293E878}"/>
              </a:ext>
            </a:extLst>
          </p:cNvPr>
          <p:cNvSpPr>
            <a:spLocks/>
          </p:cNvSpPr>
          <p:nvPr/>
        </p:nvSpPr>
        <p:spPr bwMode="auto">
          <a:xfrm>
            <a:off x="6588125" y="2492375"/>
            <a:ext cx="596900" cy="522288"/>
          </a:xfrm>
          <a:custGeom>
            <a:avLst/>
            <a:gdLst>
              <a:gd name="T0" fmla="*/ 2147483647 w 376"/>
              <a:gd name="T1" fmla="*/ 2147483647 h 329"/>
              <a:gd name="T2" fmla="*/ 2147483647 w 376"/>
              <a:gd name="T3" fmla="*/ 2147483647 h 329"/>
              <a:gd name="T4" fmla="*/ 2147483647 w 376"/>
              <a:gd name="T5" fmla="*/ 2147483647 h 329"/>
              <a:gd name="T6" fmla="*/ 2147483647 w 376"/>
              <a:gd name="T7" fmla="*/ 2147483647 h 329"/>
              <a:gd name="T8" fmla="*/ 0 w 376"/>
              <a:gd name="T9" fmla="*/ 2147483647 h 329"/>
              <a:gd name="T10" fmla="*/ 2147483647 w 376"/>
              <a:gd name="T11" fmla="*/ 2147483647 h 329"/>
              <a:gd name="T12" fmla="*/ 2147483647 w 376"/>
              <a:gd name="T13" fmla="*/ 2147483647 h 329"/>
              <a:gd name="T14" fmla="*/ 2147483647 w 376"/>
              <a:gd name="T15" fmla="*/ 2147483647 h 329"/>
              <a:gd name="T16" fmla="*/ 2147483647 w 376"/>
              <a:gd name="T17" fmla="*/ 2147483647 h 329"/>
              <a:gd name="T18" fmla="*/ 2147483647 w 376"/>
              <a:gd name="T19" fmla="*/ 2147483647 h 329"/>
              <a:gd name="T20" fmla="*/ 2147483647 w 376"/>
              <a:gd name="T21" fmla="*/ 2147483647 h 329"/>
              <a:gd name="T22" fmla="*/ 2147483647 w 376"/>
              <a:gd name="T23" fmla="*/ 2147483647 h 329"/>
              <a:gd name="T24" fmla="*/ 2147483647 w 376"/>
              <a:gd name="T25" fmla="*/ 2147483647 h 329"/>
              <a:gd name="T26" fmla="*/ 2147483647 w 376"/>
              <a:gd name="T27" fmla="*/ 2147483647 h 329"/>
              <a:gd name="T28" fmla="*/ 2147483647 w 376"/>
              <a:gd name="T29" fmla="*/ 2147483647 h 329"/>
              <a:gd name="T30" fmla="*/ 2147483647 w 376"/>
              <a:gd name="T31" fmla="*/ 2147483647 h 329"/>
              <a:gd name="T32" fmla="*/ 2147483647 w 376"/>
              <a:gd name="T33" fmla="*/ 2147483647 h 329"/>
              <a:gd name="T34" fmla="*/ 2147483647 w 376"/>
              <a:gd name="T35" fmla="*/ 2147483647 h 329"/>
              <a:gd name="T36" fmla="*/ 2147483647 w 376"/>
              <a:gd name="T37" fmla="*/ 0 h 329"/>
              <a:gd name="T38" fmla="*/ 2147483647 w 376"/>
              <a:gd name="T39" fmla="*/ 2147483647 h 329"/>
              <a:gd name="T40" fmla="*/ 2147483647 w 376"/>
              <a:gd name="T41" fmla="*/ 2147483647 h 329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76"/>
              <a:gd name="T64" fmla="*/ 0 h 329"/>
              <a:gd name="T65" fmla="*/ 376 w 376"/>
              <a:gd name="T66" fmla="*/ 329 h 329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76" h="329">
                <a:moveTo>
                  <a:pt x="100" y="34"/>
                </a:moveTo>
                <a:cubicBezTo>
                  <a:pt x="74" y="43"/>
                  <a:pt x="60" y="54"/>
                  <a:pt x="40" y="74"/>
                </a:cubicBezTo>
                <a:cubicBezTo>
                  <a:pt x="28" y="109"/>
                  <a:pt x="49" y="120"/>
                  <a:pt x="67" y="148"/>
                </a:cubicBezTo>
                <a:cubicBezTo>
                  <a:pt x="40" y="174"/>
                  <a:pt x="25" y="186"/>
                  <a:pt x="13" y="221"/>
                </a:cubicBezTo>
                <a:cubicBezTo>
                  <a:pt x="9" y="235"/>
                  <a:pt x="0" y="262"/>
                  <a:pt x="0" y="262"/>
                </a:cubicBezTo>
                <a:cubicBezTo>
                  <a:pt x="13" y="300"/>
                  <a:pt x="52" y="303"/>
                  <a:pt x="87" y="315"/>
                </a:cubicBezTo>
                <a:cubicBezTo>
                  <a:pt x="105" y="313"/>
                  <a:pt x="124" y="315"/>
                  <a:pt x="141" y="308"/>
                </a:cubicBezTo>
                <a:cubicBezTo>
                  <a:pt x="148" y="305"/>
                  <a:pt x="146" y="290"/>
                  <a:pt x="154" y="288"/>
                </a:cubicBezTo>
                <a:cubicBezTo>
                  <a:pt x="160" y="287"/>
                  <a:pt x="161" y="299"/>
                  <a:pt x="167" y="302"/>
                </a:cubicBezTo>
                <a:cubicBezTo>
                  <a:pt x="184" y="310"/>
                  <a:pt x="203" y="309"/>
                  <a:pt x="221" y="315"/>
                </a:cubicBezTo>
                <a:cubicBezTo>
                  <a:pt x="234" y="319"/>
                  <a:pt x="261" y="329"/>
                  <a:pt x="261" y="329"/>
                </a:cubicBezTo>
                <a:cubicBezTo>
                  <a:pt x="306" y="313"/>
                  <a:pt x="287" y="267"/>
                  <a:pt x="275" y="228"/>
                </a:cubicBezTo>
                <a:cubicBezTo>
                  <a:pt x="300" y="189"/>
                  <a:pt x="272" y="223"/>
                  <a:pt x="315" y="201"/>
                </a:cubicBezTo>
                <a:cubicBezTo>
                  <a:pt x="329" y="194"/>
                  <a:pt x="355" y="174"/>
                  <a:pt x="355" y="174"/>
                </a:cubicBezTo>
                <a:cubicBezTo>
                  <a:pt x="360" y="160"/>
                  <a:pt x="373" y="149"/>
                  <a:pt x="375" y="134"/>
                </a:cubicBezTo>
                <a:cubicBezTo>
                  <a:pt x="376" y="124"/>
                  <a:pt x="350" y="60"/>
                  <a:pt x="342" y="54"/>
                </a:cubicBezTo>
                <a:cubicBezTo>
                  <a:pt x="336" y="49"/>
                  <a:pt x="328" y="49"/>
                  <a:pt x="321" y="47"/>
                </a:cubicBezTo>
                <a:cubicBezTo>
                  <a:pt x="286" y="56"/>
                  <a:pt x="285" y="68"/>
                  <a:pt x="255" y="47"/>
                </a:cubicBezTo>
                <a:cubicBezTo>
                  <a:pt x="246" y="22"/>
                  <a:pt x="232" y="18"/>
                  <a:pt x="214" y="0"/>
                </a:cubicBezTo>
                <a:cubicBezTo>
                  <a:pt x="175" y="5"/>
                  <a:pt x="144" y="9"/>
                  <a:pt x="107" y="20"/>
                </a:cubicBezTo>
                <a:cubicBezTo>
                  <a:pt x="99" y="43"/>
                  <a:pt x="100" y="48"/>
                  <a:pt x="100" y="34"/>
                </a:cubicBezTo>
                <a:close/>
              </a:path>
            </a:pathLst>
          </a:custGeom>
          <a:noFill/>
          <a:ln w="1905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3" name="Freeform 21">
            <a:extLst>
              <a:ext uri="{FF2B5EF4-FFF2-40B4-BE49-F238E27FC236}">
                <a16:creationId xmlns:a16="http://schemas.microsoft.com/office/drawing/2014/main" id="{848F09F4-8643-7FAD-FF87-DF12902858BD}"/>
              </a:ext>
            </a:extLst>
          </p:cNvPr>
          <p:cNvSpPr>
            <a:spLocks/>
          </p:cNvSpPr>
          <p:nvPr/>
        </p:nvSpPr>
        <p:spPr bwMode="auto">
          <a:xfrm>
            <a:off x="7451725" y="2636838"/>
            <a:ext cx="596900" cy="522287"/>
          </a:xfrm>
          <a:custGeom>
            <a:avLst/>
            <a:gdLst>
              <a:gd name="T0" fmla="*/ 2147483647 w 376"/>
              <a:gd name="T1" fmla="*/ 2147483647 h 329"/>
              <a:gd name="T2" fmla="*/ 2147483647 w 376"/>
              <a:gd name="T3" fmla="*/ 2147483647 h 329"/>
              <a:gd name="T4" fmla="*/ 2147483647 w 376"/>
              <a:gd name="T5" fmla="*/ 2147483647 h 329"/>
              <a:gd name="T6" fmla="*/ 2147483647 w 376"/>
              <a:gd name="T7" fmla="*/ 2147483647 h 329"/>
              <a:gd name="T8" fmla="*/ 0 w 376"/>
              <a:gd name="T9" fmla="*/ 2147483647 h 329"/>
              <a:gd name="T10" fmla="*/ 2147483647 w 376"/>
              <a:gd name="T11" fmla="*/ 2147483647 h 329"/>
              <a:gd name="T12" fmla="*/ 2147483647 w 376"/>
              <a:gd name="T13" fmla="*/ 2147483647 h 329"/>
              <a:gd name="T14" fmla="*/ 2147483647 w 376"/>
              <a:gd name="T15" fmla="*/ 2147483647 h 329"/>
              <a:gd name="T16" fmla="*/ 2147483647 w 376"/>
              <a:gd name="T17" fmla="*/ 2147483647 h 329"/>
              <a:gd name="T18" fmla="*/ 2147483647 w 376"/>
              <a:gd name="T19" fmla="*/ 2147483647 h 329"/>
              <a:gd name="T20" fmla="*/ 2147483647 w 376"/>
              <a:gd name="T21" fmla="*/ 2147483647 h 329"/>
              <a:gd name="T22" fmla="*/ 2147483647 w 376"/>
              <a:gd name="T23" fmla="*/ 2147483647 h 329"/>
              <a:gd name="T24" fmla="*/ 2147483647 w 376"/>
              <a:gd name="T25" fmla="*/ 2147483647 h 329"/>
              <a:gd name="T26" fmla="*/ 2147483647 w 376"/>
              <a:gd name="T27" fmla="*/ 2147483647 h 329"/>
              <a:gd name="T28" fmla="*/ 2147483647 w 376"/>
              <a:gd name="T29" fmla="*/ 2147483647 h 329"/>
              <a:gd name="T30" fmla="*/ 2147483647 w 376"/>
              <a:gd name="T31" fmla="*/ 2147483647 h 329"/>
              <a:gd name="T32" fmla="*/ 2147483647 w 376"/>
              <a:gd name="T33" fmla="*/ 2147483647 h 329"/>
              <a:gd name="T34" fmla="*/ 2147483647 w 376"/>
              <a:gd name="T35" fmla="*/ 2147483647 h 329"/>
              <a:gd name="T36" fmla="*/ 2147483647 w 376"/>
              <a:gd name="T37" fmla="*/ 0 h 329"/>
              <a:gd name="T38" fmla="*/ 2147483647 w 376"/>
              <a:gd name="T39" fmla="*/ 2147483647 h 329"/>
              <a:gd name="T40" fmla="*/ 2147483647 w 376"/>
              <a:gd name="T41" fmla="*/ 2147483647 h 329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76"/>
              <a:gd name="T64" fmla="*/ 0 h 329"/>
              <a:gd name="T65" fmla="*/ 376 w 376"/>
              <a:gd name="T66" fmla="*/ 329 h 329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76" h="329">
                <a:moveTo>
                  <a:pt x="100" y="34"/>
                </a:moveTo>
                <a:cubicBezTo>
                  <a:pt x="74" y="43"/>
                  <a:pt x="60" y="54"/>
                  <a:pt x="40" y="74"/>
                </a:cubicBezTo>
                <a:cubicBezTo>
                  <a:pt x="28" y="109"/>
                  <a:pt x="49" y="120"/>
                  <a:pt x="67" y="148"/>
                </a:cubicBezTo>
                <a:cubicBezTo>
                  <a:pt x="40" y="174"/>
                  <a:pt x="25" y="186"/>
                  <a:pt x="13" y="221"/>
                </a:cubicBezTo>
                <a:cubicBezTo>
                  <a:pt x="9" y="235"/>
                  <a:pt x="0" y="262"/>
                  <a:pt x="0" y="262"/>
                </a:cubicBezTo>
                <a:cubicBezTo>
                  <a:pt x="13" y="300"/>
                  <a:pt x="52" y="303"/>
                  <a:pt x="87" y="315"/>
                </a:cubicBezTo>
                <a:cubicBezTo>
                  <a:pt x="105" y="313"/>
                  <a:pt x="124" y="315"/>
                  <a:pt x="141" y="308"/>
                </a:cubicBezTo>
                <a:cubicBezTo>
                  <a:pt x="148" y="305"/>
                  <a:pt x="146" y="290"/>
                  <a:pt x="154" y="288"/>
                </a:cubicBezTo>
                <a:cubicBezTo>
                  <a:pt x="160" y="287"/>
                  <a:pt x="161" y="299"/>
                  <a:pt x="167" y="302"/>
                </a:cubicBezTo>
                <a:cubicBezTo>
                  <a:pt x="184" y="310"/>
                  <a:pt x="203" y="309"/>
                  <a:pt x="221" y="315"/>
                </a:cubicBezTo>
                <a:cubicBezTo>
                  <a:pt x="234" y="319"/>
                  <a:pt x="261" y="329"/>
                  <a:pt x="261" y="329"/>
                </a:cubicBezTo>
                <a:cubicBezTo>
                  <a:pt x="306" y="313"/>
                  <a:pt x="287" y="267"/>
                  <a:pt x="275" y="228"/>
                </a:cubicBezTo>
                <a:cubicBezTo>
                  <a:pt x="300" y="189"/>
                  <a:pt x="272" y="223"/>
                  <a:pt x="315" y="201"/>
                </a:cubicBezTo>
                <a:cubicBezTo>
                  <a:pt x="329" y="194"/>
                  <a:pt x="355" y="174"/>
                  <a:pt x="355" y="174"/>
                </a:cubicBezTo>
                <a:cubicBezTo>
                  <a:pt x="360" y="160"/>
                  <a:pt x="373" y="149"/>
                  <a:pt x="375" y="134"/>
                </a:cubicBezTo>
                <a:cubicBezTo>
                  <a:pt x="376" y="124"/>
                  <a:pt x="350" y="60"/>
                  <a:pt x="342" y="54"/>
                </a:cubicBezTo>
                <a:cubicBezTo>
                  <a:pt x="336" y="49"/>
                  <a:pt x="328" y="49"/>
                  <a:pt x="321" y="47"/>
                </a:cubicBezTo>
                <a:cubicBezTo>
                  <a:pt x="286" y="56"/>
                  <a:pt x="285" y="68"/>
                  <a:pt x="255" y="47"/>
                </a:cubicBezTo>
                <a:cubicBezTo>
                  <a:pt x="246" y="22"/>
                  <a:pt x="232" y="18"/>
                  <a:pt x="214" y="0"/>
                </a:cubicBezTo>
                <a:cubicBezTo>
                  <a:pt x="175" y="5"/>
                  <a:pt x="144" y="9"/>
                  <a:pt x="107" y="20"/>
                </a:cubicBezTo>
                <a:cubicBezTo>
                  <a:pt x="99" y="43"/>
                  <a:pt x="100" y="48"/>
                  <a:pt x="100" y="34"/>
                </a:cubicBezTo>
                <a:close/>
              </a:path>
            </a:pathLst>
          </a:custGeom>
          <a:noFill/>
          <a:ln w="1905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4" name="Text Box 22">
            <a:extLst>
              <a:ext uri="{FF2B5EF4-FFF2-40B4-BE49-F238E27FC236}">
                <a16:creationId xmlns:a16="http://schemas.microsoft.com/office/drawing/2014/main" id="{85194046-5CD6-DCE1-91DA-BA14E2A6A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371600"/>
            <a:ext cx="73453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sr-Latn-CS" altLang="en-US" sz="2000" b="1">
                <a:latin typeface="Courier New" panose="02070309020205020404" pitchFamily="49" charset="0"/>
              </a:rPr>
              <a:t>for(int i = 0; i &lt; parking.length; i++)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  parking[i] = new Automobil();</a:t>
            </a:r>
            <a:endParaRPr lang="en-US" altLang="en-US" sz="2000">
              <a:latin typeface="Times New Roman" panose="02020603050405020304" pitchFamily="18" charset="0"/>
            </a:endParaRPr>
          </a:p>
        </p:txBody>
      </p:sp>
      <p:sp>
        <p:nvSpPr>
          <p:cNvPr id="33815" name="Line 23">
            <a:extLst>
              <a:ext uri="{FF2B5EF4-FFF2-40B4-BE49-F238E27FC236}">
                <a16:creationId xmlns:a16="http://schemas.microsoft.com/office/drawing/2014/main" id="{87E15138-AC5B-31A0-38FF-78D67053D85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500563" y="3068638"/>
            <a:ext cx="431800" cy="576262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6" name="Line 24">
            <a:extLst>
              <a:ext uri="{FF2B5EF4-FFF2-40B4-BE49-F238E27FC236}">
                <a16:creationId xmlns:a16="http://schemas.microsoft.com/office/drawing/2014/main" id="{E27EB6C0-48D0-053E-780C-F9B908B035E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92725" y="2997200"/>
            <a:ext cx="142875" cy="6477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7" name="Line 25">
            <a:extLst>
              <a:ext uri="{FF2B5EF4-FFF2-40B4-BE49-F238E27FC236}">
                <a16:creationId xmlns:a16="http://schemas.microsoft.com/office/drawing/2014/main" id="{8CC1F7C1-A3BC-43BB-975E-DCA21F1EE28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11863" y="2924175"/>
            <a:ext cx="0" cy="7207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8" name="Line 26">
            <a:extLst>
              <a:ext uri="{FF2B5EF4-FFF2-40B4-BE49-F238E27FC236}">
                <a16:creationId xmlns:a16="http://schemas.microsoft.com/office/drawing/2014/main" id="{0DAFB83B-7CB0-1D01-9B78-EE1FFD0C25A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43663" y="2997200"/>
            <a:ext cx="360362" cy="6477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9" name="Line 27">
            <a:extLst>
              <a:ext uri="{FF2B5EF4-FFF2-40B4-BE49-F238E27FC236}">
                <a16:creationId xmlns:a16="http://schemas.microsoft.com/office/drawing/2014/main" id="{02CD3E36-6B76-8395-83FD-D77291305D5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48488" y="3141663"/>
            <a:ext cx="647700" cy="503237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30EE0FA6-6243-C013-8684-F8D7E225A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779462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Kreiranje i popunjavanje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C176A-DD13-D10F-5939-8B7856BEE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125538"/>
            <a:ext cx="8229600" cy="4741862"/>
          </a:xfrm>
        </p:spPr>
        <p:txBody>
          <a:bodyPr/>
          <a:lstStyle/>
          <a:p>
            <a:pPr indent="-255270" eaLnBrk="1" hangingPunct="1">
              <a:defRPr/>
            </a:pPr>
            <a:r>
              <a:rPr lang="en-US" sz="2000" b="1" noProof="1">
                <a:latin typeface="Courier New"/>
                <a:cs typeface="Courier New"/>
              </a:rPr>
              <a:t>Može i jednostavnije kreiranje i popunjavanje:</a:t>
            </a:r>
            <a:endParaRPr lang="en-US" dirty="0">
              <a:latin typeface="Courier New"/>
              <a:cs typeface="Courier New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sz="2000" b="1" noProof="1">
                <a:latin typeface="Courier New"/>
                <a:cs typeface="Courier New"/>
              </a:rPr>
              <a:t>Automobil[] parking = {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000" b="1" noProof="1">
                <a:latin typeface="Courier New"/>
                <a:cs typeface="Courier New"/>
              </a:rPr>
              <a:t>	new Automobil(),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000" b="1" noProof="1">
                <a:latin typeface="Courier New"/>
                <a:cs typeface="Courier New"/>
              </a:rPr>
              <a:t>	new Automobil(),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000" b="1" noProof="1">
                <a:latin typeface="Courier New"/>
                <a:cs typeface="Courier New"/>
              </a:rPr>
              <a:t>	new Automobil()};</a:t>
            </a:r>
          </a:p>
          <a:p>
            <a:pPr marL="285750" indent="-255270">
              <a:buFont typeface="Wingdings 3"/>
              <a:buChar char=""/>
              <a:defRPr/>
            </a:pPr>
            <a:r>
              <a:rPr lang="en-US" sz="2000" noProof="1">
                <a:latin typeface="Lucida Sans Unicode"/>
                <a:cs typeface="Lucida Sans Unicode"/>
              </a:rPr>
              <a:t>Pokazaćemo kako može jednostavnije na nekom od narednih slajdova kada prvo naučimo kako može da se vrši inicijalizacija objekata prilikom njihovog kreiranja putem poziva konstruktora</a:t>
            </a:r>
            <a:endParaRPr lang="en-US" dirty="0" err="1"/>
          </a:p>
          <a:p>
            <a:pPr marL="0" indent="0">
              <a:buFontTx/>
              <a:buNone/>
              <a:defRPr/>
            </a:pPr>
            <a:endParaRPr lang="en-US" sz="2000" b="1" noProof="1">
              <a:latin typeface="Courier New"/>
              <a:cs typeface="Courier New"/>
            </a:endParaRPr>
          </a:p>
          <a:p>
            <a:pPr marL="0" indent="0">
              <a:buFontTx/>
              <a:buNone/>
              <a:defRPr/>
            </a:pPr>
            <a:endParaRPr lang="en-US" sz="2000" b="1" noProof="1">
              <a:latin typeface="Courier New"/>
              <a:cs typeface="Courier New"/>
            </a:endParaRPr>
          </a:p>
          <a:p>
            <a:pPr marL="0" indent="0">
              <a:buNone/>
              <a:defRPr/>
            </a:pPr>
            <a:endParaRPr lang="en-US" sz="2000" b="1" noProof="1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7FD0B8C6-E17A-EDDC-5FD5-A55D2AFE65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Inicijalizacija objekata</a:t>
            </a:r>
            <a:endParaRPr lang="en-US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5AB0126D-6EBB-9182-64F3-344E3599D7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r-Latn-CS" altLang="en-US"/>
              <a:t>Ako želimo posebnu akciju prilikom kreiranja objekta neke klase, napravićemo konstruktor</a:t>
            </a:r>
          </a:p>
          <a:p>
            <a:pPr eaLnBrk="1" hangingPunct="1">
              <a:lnSpc>
                <a:spcPct val="90000"/>
              </a:lnSpc>
            </a:pPr>
            <a:r>
              <a:rPr lang="sr-Latn-CS" altLang="en-US"/>
              <a:t>Konstruktor se automatski poziva prilikom kreiranja objekta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r-Latn-CS" altLang="en-US"/>
              <a:t>	</a:t>
            </a:r>
            <a:r>
              <a:rPr lang="sr-Latn-CS" altLang="en-US" b="1">
                <a:latin typeface="Courier New" panose="02070309020205020404" pitchFamily="49" charset="0"/>
              </a:rPr>
              <a:t>Automobil a = new Automobil</a:t>
            </a:r>
            <a:r>
              <a:rPr lang="sr-Latn-CS" altLang="en-US" b="1">
                <a:solidFill>
                  <a:srgbClr val="FF0000"/>
                </a:solidFill>
                <a:latin typeface="Courier New" panose="02070309020205020404" pitchFamily="49" charset="0"/>
              </a:rPr>
              <a:t>()</a:t>
            </a:r>
            <a:r>
              <a:rPr lang="sr-Latn-CS" altLang="en-US" b="1">
                <a:latin typeface="Courier New" panose="02070309020205020404" pitchFamily="49" charset="0"/>
              </a:rPr>
              <a:t>;</a:t>
            </a:r>
          </a:p>
          <a:p>
            <a:pPr eaLnBrk="1" hangingPunct="1">
              <a:lnSpc>
                <a:spcPct val="90000"/>
              </a:lnSpc>
            </a:pPr>
            <a:r>
              <a:rPr lang="sr-Latn-CS" altLang="en-US"/>
              <a:t>Ako ne napravimo konstruktor, kompajler će sam napraviti default konstruktor, koji ništa ne radi</a:t>
            </a:r>
          </a:p>
          <a:p>
            <a:pPr eaLnBrk="1" hangingPunct="1"/>
            <a:r>
              <a:rPr lang="sr-Latn-CS" altLang="en-US"/>
              <a:t>U konstruktoru inicijalizujemo atribute koji bi trebalo da su inicijalizovani</a:t>
            </a:r>
            <a:endParaRPr lang="en-US" altLang="en-US"/>
          </a:p>
          <a:p>
            <a:pPr eaLnBrk="1" hangingPunct="1"/>
            <a:r>
              <a:rPr lang="sr-Latn-CS" altLang="en-US"/>
              <a:t>Konstruktor može primati i parametre</a:t>
            </a:r>
            <a:endParaRPr lang="en-US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>
            <a:extLst>
              <a:ext uri="{FF2B5EF4-FFF2-40B4-BE49-F238E27FC236}">
                <a16:creationId xmlns:a16="http://schemas.microsoft.com/office/drawing/2014/main" id="{2937811B-6481-5DC7-0D7C-236487B2F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K</a:t>
            </a:r>
            <a:r>
              <a:rPr lang="en-US" dirty="0" err="1"/>
              <a:t>onstru</a:t>
            </a:r>
            <a:r>
              <a:rPr lang="sr-Latn-CS" dirty="0"/>
              <a:t>k</a:t>
            </a:r>
            <a:r>
              <a:rPr lang="en-US" dirty="0"/>
              <a:t>tor </a:t>
            </a:r>
            <a:r>
              <a:rPr lang="sr-Latn-CS" dirty="0"/>
              <a:t>sa parametrima</a:t>
            </a:r>
            <a:endParaRPr lang="en-US" dirty="0"/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FBB980D9-B26D-FD3D-6072-AA5FE46BF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000" b="1" i="1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nn-NO" altLang="en-US" sz="2000" b="1" i="1">
                <a:latin typeface="Courier New" panose="02070309020205020404" pitchFamily="49" charset="0"/>
                <a:cs typeface="Courier New" panose="02070309020205020404" pitchFamily="49" charset="0"/>
              </a:rPr>
              <a:t>/** Konstruktor koji prima koordinate */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fr-FR" alt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Tacka(double x, double y) {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this.x = x;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this.y = y;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b="1" i="1">
                <a:latin typeface="Courier New" panose="02070309020205020404" pitchFamily="49" charset="0"/>
                <a:cs typeface="Courier New" panose="02070309020205020404" pitchFamily="49" charset="0"/>
              </a:rPr>
              <a:t>  /** Konstruktor koji prima tačku */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Tacka(Tacka t) {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this.x = t.x;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this.y = t.y;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>
            <a:extLst>
              <a:ext uri="{FF2B5EF4-FFF2-40B4-BE49-F238E27FC236}">
                <a16:creationId xmlns:a16="http://schemas.microsoft.com/office/drawing/2014/main" id="{45ADD14C-424B-8662-332F-45BFCB774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K</a:t>
            </a:r>
            <a:r>
              <a:rPr lang="en-US" dirty="0" err="1"/>
              <a:t>onstru</a:t>
            </a:r>
            <a:r>
              <a:rPr lang="sr-Latn-CS" dirty="0"/>
              <a:t>k</a:t>
            </a:r>
            <a:r>
              <a:rPr lang="en-US" dirty="0"/>
              <a:t>tor </a:t>
            </a:r>
            <a:r>
              <a:rPr lang="sr-Latn-CS" dirty="0"/>
              <a:t>sa parametrima</a:t>
            </a:r>
            <a:endParaRPr lang="en-US" dirty="0"/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F5ED73DD-3099-CC74-AD85-90ABB951E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388" y="1600200"/>
            <a:ext cx="8785225" cy="45259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class TestTacaka {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  public static void main(String[] args) {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    Tacka t1 = new Tacka();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sv-SE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Tacka t2 = new Tacka(2, 2);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    Tacka t3 = new Tacka(t2);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37892" name="TextBox 3">
            <a:extLst>
              <a:ext uri="{FF2B5EF4-FFF2-40B4-BE49-F238E27FC236}">
                <a16:creationId xmlns:a16="http://schemas.microsoft.com/office/drawing/2014/main" id="{FA77AA1D-B6BC-15CF-CF01-1E0DF30C7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6019800"/>
            <a:ext cx="1828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Primer0</a:t>
            </a:r>
            <a:r>
              <a:rPr lang="sr-Latn-RS" altLang="en-US">
                <a:solidFill>
                  <a:srgbClr val="FF0000"/>
                </a:solidFill>
              </a:rPr>
              <a:t>2</a:t>
            </a:r>
            <a:endParaRPr lang="en-US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E8C75-0476-A7AD-8644-2D8F6557D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5D025980-7A7A-4D80-49E3-2593631A5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779462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Kreiranje i popunjavanje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F9BC9-8939-1956-1FF6-5D01CF457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685" y="1125538"/>
            <a:ext cx="8808856" cy="4741862"/>
          </a:xfrm>
        </p:spPr>
        <p:txBody>
          <a:bodyPr/>
          <a:lstStyle/>
          <a:p>
            <a:pPr indent="-255270" eaLnBrk="1" hangingPunct="1">
              <a:defRPr/>
            </a:pPr>
            <a:r>
              <a:rPr lang="en-US" sz="2000" b="1" noProof="1">
                <a:latin typeface="Courier New"/>
                <a:cs typeface="Courier New"/>
              </a:rPr>
              <a:t>Može i jednostavnije kreiranje i popunjavanje:</a:t>
            </a:r>
            <a:endParaRPr lang="en-US" dirty="0">
              <a:latin typeface="Courier New"/>
              <a:cs typeface="Courier New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sz="2000" b="1" noProof="1">
                <a:latin typeface="Courier New"/>
                <a:cs typeface="Courier New"/>
              </a:rPr>
              <a:t>Automobil[] parking = {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000" b="1" noProof="1">
                <a:latin typeface="Courier New"/>
                <a:cs typeface="Courier New"/>
              </a:rPr>
              <a:t>	new Automobil(),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000" b="1" noProof="1">
                <a:latin typeface="Courier New"/>
                <a:cs typeface="Courier New"/>
              </a:rPr>
              <a:t>	new Automobil(),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000" b="1" noProof="1">
                <a:latin typeface="Courier New"/>
                <a:cs typeface="Courier New"/>
              </a:rPr>
              <a:t>	new Automobil()};</a:t>
            </a:r>
          </a:p>
          <a:p>
            <a:pPr marL="285750" indent="-255270">
              <a:buFont typeface="Wingdings 3"/>
              <a:buChar char=""/>
              <a:defRPr/>
            </a:pPr>
            <a:r>
              <a:rPr lang="en-US" sz="2000" noProof="1">
                <a:latin typeface="Lucida Sans Unicode"/>
                <a:cs typeface="Lucida Sans Unicode"/>
              </a:rPr>
              <a:t>Ili počevši od Jave 8 (kad su dodate </a:t>
            </a:r>
            <a:r>
              <a:rPr lang="en-US" sz="2000" i="1" noProof="1">
                <a:latin typeface="Lucida Sans Unicode"/>
                <a:cs typeface="Lucida Sans Unicode"/>
              </a:rPr>
              <a:t>lambda</a:t>
            </a:r>
            <a:r>
              <a:rPr lang="en-US" sz="2000" noProof="1">
                <a:latin typeface="Lucida Sans Unicode"/>
                <a:cs typeface="Lucida Sans Unicode"/>
              </a:rPr>
              <a:t> funkcije):</a:t>
            </a:r>
          </a:p>
          <a:p>
            <a:pPr marL="0" indent="0">
              <a:buNone/>
              <a:defRPr/>
            </a:pPr>
            <a:r>
              <a:rPr lang="en-US" sz="2000" b="1" noProof="1">
                <a:latin typeface="Courier New"/>
                <a:cs typeface="Courier New"/>
              </a:rPr>
              <a:t>Automobil[] parking = new Automobil[10];</a:t>
            </a:r>
            <a:endParaRPr lang="en-US" sz="2000" noProof="1">
              <a:latin typeface="Courier New"/>
              <a:cs typeface="Courier New"/>
            </a:endParaRPr>
          </a:p>
          <a:p>
            <a:pPr marL="0" indent="0">
              <a:buNone/>
              <a:defRPr/>
            </a:pPr>
            <a:r>
              <a:rPr lang="en-US" sz="2000" b="1" noProof="1">
                <a:latin typeface="Courier New"/>
                <a:cs typeface="Courier New"/>
              </a:rPr>
              <a:t>Arrays.setAll(parking, i -&gt; new Automobil("Car#"+i));</a:t>
            </a:r>
            <a:endParaRPr lang="en-US" sz="2000" noProof="1">
              <a:latin typeface="Courier New"/>
              <a:cs typeface="Courier New"/>
            </a:endParaRPr>
          </a:p>
          <a:p>
            <a:pPr marL="0" indent="0">
              <a:buFontTx/>
              <a:buNone/>
              <a:defRPr/>
            </a:pPr>
            <a:endParaRPr lang="en-US" sz="2000" b="1" noProof="1">
              <a:latin typeface="Courier New"/>
              <a:cs typeface="Courier New"/>
            </a:endParaRPr>
          </a:p>
          <a:p>
            <a:pPr marL="0" indent="0">
              <a:buFontTx/>
              <a:buNone/>
              <a:defRPr/>
            </a:pPr>
            <a:endParaRPr lang="en-US" sz="2000" b="1" noProof="1">
              <a:latin typeface="Courier New"/>
              <a:cs typeface="Courier New"/>
            </a:endParaRPr>
          </a:p>
          <a:p>
            <a:pPr marL="0" indent="0">
              <a:buNone/>
              <a:defRPr/>
            </a:pPr>
            <a:endParaRPr lang="en-US" sz="2000" b="1" noProof="1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240668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7A8B6ABA-BE8D-8CDC-0CE1-A0DD3EF4D4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/>
              <a:t>Uni</a:t>
            </a:r>
            <a:r>
              <a:rPr lang="sr-Latn-CS" sz="4000"/>
              <a:t>štavanje objekata – </a:t>
            </a:r>
            <a:br>
              <a:rPr lang="sr-Latn-CS" sz="4000"/>
            </a:br>
            <a:r>
              <a:rPr lang="en-US" sz="4000"/>
              <a:t>Garbage collector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2F799828-D940-7AD5-3160-D44D52364E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62950" cy="48529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Ne postoji destrukor</a:t>
            </a:r>
            <a:endParaRPr lang="sr-Latn-CS" altLang="en-US" sz="2800"/>
          </a:p>
          <a:p>
            <a:pPr eaLnBrk="1" hangingPunct="1">
              <a:lnSpc>
                <a:spcPct val="90000"/>
              </a:lnSpc>
            </a:pPr>
            <a:r>
              <a:rPr lang="sr-Latn-CS" altLang="en-US" sz="2800"/>
              <a:t>Garbage collector r</a:t>
            </a:r>
            <a:r>
              <a:rPr lang="en-US" altLang="en-US" sz="2800"/>
              <a:t>adi kao poseban proces u pozadini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Automatska dealokacija memorije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Automatska defragmentacija memorije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Poziva se po potrebi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možemo ga eksplicitno pozvati sledećim kodom: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400"/>
              <a:t>System.gc();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400"/>
              <a:t>ali Garbage Collector će sam "odlučiti" da li će dealocirati memoriju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	poziv ove metode je samo sugestija GC-u da bi mogao da otpočne čišćenje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6F05BF8A-5DEF-0F5A-C97B-D3E4FDADEB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Garbage collector</a:t>
            </a:r>
          </a:p>
        </p:txBody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F513FD13-F339-235D-39A8-8BB99C298B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1773238"/>
            <a:ext cx="8424863" cy="4176712"/>
          </a:xfrm>
        </p:spPr>
        <p:txBody>
          <a:bodyPr/>
          <a:lstStyle/>
          <a:p>
            <a:pPr indent="-255270" eaLnBrk="1" hangingPunct="1">
              <a:lnSpc>
                <a:spcPct val="140000"/>
              </a:lnSpc>
              <a:defRPr/>
            </a:pPr>
            <a:r>
              <a:rPr lang="en-US" noProof="1"/>
              <a:t>Možemo napisati posebnu metodu  </a:t>
            </a:r>
            <a:r>
              <a:rPr lang="en-US" b="1" noProof="1">
                <a:latin typeface="Courier New"/>
                <a:cs typeface="Courier New"/>
              </a:rPr>
              <a:t>finalize()</a:t>
            </a:r>
            <a:r>
              <a:rPr lang="en-US" noProof="1">
                <a:latin typeface="Tahoma"/>
                <a:ea typeface="Tahoma"/>
                <a:cs typeface="Tahoma"/>
              </a:rPr>
              <a:t>, koja </a:t>
            </a:r>
            <a:r>
              <a:rPr lang="en-US" noProof="1"/>
              <a:t>se poziva neposredno pre oslobađanja memorije koju je objekat zauzimao</a:t>
            </a:r>
            <a:endParaRPr lang="en-US" noProof="1">
              <a:cs typeface="Lucida Sans Unicode"/>
            </a:endParaRPr>
          </a:p>
          <a:p>
            <a:pPr marL="620395" lvl="1" eaLnBrk="1" hangingPunct="1">
              <a:lnSpc>
                <a:spcPct val="140000"/>
              </a:lnSpc>
              <a:defRPr/>
            </a:pPr>
            <a:r>
              <a:rPr lang="en-US" noProof="1"/>
              <a:t>nemamo garanciju da će biti pozvana</a:t>
            </a:r>
            <a:endParaRPr lang="en-US" noProof="1">
              <a:cs typeface="Lucida Sans Unicode"/>
            </a:endParaRPr>
          </a:p>
          <a:p>
            <a:pPr marL="109855" indent="0" eaLnBrk="1" hangingPunct="1">
              <a:lnSpc>
                <a:spcPct val="140000"/>
              </a:lnSpc>
              <a:buNone/>
              <a:defRPr/>
            </a:pPr>
            <a:endParaRPr lang="en-US" noProof="1">
              <a:cs typeface="Lucida Sans Unicode"/>
            </a:endParaRPr>
          </a:p>
          <a:p>
            <a:pPr eaLnBrk="1" hangingPunct="1">
              <a:lnSpc>
                <a:spcPct val="140000"/>
              </a:lnSpc>
              <a:buFont typeface="Wingdings 3" panose="05040102010807070707" pitchFamily="18" charset="2"/>
              <a:buNone/>
              <a:defRPr/>
            </a:pP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B9033C4-60DE-040B-D237-DE8DA94AEF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Modifikatori pristupa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20BFBBB7-7F0F-4573-764C-A9E753B89D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153400" cy="4114800"/>
          </a:xfrm>
        </p:spPr>
        <p:txBody>
          <a:bodyPr/>
          <a:lstStyle/>
          <a:p>
            <a:pPr eaLnBrk="1" hangingPunct="1"/>
            <a:r>
              <a:rPr lang="en-US" altLang="en-US" b="1" noProof="1">
                <a:latin typeface="Courier New" panose="02070309020205020404" pitchFamily="49" charset="0"/>
              </a:rPr>
              <a:t>public</a:t>
            </a:r>
            <a:r>
              <a:rPr lang="en-US" altLang="en-US" noProof="1"/>
              <a:t> – vidljiv za sve klase</a:t>
            </a:r>
          </a:p>
          <a:p>
            <a:pPr eaLnBrk="1" hangingPunct="1"/>
            <a:r>
              <a:rPr lang="en-US" altLang="en-US" b="1" noProof="1">
                <a:latin typeface="Courier New" panose="02070309020205020404" pitchFamily="49" charset="0"/>
              </a:rPr>
              <a:t>protected</a:t>
            </a:r>
            <a:r>
              <a:rPr lang="en-US" altLang="en-US" noProof="1"/>
              <a:t> – vidljiv samo za klase naslednice i klase iz istog paketa</a:t>
            </a:r>
          </a:p>
          <a:p>
            <a:pPr eaLnBrk="1" hangingPunct="1"/>
            <a:r>
              <a:rPr lang="en-US" altLang="en-US" b="1" noProof="1">
                <a:latin typeface="Courier New" panose="02070309020205020404" pitchFamily="49" charset="0"/>
              </a:rPr>
              <a:t>private</a:t>
            </a:r>
            <a:r>
              <a:rPr lang="en-US" altLang="en-US" noProof="1"/>
              <a:t> – vidljiv samo unutar svoje klase</a:t>
            </a:r>
          </a:p>
          <a:p>
            <a:pPr eaLnBrk="1" hangingPunct="1"/>
            <a:r>
              <a:rPr lang="en-US" altLang="en-US" noProof="1"/>
              <a:t>nespecificiran (</a:t>
            </a:r>
            <a:r>
              <a:rPr lang="en-US" altLang="en-US" i="1" noProof="1"/>
              <a:t>friendly</a:t>
            </a:r>
            <a:r>
              <a:rPr lang="en-US" altLang="en-US" noProof="1"/>
              <a:t>) – vidljiv samo za klase iz istog paketa (direktorijuma, foldera)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231F31EF-D75F-9BE8-7945-93552AB0F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720725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getters &amp; setters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4475D-85CC-4685-BD1A-AF1E5B0E7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08050"/>
            <a:ext cx="8229600" cy="5689600"/>
          </a:xfrm>
        </p:spPr>
        <p:txBody>
          <a:bodyPr/>
          <a:lstStyle/>
          <a:p>
            <a:pPr eaLnBrk="1" hangingPunct="1">
              <a:defRPr/>
            </a:pPr>
            <a:r>
              <a:rPr lang="x-none" sz="2800"/>
              <a:t>Ponekad je potrebno obezbediti kontrolisan pristup atributima, kako za </a:t>
            </a:r>
            <a:r>
              <a:rPr lang="pl-PL" sz="2800"/>
              <a:t>čitanje, tako i za pisanje. </a:t>
            </a:r>
          </a:p>
          <a:p>
            <a:pPr eaLnBrk="1" hangingPunct="1">
              <a:defRPr/>
            </a:pPr>
            <a:r>
              <a:rPr lang="pl-PL" sz="2800"/>
              <a:t>To se postiže posanjem odgovarajućih metoda kroz </a:t>
            </a:r>
            <a:r>
              <a:rPr lang="x-none" sz="2800"/>
              <a:t>koje se pristupa atributima:</a:t>
            </a:r>
          </a:p>
          <a:p>
            <a:pPr marL="0" indent="0" eaLnBrk="1" hangingPunct="1">
              <a:buFontTx/>
              <a:buNone/>
              <a:defRPr/>
            </a:pPr>
            <a:r>
              <a:rPr lang="x-none" sz="2000" b="1">
                <a:latin typeface="Courier New" pitchFamily="49" charset="0"/>
                <a:cs typeface="Courier New" pitchFamily="49" charset="0"/>
              </a:rPr>
              <a:t>public class Student {</a:t>
            </a:r>
          </a:p>
          <a:p>
            <a:pPr marL="0" indent="0" eaLnBrk="1" hangingPunct="1">
              <a:buFontTx/>
              <a:buNone/>
              <a:defRPr/>
            </a:pPr>
            <a:r>
              <a:rPr lang="x-none" sz="2000" b="1">
                <a:latin typeface="Courier New" pitchFamily="49" charset="0"/>
                <a:cs typeface="Courier New" pitchFamily="49" charset="0"/>
              </a:rPr>
              <a:t>  private String ime;</a:t>
            </a:r>
          </a:p>
          <a:p>
            <a:pPr marL="0" indent="0" eaLnBrk="1" hangingPunct="1">
              <a:buFontTx/>
              <a:buNone/>
              <a:defRPr/>
            </a:pPr>
            <a:r>
              <a:rPr lang="x-none" sz="2000" b="1">
                <a:latin typeface="Courier New" pitchFamily="49" charset="0"/>
                <a:cs typeface="Courier New" pitchFamily="49" charset="0"/>
              </a:rPr>
              <a:t>  public String getIme() {</a:t>
            </a:r>
          </a:p>
          <a:p>
            <a:pPr marL="0" indent="0" eaLnBrk="1" hangingPunct="1">
              <a:buFontTx/>
              <a:buNone/>
              <a:defRPr/>
            </a:pPr>
            <a:r>
              <a:rPr lang="x-none" sz="2000" b="1">
                <a:latin typeface="Courier New" pitchFamily="49" charset="0"/>
                <a:cs typeface="Courier New" pitchFamily="49" charset="0"/>
              </a:rPr>
              <a:t>    return ime;</a:t>
            </a:r>
          </a:p>
          <a:p>
            <a:pPr marL="0" indent="0" eaLnBrk="1" hangingPunct="1">
              <a:buFontTx/>
              <a:buNone/>
              <a:defRPr/>
            </a:pPr>
            <a:r>
              <a:rPr lang="x-none" sz="2000" b="1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 marL="0" indent="0" eaLnBrk="1" hangingPunct="1">
              <a:buFontTx/>
              <a:buNone/>
              <a:defRPr/>
            </a:pPr>
            <a:r>
              <a:rPr lang="x-none" sz="2000" b="1">
                <a:latin typeface="Courier New" pitchFamily="49" charset="0"/>
                <a:cs typeface="Courier New" pitchFamily="49" charset="0"/>
              </a:rPr>
              <a:t>  public void setIme(String ime) {</a:t>
            </a:r>
          </a:p>
          <a:p>
            <a:pPr marL="0" indent="0" eaLnBrk="1" hangingPunct="1">
              <a:buFontTx/>
              <a:buNone/>
              <a:defRPr/>
            </a:pPr>
            <a:r>
              <a:rPr lang="x-none" sz="2000" b="1">
                <a:latin typeface="Courier New" pitchFamily="49" charset="0"/>
                <a:cs typeface="Courier New" pitchFamily="49" charset="0"/>
              </a:rPr>
              <a:t>    this.ime = ime;</a:t>
            </a:r>
          </a:p>
          <a:p>
            <a:pPr marL="0" indent="0" eaLnBrk="1" hangingPunct="1">
              <a:buFontTx/>
              <a:buNone/>
              <a:defRPr/>
            </a:pPr>
            <a:r>
              <a:rPr lang="x-none" sz="2000" b="1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 marL="0" indent="0" eaLnBrk="1" hangingPunct="1">
              <a:buFontTx/>
              <a:buNone/>
              <a:defRPr/>
            </a:pPr>
            <a:r>
              <a:rPr lang="x-none" sz="2000" b="1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0F1EE942-241D-2E69-6B02-A808CD3D0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getters &amp; setters</a:t>
            </a:r>
          </a:p>
        </p:txBody>
      </p:sp>
      <p:sp>
        <p:nvSpPr>
          <p:cNvPr id="43011" name="Content Placeholder 2">
            <a:extLst>
              <a:ext uri="{FF2B5EF4-FFF2-40B4-BE49-F238E27FC236}">
                <a16:creationId xmlns:a16="http://schemas.microsoft.com/office/drawing/2014/main" id="{5E1FE461-3FF9-EED3-DBB3-FF6810E0A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Ova kombinacija atributa i njegovog getter-a i setter-a se još zove i svojstvo (</a:t>
            </a:r>
            <a:r>
              <a:rPr lang="en-US" altLang="en-US" i="1"/>
              <a:t>property</a:t>
            </a:r>
            <a:r>
              <a:rPr lang="en-US" altLang="en-US"/>
              <a:t>). </a:t>
            </a:r>
          </a:p>
          <a:p>
            <a:pPr eaLnBrk="1" hangingPunct="1"/>
            <a:r>
              <a:rPr lang="en-US" altLang="en-US"/>
              <a:t>Ovim je omogućeno da se čitanje vrednosti </a:t>
            </a:r>
            <a:r>
              <a:rPr lang="sv-SE" altLang="en-US"/>
              <a:t>svojstva sprovodi kroz njegov getter, a izmena kroz setter. </a:t>
            </a:r>
            <a:endParaRPr lang="en-US" altLang="en-US"/>
          </a:p>
          <a:p>
            <a:pPr eaLnBrk="1" hangingPunct="1"/>
            <a:r>
              <a:rPr lang="sv-SE" altLang="en-US"/>
              <a:t>Ako izostavimo</a:t>
            </a:r>
            <a:r>
              <a:rPr lang="en-US" altLang="en-US"/>
              <a:t> setter, dobijamo </a:t>
            </a:r>
            <a:r>
              <a:rPr lang="en-US" altLang="en-US" i="1"/>
              <a:t>read only </a:t>
            </a:r>
            <a:r>
              <a:rPr lang="en-US" altLang="en-US"/>
              <a:t>svojstvo.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6E4409FC-BCC9-8AFB-B1F7-3D49736E76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Ključna reč </a:t>
            </a:r>
            <a:r>
              <a:rPr lang="sr-Latn-CS" sz="4000">
                <a:latin typeface="Courier New" pitchFamily="49" charset="0"/>
              </a:rPr>
              <a:t>static</a:t>
            </a:r>
            <a:endParaRPr lang="en-US" sz="4000">
              <a:latin typeface="Courier New" pitchFamily="49" charset="0"/>
            </a:endParaRP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940621A3-5745-59EB-7DD3-C67282D5F6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r-Latn-CS" altLang="en-US" sz="2400"/>
              <a:t>Definiše statičke atribute i metode</a:t>
            </a:r>
          </a:p>
          <a:p>
            <a:pPr eaLnBrk="1" hangingPunct="1">
              <a:lnSpc>
                <a:spcPct val="90000"/>
              </a:lnSpc>
              <a:buFont typeface="Wingdings 3" panose="05040102010807070707" pitchFamily="18" charset="2"/>
              <a:buNone/>
            </a:pPr>
            <a:r>
              <a:rPr lang="sr-Latn-CS" altLang="en-US" sz="2400" b="1">
                <a:latin typeface="Courier New" panose="02070309020205020404" pitchFamily="49" charset="0"/>
              </a:rPr>
              <a:t>class StaticTest {</a:t>
            </a:r>
            <a:br>
              <a:rPr lang="sr-Latn-CS" altLang="en-US" sz="2400" b="1">
                <a:latin typeface="Courier New" panose="02070309020205020404" pitchFamily="49" charset="0"/>
              </a:rPr>
            </a:br>
            <a:r>
              <a:rPr lang="sr-Latn-CS" altLang="en-US" sz="2400" b="1">
                <a:latin typeface="Courier New" panose="02070309020205020404" pitchFamily="49" charset="0"/>
              </a:rPr>
              <a:t>  static int i = 47;</a:t>
            </a:r>
            <a:br>
              <a:rPr lang="sr-Latn-CS" altLang="en-US" sz="2400" b="1">
                <a:latin typeface="Courier New" panose="02070309020205020404" pitchFamily="49" charset="0"/>
              </a:rPr>
            </a:br>
            <a:r>
              <a:rPr lang="sr-Latn-CS" altLang="en-US" sz="2400" b="1">
                <a:latin typeface="Courier New" panose="02070309020205020404" pitchFamily="49" charset="0"/>
              </a:rPr>
              <a:t>  static void metoda() { i++; }</a:t>
            </a:r>
            <a:br>
              <a:rPr lang="sr-Latn-CS" altLang="en-US" sz="2400" b="1">
                <a:latin typeface="Courier New" panose="02070309020205020404" pitchFamily="49" charset="0"/>
              </a:rPr>
            </a:br>
            <a:r>
              <a:rPr lang="sr-Latn-CS" altLang="en-US" sz="2400" b="1">
                <a:latin typeface="Courier New" panose="02070309020205020404" pitchFamily="49" charset="0"/>
              </a:rPr>
              <a:t>}</a:t>
            </a:r>
            <a:endParaRPr lang="sr-Latn-CS" altLang="en-US" sz="2400"/>
          </a:p>
          <a:p>
            <a:pPr eaLnBrk="1" hangingPunct="1">
              <a:lnSpc>
                <a:spcPct val="90000"/>
              </a:lnSpc>
            </a:pPr>
            <a:r>
              <a:rPr lang="sr-Latn-CS" altLang="en-US" sz="2400"/>
              <a:t>Statički atributi i metode postoje i bez kreiranje objekta</a:t>
            </a:r>
          </a:p>
          <a:p>
            <a:pPr lvl="1" eaLnBrk="1" hangingPunct="1">
              <a:lnSpc>
                <a:spcPct val="90000"/>
              </a:lnSpc>
            </a:pPr>
            <a:r>
              <a:rPr lang="sr-Latn-CS" altLang="en-US" sz="2000"/>
              <a:t>zato im se može pristupiti preko imena klase</a:t>
            </a:r>
          </a:p>
          <a:p>
            <a:pPr lvl="2" eaLnBrk="1" hangingPunct="1">
              <a:lnSpc>
                <a:spcPct val="90000"/>
              </a:lnSpc>
            </a:pPr>
            <a:r>
              <a:rPr lang="sr-Latn-CS" altLang="en-US" sz="1800"/>
              <a:t>StaticTest.i++;</a:t>
            </a:r>
          </a:p>
          <a:p>
            <a:pPr eaLnBrk="1" hangingPunct="1">
              <a:lnSpc>
                <a:spcPct val="90000"/>
              </a:lnSpc>
            </a:pPr>
            <a:r>
              <a:rPr lang="sr-Latn-CS" altLang="en-US" sz="2400"/>
              <a:t>Statički atributi imaju istu vrednost u svim objektima</a:t>
            </a:r>
          </a:p>
          <a:p>
            <a:pPr lvl="1" eaLnBrk="1" hangingPunct="1">
              <a:lnSpc>
                <a:spcPct val="90000"/>
              </a:lnSpc>
            </a:pPr>
            <a:r>
              <a:rPr lang="sr-Latn-CS" altLang="en-US" sz="2000"/>
              <a:t>ako promenim statički atribut u jednom objektu, on će se promeniti i kod svih ostalih objekata</a:t>
            </a:r>
          </a:p>
          <a:p>
            <a:pPr eaLnBrk="1" hangingPunct="1">
              <a:lnSpc>
                <a:spcPct val="90000"/>
              </a:lnSpc>
            </a:pPr>
            <a:endParaRPr lang="en-US" altLang="en-US" sz="18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060673B2-A81A-94BF-EB05-A21EAC2CF8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Ključna reč </a:t>
            </a:r>
            <a:r>
              <a:rPr lang="en-US">
                <a:latin typeface="Courier New" pitchFamily="49" charset="0"/>
              </a:rPr>
              <a:t>static</a:t>
            </a:r>
            <a:endParaRPr lang="en-US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C2C227B0-53B3-D1B7-B350-5538EBE40D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r-Latn-CS" altLang="en-US" sz="2000"/>
              <a:t>Namena statičkih metoda:</a:t>
            </a:r>
          </a:p>
          <a:p>
            <a:pPr lvl="1" eaLnBrk="1" hangingPunct="1">
              <a:lnSpc>
                <a:spcPct val="90000"/>
              </a:lnSpc>
            </a:pPr>
            <a:r>
              <a:rPr lang="sr-Latn-CS" altLang="en-US" sz="2000"/>
              <a:t>pristup i rad sa statičkim atributima</a:t>
            </a:r>
          </a:p>
          <a:p>
            <a:pPr lvl="1" eaLnBrk="1" hangingPunct="1">
              <a:lnSpc>
                <a:spcPct val="90000"/>
              </a:lnSpc>
            </a:pPr>
            <a:r>
              <a:rPr lang="sr-Latn-CS" altLang="en-US" sz="2000"/>
              <a:t>opšte metode za koje nije potrebno da se kreira objekat</a:t>
            </a:r>
          </a:p>
          <a:p>
            <a:pPr eaLnBrk="1" hangingPunct="1"/>
            <a:r>
              <a:rPr lang="en-US" altLang="en-US" sz="2000"/>
              <a:t>Primeri upotrebe</a:t>
            </a:r>
            <a:r>
              <a:rPr lang="sr-Latn-CS" altLang="en-US" sz="2000"/>
              <a:t>:</a:t>
            </a:r>
            <a:endParaRPr lang="en-US" altLang="en-US" sz="2000"/>
          </a:p>
          <a:p>
            <a:pPr eaLnBrk="1" hangingPunct="1"/>
            <a:r>
              <a:rPr lang="sr-Latn-CS" altLang="en-US" sz="2000"/>
              <a:t>System.out.println(); </a:t>
            </a:r>
            <a:r>
              <a:rPr lang="en-US" altLang="en-US" sz="2000"/>
              <a:t>// out je staticki atribut, ovo ostalo su staticke metode</a:t>
            </a:r>
          </a:p>
          <a:p>
            <a:pPr eaLnBrk="1" hangingPunct="1"/>
            <a:r>
              <a:rPr lang="sr-Latn-CS" altLang="en-US" sz="2000"/>
              <a:t>Math.random(); </a:t>
            </a:r>
            <a:endParaRPr lang="en-US" altLang="en-US" sz="2000"/>
          </a:p>
          <a:p>
            <a:pPr eaLnBrk="1" hangingPunct="1"/>
            <a:r>
              <a:rPr lang="sr-Latn-CS" altLang="en-US" sz="2000"/>
              <a:t>Math.sin();</a:t>
            </a:r>
            <a:endParaRPr lang="en-US" altLang="en-US" sz="2000"/>
          </a:p>
          <a:p>
            <a:pPr eaLnBrk="1" hangingPunct="1"/>
            <a:r>
              <a:rPr lang="sr-Latn-CS" altLang="en-US" sz="2000"/>
              <a:t>Math.PI;</a:t>
            </a:r>
            <a:endParaRPr lang="en-US" altLang="en-US" sz="2000"/>
          </a:p>
          <a:p>
            <a:pPr eaLnBrk="1" hangingPunct="1"/>
            <a:r>
              <a:rPr lang="sr-Latn-CS" altLang="en-US" sz="2000"/>
              <a:t>public static void main(String[] args) {...}</a:t>
            </a:r>
            <a:endParaRPr lang="en-US" altLang="en-US" sz="2000"/>
          </a:p>
          <a:p>
            <a:pPr eaLnBrk="1" hangingPunct="1"/>
            <a:r>
              <a:rPr lang="sr-Latn-CS" altLang="en-US" sz="2000"/>
              <a:t>java Hello </a:t>
            </a:r>
            <a:r>
              <a:rPr lang="sr-Latn-CS" altLang="en-US" sz="2000">
                <a:sym typeface="Wingdings" panose="05000000000000000000" pitchFamily="2" charset="2"/>
              </a:rPr>
              <a:t></a:t>
            </a:r>
            <a:r>
              <a:rPr lang="sr-Latn-CS" altLang="en-US" sz="2000"/>
              <a:t> Hello.main(args) //ovo se u stvari desava kada pokrenemo program</a:t>
            </a:r>
            <a:endParaRPr lang="en-US" altLang="en-US" sz="2000"/>
          </a:p>
          <a:p>
            <a:pPr eaLnBrk="1" hangingPunct="1">
              <a:lnSpc>
                <a:spcPct val="90000"/>
              </a:lnSpc>
            </a:pPr>
            <a:endParaRPr lang="en-US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>
            <a:extLst>
              <a:ext uri="{FF2B5EF4-FFF2-40B4-BE49-F238E27FC236}">
                <a16:creationId xmlns:a16="http://schemas.microsoft.com/office/drawing/2014/main" id="{1C5C8795-2160-424E-E658-84AC617EF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Statički blok</a:t>
            </a:r>
          </a:p>
        </p:txBody>
      </p:sp>
      <p:sp>
        <p:nvSpPr>
          <p:cNvPr id="46083" name="Content Placeholder 2">
            <a:extLst>
              <a:ext uri="{FF2B5EF4-FFF2-40B4-BE49-F238E27FC236}">
                <a16:creationId xmlns:a16="http://schemas.microsoft.com/office/drawing/2014/main" id="{55458D72-6100-32ED-7064-B4DD87FC8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Statički blok se izvršava samo jednom, prilikom prvog korišćenja klase</a:t>
            </a:r>
          </a:p>
          <a:p>
            <a:pPr eaLnBrk="1" hangingPunct="1"/>
            <a:r>
              <a:rPr lang="en-US" altLang="en-US"/>
              <a:t>Unutar statičkog bloka može se pristupati samo statičkim atributima i </a:t>
            </a:r>
            <a:r>
              <a:rPr lang="it-IT" altLang="en-US"/>
              <a:t>mogu se pozivati samo statičke metode</a:t>
            </a:r>
            <a:endParaRPr lang="en-US" alt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>
            <a:extLst>
              <a:ext uri="{FF2B5EF4-FFF2-40B4-BE49-F238E27FC236}">
                <a16:creationId xmlns:a16="http://schemas.microsoft.com/office/drawing/2014/main" id="{A21D361A-64DD-E4AE-CB27-1B675E542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Statički blok</a:t>
            </a:r>
          </a:p>
        </p:txBody>
      </p:sp>
      <p:sp>
        <p:nvSpPr>
          <p:cNvPr id="47107" name="Content Placeholder 2">
            <a:extLst>
              <a:ext uri="{FF2B5EF4-FFF2-40B4-BE49-F238E27FC236}">
                <a16:creationId xmlns:a16="http://schemas.microsoft.com/office/drawing/2014/main" id="{0C766535-7D29-0920-AEE7-5C5049A85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489585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class Test {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  static int a;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  static int b;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  static void f() {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    b = 6;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  static {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    a = 5;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    f();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 eaLnBrk="1" hangingPunct="1">
              <a:buFontTx/>
              <a:buNone/>
            </a:pPr>
            <a:r>
              <a:rPr lang="en-US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7108" name="TextBox 3">
            <a:extLst>
              <a:ext uri="{FF2B5EF4-FFF2-40B4-BE49-F238E27FC236}">
                <a16:creationId xmlns:a16="http://schemas.microsoft.com/office/drawing/2014/main" id="{7025C218-0414-22A3-C6FC-3891548B7F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6019800"/>
            <a:ext cx="1828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Primer0</a:t>
            </a:r>
            <a:r>
              <a:rPr lang="sr-Latn-RS" altLang="en-US">
                <a:solidFill>
                  <a:srgbClr val="FF0000"/>
                </a:solidFill>
              </a:rPr>
              <a:t>3</a:t>
            </a:r>
            <a:endParaRPr lang="en-US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>
            <a:extLst>
              <a:ext uri="{FF2B5EF4-FFF2-40B4-BE49-F238E27FC236}">
                <a16:creationId xmlns:a16="http://schemas.microsoft.com/office/drawing/2014/main" id="{1702626E-4AD1-25EC-76FE-BA46E5D7C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Klasa </a:t>
            </a:r>
            <a:r>
              <a:rPr lang="sr-Latn-CS" dirty="0" err="1"/>
              <a:t>Object</a:t>
            </a:r>
            <a:endParaRPr lang="en-US" dirty="0"/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42203F31-897E-A66C-2ABE-734342DB7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4895850"/>
          </a:xfrm>
        </p:spPr>
        <p:txBody>
          <a:bodyPr/>
          <a:lstStyle/>
          <a:p>
            <a:pPr eaLnBrk="1" hangingPunct="1"/>
            <a:r>
              <a:rPr lang="en-US" altLang="en-US" sz="2800"/>
              <a:t>Sve Java klase direktno ili indirektno nasle</a:t>
            </a:r>
            <a:r>
              <a:rPr lang="sr-Latn-CS" altLang="en-US" sz="2800"/>
              <a:t>đuju klasu Object </a:t>
            </a:r>
            <a:endParaRPr lang="en-US" altLang="en-US" sz="2800"/>
          </a:p>
          <a:p>
            <a:pPr eaLnBrk="1" hangingPunct="1"/>
            <a:r>
              <a:rPr lang="en-US" altLang="en-US" sz="2800"/>
              <a:t>Klasa Object definiše osnovne metode koje imaju svi objekti u Javi a to su </a:t>
            </a:r>
          </a:p>
          <a:p>
            <a:pPr lvl="1" eaLnBrk="1" hangingPunct="1"/>
            <a:r>
              <a:rPr lang="sr-Latn-CS" altLang="en-US" sz="2400"/>
              <a:t>equals(o), toString(), hashCode(), getClass(), clone(), finalize(), wait(), notify(), notifyAll()</a:t>
            </a:r>
            <a:endParaRPr lang="en-US" altLang="en-US" sz="24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2D0438FB-595E-0F21-B015-9113F0E3F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Konvencije davanja imena</a:t>
            </a:r>
          </a:p>
        </p:txBody>
      </p:sp>
      <p:sp>
        <p:nvSpPr>
          <p:cNvPr id="49155" name="Content Placeholder 2">
            <a:extLst>
              <a:ext uri="{FF2B5EF4-FFF2-40B4-BE49-F238E27FC236}">
                <a16:creationId xmlns:a16="http://schemas.microsoft.com/office/drawing/2014/main" id="{01CC7ABC-44AE-5C9F-D59A-630CDFF05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000"/>
              <a:t>Nazivi klasa pišu se malim slovima, ali sa početnim velikim slovom (npr. Automobil, ArrayList). </a:t>
            </a:r>
          </a:p>
          <a:p>
            <a:pPr eaLnBrk="1" hangingPunct="1"/>
            <a:r>
              <a:rPr lang="en-US" altLang="en-US" sz="2000"/>
              <a:t>Ukoliko se naziv klase sastoji iz više reči, reči se spajaju i svaka od njih počinje velikim slovom (npr. HashMap).</a:t>
            </a:r>
          </a:p>
          <a:p>
            <a:pPr eaLnBrk="1" hangingPunct="1"/>
            <a:r>
              <a:rPr lang="en-US" altLang="en-US" sz="2000"/>
              <a:t>Nazivi metoda i atributa pišu se malim slovima (npr. size, width). Ako se sastoje od više reči, one se spajaju, pri čemu sve reči počevši od druge počinju velikim slovom (npr. setSize, handleMessage).</a:t>
            </a:r>
          </a:p>
          <a:p>
            <a:pPr eaLnBrk="1" hangingPunct="1"/>
            <a:r>
              <a:rPr lang="en-US" altLang="en-US" sz="2000"/>
              <a:t>Nazivi paketa pišu se isključivo malim slovima. Ukoliko se sastoje iz više reči, reči se spajaju (npr. mojpaket, velikipaket.malipaket).</a:t>
            </a:r>
          </a:p>
          <a:p>
            <a:pPr eaLnBrk="1" hangingPunct="1"/>
            <a:r>
              <a:rPr lang="en-US" altLang="en-US" sz="2000"/>
              <a:t>Detaljan opis konvencija nalazi se na adresi http://www.oracle.com/technetwork/java/codeconv-138413.html.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8749AE5D-B290-D98F-D96B-9095156DB3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Konvencije davanja imena</a:t>
            </a:r>
            <a:endParaRPr lang="en-GB"/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482BF68A-E948-E56F-344E-2D107A7343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r-Latn-CS" altLang="en-US" sz="2800"/>
              <a:t>Nazivi klasa (</a:t>
            </a:r>
            <a:r>
              <a:rPr lang="sr-Latn-CS" altLang="en-US" sz="2400" b="1">
                <a:latin typeface="Courier New" panose="02070309020205020404" pitchFamily="49" charset="0"/>
              </a:rPr>
              <a:t>MojaKlasa</a:t>
            </a:r>
            <a:r>
              <a:rPr lang="sr-Latn-CS" altLang="en-US" sz="2800"/>
              <a:t>)</a:t>
            </a:r>
          </a:p>
          <a:p>
            <a:pPr eaLnBrk="1" hangingPunct="1"/>
            <a:r>
              <a:rPr lang="sr-Latn-CS" altLang="en-US" sz="2800"/>
              <a:t>Nazivi metoda (</a:t>
            </a:r>
            <a:r>
              <a:rPr lang="sr-Latn-CS" altLang="en-US" sz="2400" b="1">
                <a:latin typeface="Courier New" panose="02070309020205020404" pitchFamily="49" charset="0"/>
              </a:rPr>
              <a:t>mojaMetoda</a:t>
            </a:r>
            <a:r>
              <a:rPr lang="sr-Latn-CS" altLang="en-US" sz="2800"/>
              <a:t>)</a:t>
            </a:r>
          </a:p>
          <a:p>
            <a:pPr eaLnBrk="1" hangingPunct="1"/>
            <a:r>
              <a:rPr lang="sr-Latn-CS" altLang="en-US" sz="2800"/>
              <a:t>Nazivi atributa (</a:t>
            </a:r>
            <a:r>
              <a:rPr lang="sr-Latn-CS" altLang="en-US" sz="2400" b="1">
                <a:latin typeface="Courier New" panose="02070309020205020404" pitchFamily="49" charset="0"/>
              </a:rPr>
              <a:t>mojAtribut</a:t>
            </a:r>
            <a:r>
              <a:rPr lang="sr-Latn-CS" altLang="en-US" sz="2800"/>
              <a:t>)</a:t>
            </a:r>
          </a:p>
          <a:p>
            <a:pPr eaLnBrk="1" hangingPunct="1"/>
            <a:r>
              <a:rPr lang="sr-Latn-CS" altLang="en-US" sz="2800"/>
              <a:t>Nazivi paketa (</a:t>
            </a:r>
            <a:r>
              <a:rPr lang="sr-Latn-CS" altLang="en-US" sz="2400" b="1">
                <a:latin typeface="Courier New" panose="02070309020205020404" pitchFamily="49" charset="0"/>
              </a:rPr>
              <a:t>mojpaket.drugipaket</a:t>
            </a:r>
            <a:r>
              <a:rPr lang="sr-Latn-CS" altLang="en-US" sz="2800"/>
              <a:t>)</a:t>
            </a:r>
          </a:p>
          <a:p>
            <a:pPr eaLnBrk="1" hangingPunct="1"/>
            <a:r>
              <a:rPr lang="sr-Latn-CS" altLang="en-US" sz="2800"/>
              <a:t>set/get metode (</a:t>
            </a:r>
            <a:r>
              <a:rPr lang="sr-Latn-CS" altLang="en-US" sz="2400" b="1">
                <a:latin typeface="Courier New" panose="02070309020205020404" pitchFamily="49" charset="0"/>
              </a:rPr>
              <a:t>setAtribut/getAtribut</a:t>
            </a:r>
            <a:r>
              <a:rPr lang="sr-Latn-CS" altLang="en-US" sz="2800"/>
              <a:t>)</a:t>
            </a:r>
            <a:endParaRPr lang="en-US" altLang="en-US" sz="2800"/>
          </a:p>
          <a:p>
            <a:pPr eaLnBrk="1" hangingPunct="1"/>
            <a:r>
              <a:rPr lang="en-US" altLang="en-US" sz="2800"/>
              <a:t>Konstante (MAX_INTEGER)</a:t>
            </a:r>
            <a:endParaRPr lang="sr-Latn-CS" altLang="en-US" sz="2800"/>
          </a:p>
        </p:txBody>
      </p:sp>
      <p:sp>
        <p:nvSpPr>
          <p:cNvPr id="50180" name="TextBox 3">
            <a:extLst>
              <a:ext uri="{FF2B5EF4-FFF2-40B4-BE49-F238E27FC236}">
                <a16:creationId xmlns:a16="http://schemas.microsoft.com/office/drawing/2014/main" id="{F79A24AE-C9B1-40E7-7196-F97D00D59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6019800"/>
            <a:ext cx="1828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Primer0</a:t>
            </a:r>
            <a:r>
              <a:rPr lang="sr-Latn-RS" altLang="en-US">
                <a:solidFill>
                  <a:srgbClr val="FF0000"/>
                </a:solidFill>
              </a:rPr>
              <a:t>4</a:t>
            </a:r>
            <a:endParaRPr lang="en-US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4307</TotalTime>
  <Words>1570</Words>
  <Application>Microsoft Office PowerPoint</Application>
  <PresentationFormat>On-screen Show (4:3)</PresentationFormat>
  <Paragraphs>317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Concourse</vt:lpstr>
      <vt:lpstr>Java</vt:lpstr>
      <vt:lpstr>Objektno orijentisano programiranje</vt:lpstr>
      <vt:lpstr>Kako grupisati podatke o nekom entitetu?</vt:lpstr>
      <vt:lpstr>Objektno orijentisano programiranje</vt:lpstr>
      <vt:lpstr>Sve je objekat</vt:lpstr>
      <vt:lpstr>Primer klase</vt:lpstr>
      <vt:lpstr>Primer kako se instancira i koristi</vt:lpstr>
      <vt:lpstr>Metode u klasi</vt:lpstr>
      <vt:lpstr>Metode u klasi</vt:lpstr>
      <vt:lpstr>Ključna reč this</vt:lpstr>
      <vt:lpstr>Ključna reč this</vt:lpstr>
      <vt:lpstr>Ključna reč this</vt:lpstr>
      <vt:lpstr>Default vrednosti atributa</vt:lpstr>
      <vt:lpstr>Reference na objekte</vt:lpstr>
      <vt:lpstr>Reference na objekte</vt:lpstr>
      <vt:lpstr>Referenca na objekat kao parametar metode</vt:lpstr>
      <vt:lpstr>Referenca na objekat kao parametar metode</vt:lpstr>
      <vt:lpstr>Referenca na objekat kao parametar metode</vt:lpstr>
      <vt:lpstr>null literal</vt:lpstr>
      <vt:lpstr>Operator dodele vrednosti</vt:lpstr>
      <vt:lpstr>Reference na objekte b = a</vt:lpstr>
      <vt:lpstr>Nizovi i objekti</vt:lpstr>
      <vt:lpstr>Nizovi referenci na objekte 1/3</vt:lpstr>
      <vt:lpstr>Nizovi referenci na objekte 2/3</vt:lpstr>
      <vt:lpstr>Nizovi referenci na objekte 3/3</vt:lpstr>
      <vt:lpstr>Kreiranje i popunjavanje</vt:lpstr>
      <vt:lpstr>Inicijalizacija objekata</vt:lpstr>
      <vt:lpstr>Konstruktor sa parametrima</vt:lpstr>
      <vt:lpstr>Konstruktor sa parametrima</vt:lpstr>
      <vt:lpstr>Kreiranje i popunjavanje</vt:lpstr>
      <vt:lpstr>Uništavanje objekata –  Garbage collector</vt:lpstr>
      <vt:lpstr>Garbage collector</vt:lpstr>
      <vt:lpstr>Modifikatori pristupa</vt:lpstr>
      <vt:lpstr>getters &amp; setters</vt:lpstr>
      <vt:lpstr>getters &amp; setters</vt:lpstr>
      <vt:lpstr>Ključna reč static</vt:lpstr>
      <vt:lpstr>Ključna reč static</vt:lpstr>
      <vt:lpstr>Statički blok</vt:lpstr>
      <vt:lpstr>Statički blok</vt:lpstr>
      <vt:lpstr>Klasa Object</vt:lpstr>
      <vt:lpstr>Konvencije davanja imena</vt:lpstr>
      <vt:lpstr>Konvencije davanja imena</vt:lpstr>
    </vt:vector>
  </TitlesOfParts>
  <Company>FTN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Dragan Ivanovic</dc:creator>
  <cp:lastModifiedBy>Student</cp:lastModifiedBy>
  <cp:revision>103</cp:revision>
  <dcterms:created xsi:type="dcterms:W3CDTF">2014-03-28T18:37:58Z</dcterms:created>
  <dcterms:modified xsi:type="dcterms:W3CDTF">2026-03-26T11:04:25Z</dcterms:modified>
</cp:coreProperties>
</file>